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7"/>
  </p:notesMasterIdLst>
  <p:sldIdLst>
    <p:sldId id="284" r:id="rId2"/>
    <p:sldId id="287" r:id="rId3"/>
    <p:sldId id="288" r:id="rId4"/>
    <p:sldId id="289" r:id="rId5"/>
    <p:sldId id="290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D6401B-DA15-4970-A890-0433FCD44B28}" v="1700" dt="2023-05-24T04:27:58.724"/>
    <p1510:client id="{C2562B7D-1875-4A8F-9EFF-4B400080E73F}" v="4" dt="2023-05-24T17:41:09.7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235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529290" y="1836300"/>
            <a:ext cx="5820686" cy="566764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6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Teorema de Pitágoras: verificações experimentais e demonstração</a:t>
            </a:r>
          </a:p>
          <a:p>
            <a:pPr algn="ctr"/>
            <a:endParaRPr lang="pt-BR" sz="3600" dirty="0">
              <a:solidFill>
                <a:srgbClr val="0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(EF09MA14) Resolver e elaborar problemas de aplicação do teorema de Pitágoras ou das relações de proporcionalidade envolvendo retas paralelas cortadas por secantes.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8C22F9AB-746A-F80E-5655-B26ECF1656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297872"/>
              </p:ext>
            </p:extLst>
          </p:nvPr>
        </p:nvGraphicFramePr>
        <p:xfrm>
          <a:off x="192167" y="1633459"/>
          <a:ext cx="65075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86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t-BR" sz="1200" b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</a:t>
                      </a:r>
                      <a:endParaRPr lang="pt-BR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Reinaldo desce de um escorregador de formato aproximado a um trapézio retângulo, como mostra a imagem a seguir: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B6108BEB-5AC6-ECA3-DF6B-034D2E5571E4}"/>
              </a:ext>
            </a:extLst>
          </p:cNvPr>
          <p:cNvSpPr txBox="1"/>
          <p:nvPr/>
        </p:nvSpPr>
        <p:spPr>
          <a:xfrm>
            <a:off x="380576" y="7011414"/>
            <a:ext cx="6366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0400" indent="-230400" algn="just">
              <a:buAutoNum type="alphaLcParenR"/>
            </a:pPr>
            <a:r>
              <a:rPr lang="pt-BR" sz="1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 = 0,60 m.</a:t>
            </a:r>
            <a:endParaRPr lang="pt-BR" sz="1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30400" indent="-230400" algn="just">
              <a:buAutoNum type="alphaLcParenR"/>
            </a:pPr>
            <a:r>
              <a:rPr lang="pt-BR" sz="1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 = 1,00 m.</a:t>
            </a:r>
            <a:endParaRPr lang="pt-BR" sz="1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30400" indent="-230400" algn="just">
              <a:buAutoNum type="alphaLcParenR"/>
            </a:pPr>
            <a:r>
              <a:rPr lang="pt-BR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 = 1,50 m.</a:t>
            </a:r>
            <a:endParaRPr lang="pt-BR" sz="1200" kern="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30400" indent="-230400" algn="just">
              <a:buAutoNum type="alphaLcParenR"/>
            </a:pPr>
            <a:r>
              <a:rPr lang="pt-BR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 = 1,64 m.</a:t>
            </a:r>
          </a:p>
          <a:p>
            <a:pPr marL="230400" indent="-230400" algn="just">
              <a:buAutoNum type="alphaLcParenR"/>
            </a:pP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 = 1,87 m.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BB8703D-B71C-2DFD-E9BA-B64A7AFBA960}"/>
              </a:ext>
            </a:extLst>
          </p:cNvPr>
          <p:cNvSpPr txBox="1"/>
          <p:nvPr/>
        </p:nvSpPr>
        <p:spPr>
          <a:xfrm>
            <a:off x="380576" y="5958308"/>
            <a:ext cx="625626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buNone/>
            </a:pPr>
            <a:r>
              <a:rPr lang="pt-BR" sz="1200" b="0" i="0" u="none" strike="noStrike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Sabendo que ele escorrega uma distância de 1,7 metros, que a distância entre a escada e o ponto em que ele atinge o chão mede 1,8 m, e que ele anda, após subir as escadas, uma distância de 1 metro até chegar no início da descida, assinale a alternativa que indica o valor da altura X da escada que Reinaldo subiu.</a:t>
            </a: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485809EE-A9D0-7D0D-182A-D457E0C682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6865" y="2542204"/>
            <a:ext cx="5333889" cy="3229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72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8C22F9AB-746A-F80E-5655-B26ECF1656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838543"/>
              </p:ext>
            </p:extLst>
          </p:nvPr>
        </p:nvGraphicFramePr>
        <p:xfrm>
          <a:off x="192167" y="1661123"/>
          <a:ext cx="65075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86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t-BR" sz="1200" b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Eliana e </a:t>
                      </a:r>
                      <a:r>
                        <a:rPr lang="pt-BR" sz="1200" b="0" i="0" u="none" strike="noStrike" kern="1200" noProof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Junia</a:t>
                      </a: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resolveram atravessar um lago nadando. Eliana saiu do ponto Pi, alcançando o ponto P, na outra margem do lago, nadando o equivalente a 3,2 metros. Já </a:t>
                      </a:r>
                      <a:r>
                        <a:rPr lang="pt-BR" sz="1200" b="0" i="0" u="none" strike="noStrike" kern="1200" noProof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Junia</a:t>
                      </a: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saiu do ponto Qi e nadou até o ponto Q, como mostra a figura abaixo: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B6108BEB-5AC6-ECA3-DF6B-034D2E5571E4}"/>
              </a:ext>
            </a:extLst>
          </p:cNvPr>
          <p:cNvSpPr txBox="1"/>
          <p:nvPr/>
        </p:nvSpPr>
        <p:spPr>
          <a:xfrm>
            <a:off x="466725" y="7429284"/>
            <a:ext cx="6366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0400" indent="-230400" algn="just">
              <a:buAutoNum type="alphaLcParenR"/>
            </a:pPr>
            <a:r>
              <a:rPr lang="pt-BR" sz="1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 = 2,56 m.</a:t>
            </a:r>
            <a:endParaRPr lang="pt-BR" sz="1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30400" indent="-230400" algn="just">
              <a:buAutoNum type="alphaLcParenR"/>
            </a:pPr>
            <a:r>
              <a:rPr lang="pt-BR" sz="1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 = 3,67 m.</a:t>
            </a:r>
            <a:endParaRPr lang="pt-BR" sz="1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30400" indent="-230400" algn="just">
              <a:buAutoNum type="alphaLcParenR"/>
            </a:pPr>
            <a:r>
              <a:rPr lang="pt-BR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 = 4,23 m.</a:t>
            </a:r>
            <a:endParaRPr lang="pt-BR" sz="1200" kern="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30400" indent="-230400" algn="just">
              <a:buAutoNum type="alphaLcParenR"/>
            </a:pPr>
            <a:r>
              <a:rPr lang="pt-BR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 = 7,00 m.</a:t>
            </a:r>
          </a:p>
          <a:p>
            <a:pPr marL="230400" indent="-230400" algn="just">
              <a:buAutoNum type="alphaLcParenR"/>
            </a:pP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 = 7,68 m.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43F5DD56-4A06-B399-B38E-4835627529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725" y="3199467"/>
            <a:ext cx="5977553" cy="2639768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18760008-2F4F-8A19-E214-1345B1571DAD}"/>
              </a:ext>
            </a:extLst>
          </p:cNvPr>
          <p:cNvSpPr txBox="1"/>
          <p:nvPr/>
        </p:nvSpPr>
        <p:spPr>
          <a:xfrm>
            <a:off x="466725" y="6492108"/>
            <a:ext cx="62250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buNone/>
            </a:pPr>
            <a:r>
              <a:rPr lang="pt-BR" sz="1200" b="0" i="0" u="none" strike="noStrike" kern="1200" noProof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Sabendo que as distâncias entre os pontos Pi e Qi, e P e Q equivalem a 8 metros e 4 metros, respectivamente, e que a largura do lago é de 1,6.√3 m, assinale a alternativa que indique a distância aproximada X que </a:t>
            </a:r>
            <a:r>
              <a:rPr lang="pt-BR" sz="1200" b="0" i="0" u="none" strike="noStrike" kern="1200" noProof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Junia</a:t>
            </a:r>
            <a:r>
              <a:rPr lang="pt-BR" sz="1200" b="0" i="0" u="none" strike="noStrike" kern="1200" noProof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nadou.</a:t>
            </a:r>
            <a:endParaRPr lang="pt-BR" sz="1200" b="0" i="0" u="none" strike="noStrike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453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8C22F9AB-746A-F80E-5655-B26ECF1656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804248"/>
              </p:ext>
            </p:extLst>
          </p:nvPr>
        </p:nvGraphicFramePr>
        <p:xfrm>
          <a:off x="175238" y="1665235"/>
          <a:ext cx="65075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86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t-BR" sz="1200" b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Cícero mora no primeiro andar de um prédio de 6 andares. A depender do seu nível de cansaço ou se está carregando algum peso em mãos, Cícero decide se vai usar o elevador ou a escada do prédio. Como mostrado abaixo.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B6108BEB-5AC6-ECA3-DF6B-034D2E5571E4}"/>
              </a:ext>
            </a:extLst>
          </p:cNvPr>
          <p:cNvSpPr txBox="1"/>
          <p:nvPr/>
        </p:nvSpPr>
        <p:spPr>
          <a:xfrm>
            <a:off x="392835" y="7225102"/>
            <a:ext cx="6366468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29870" indent="-229870" algn="just">
              <a:buAutoNum type="alphaLcParenR"/>
            </a:pPr>
            <a:r>
              <a:rPr lang="pt-BR" sz="1200" kern="100" dirty="0">
                <a:latin typeface="Arial"/>
                <a:ea typeface="Calibri"/>
                <a:cs typeface="Arial"/>
              </a:rPr>
              <a:t>X = 1,25 m.</a:t>
            </a:r>
            <a:endParaRPr lang="pt-BR" dirty="0">
              <a:latin typeface="Arial"/>
              <a:ea typeface="Calibri"/>
              <a:cs typeface="Arial"/>
            </a:endParaRPr>
          </a:p>
          <a:p>
            <a:pPr marL="229870" indent="-229870" algn="just">
              <a:buAutoNum type="alphaLcParenR"/>
            </a:pPr>
            <a:r>
              <a:rPr lang="pt-BR" sz="1200" kern="100" dirty="0">
                <a:latin typeface="Arial"/>
                <a:ea typeface="Calibri"/>
                <a:cs typeface="Arial"/>
              </a:rPr>
              <a:t>X = 1,7 m.</a:t>
            </a:r>
            <a:endParaRPr lang="pt-BR" sz="1200" kern="100" dirty="0">
              <a:effectLst/>
              <a:latin typeface="Arial"/>
              <a:ea typeface="Calibri"/>
              <a:cs typeface="Arial"/>
            </a:endParaRPr>
          </a:p>
          <a:p>
            <a:pPr marL="229870" indent="-229870" algn="just">
              <a:buAutoNum type="alphaLcParenR"/>
            </a:pPr>
            <a:r>
              <a:rPr lang="pt-BR" sz="1200" kern="100" dirty="0">
                <a:effectLst/>
                <a:latin typeface="Arial"/>
                <a:ea typeface="Calibri"/>
                <a:cs typeface="Arial"/>
              </a:rPr>
              <a:t>X = 1,75 m.</a:t>
            </a:r>
            <a:endParaRPr lang="pt-BR" sz="1200" kern="100" dirty="0">
              <a:latin typeface="Arial"/>
              <a:ea typeface="Calibri"/>
              <a:cs typeface="Arial"/>
            </a:endParaRPr>
          </a:p>
          <a:p>
            <a:pPr marL="229870" indent="-229870" algn="just">
              <a:buAutoNum type="alphaLcParenR"/>
            </a:pPr>
            <a:r>
              <a:rPr lang="pt-BR" sz="1200" kern="100" dirty="0">
                <a:effectLst/>
                <a:latin typeface="Arial"/>
                <a:ea typeface="Calibri"/>
                <a:cs typeface="Arial"/>
              </a:rPr>
              <a:t>X = 2,0 m.</a:t>
            </a:r>
          </a:p>
          <a:p>
            <a:pPr marL="229870" indent="-229870" algn="just">
              <a:buAutoNum type="alphaLcParenR"/>
            </a:pPr>
            <a:r>
              <a:rPr lang="pt-BR" sz="1200" dirty="0">
                <a:effectLst/>
                <a:latin typeface="Arial"/>
                <a:ea typeface="Calibri"/>
                <a:cs typeface="Arial"/>
              </a:rPr>
              <a:t>X = 4,5 m.</a:t>
            </a:r>
            <a:endParaRPr lang="pt-BR" sz="1200" dirty="0">
              <a:latin typeface="Arial"/>
              <a:ea typeface="Calibri"/>
              <a:cs typeface="Arial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D9FBEFD-113A-7069-DAF6-517E933F1930}"/>
              </a:ext>
            </a:extLst>
          </p:cNvPr>
          <p:cNvSpPr txBox="1"/>
          <p:nvPr/>
        </p:nvSpPr>
        <p:spPr>
          <a:xfrm>
            <a:off x="353490" y="6543063"/>
            <a:ext cx="63215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buNone/>
            </a:pPr>
            <a:r>
              <a:rPr lang="pt-BR" sz="1200" b="0" i="0" u="none" strike="noStrike" kern="1200" noProof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Sabendo que a largura da escada é de 1,5 m e que a Cícero percorre 2,5 m para subi-la, determine a altura da escada.</a:t>
            </a:r>
            <a:endParaRPr lang="pt-BR" sz="1200" b="0" i="0" u="none" strike="noStrike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3255F11A-7D84-EFCF-5571-36D34BFC97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941" y="2842808"/>
            <a:ext cx="5818671" cy="3285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439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4110" y="9383372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8C22F9AB-746A-F80E-5655-B26ECF1656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5631919"/>
              </p:ext>
            </p:extLst>
          </p:nvPr>
        </p:nvGraphicFramePr>
        <p:xfrm>
          <a:off x="192167" y="1598245"/>
          <a:ext cx="6507520" cy="731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86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7114"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t-BR" sz="1200" b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Enquanto fazia uma caminhada, Cássia parou para avistar um pássaro que posou em cima de um prédio. O pássaro se encontrava numa distância de 29 metros do campo de visão de Cássia, como mostrado na figura abaixo: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57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B6108BEB-5AC6-ECA3-DF6B-034D2E5571E4}"/>
              </a:ext>
            </a:extLst>
          </p:cNvPr>
          <p:cNvSpPr txBox="1"/>
          <p:nvPr/>
        </p:nvSpPr>
        <p:spPr>
          <a:xfrm>
            <a:off x="400965" y="7061321"/>
            <a:ext cx="6366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0400" indent="-230400" algn="just">
              <a:buAutoNum type="alphaLcParenR"/>
            </a:pPr>
            <a:r>
              <a:rPr lang="pt-BR" sz="1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 = 20,0 m.</a:t>
            </a:r>
            <a:endParaRPr lang="pt-BR" sz="1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30400" indent="-230400" algn="just">
              <a:buAutoNum type="alphaLcParenR"/>
            </a:pPr>
            <a:r>
              <a:rPr lang="pt-BR" sz="1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 = 20,6 m.</a:t>
            </a:r>
            <a:endParaRPr lang="pt-BR" sz="1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30400" indent="-230400" algn="just">
              <a:buAutoNum type="alphaLcParenR"/>
            </a:pPr>
            <a:r>
              <a:rPr lang="pt-BR" sz="1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</a:t>
            </a:r>
            <a:r>
              <a:rPr lang="pt-BR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21,0 m.</a:t>
            </a:r>
            <a:endParaRPr lang="pt-BR" sz="1200" kern="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30400" indent="-230400" algn="just">
              <a:buAutoNum type="alphaLcParenR"/>
            </a:pPr>
            <a:r>
              <a:rPr lang="pt-BR" sz="1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</a:t>
            </a:r>
            <a:r>
              <a:rPr lang="pt-BR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</a:t>
            </a:r>
            <a:r>
              <a:rPr lang="pt-BR" sz="1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21,6 m</a:t>
            </a:r>
            <a:r>
              <a:rPr lang="pt-BR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230400" indent="-2304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</a:t>
            </a: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22,0 m.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47B0BD1-3B1F-8B1A-BB84-659F323AB0F2}"/>
              </a:ext>
            </a:extLst>
          </p:cNvPr>
          <p:cNvSpPr txBox="1"/>
          <p:nvPr/>
        </p:nvSpPr>
        <p:spPr>
          <a:xfrm>
            <a:off x="411237" y="6395602"/>
            <a:ext cx="62848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buNone/>
            </a:pPr>
            <a:r>
              <a:rPr lang="pt-BR" sz="1200" b="0" i="0" u="none" strike="noStrike" kern="1200" noProof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Sabendo que Cássia está a 21 metros de distância do prédio e possui 1,60 metros de altura, calcule a altura do prédio.</a:t>
            </a: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82E73A83-5820-F75A-69C2-5876BBAD26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948" y="2884489"/>
            <a:ext cx="5170212" cy="333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0793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</TotalTime>
  <Words>543</Words>
  <Application>Microsoft Office PowerPoint</Application>
  <PresentationFormat>Papel A4 (210 x 297 mm)</PresentationFormat>
  <Paragraphs>60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</cp:revision>
  <dcterms:created xsi:type="dcterms:W3CDTF">2022-07-31T15:12:23Z</dcterms:created>
  <dcterms:modified xsi:type="dcterms:W3CDTF">2023-07-05T15:48:03Z</dcterms:modified>
</cp:coreProperties>
</file>