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6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estro Educação" initials="ME" lastIdx="1" clrIdx="0">
    <p:extLst>
      <p:ext uri="{19B8F6BF-5375-455C-9EA6-DF929625EA0E}">
        <p15:presenceInfo xmlns:p15="http://schemas.microsoft.com/office/powerpoint/2012/main" userId="543760a03316e62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21022A-77E8-42C1-A57D-0C2841DA252C}" v="451" dt="2023-05-22T19:32:19.4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90" y="2841349"/>
            <a:ext cx="5820686" cy="365754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Potências com expoentes negativos e Fracionários</a:t>
            </a:r>
          </a:p>
          <a:p>
            <a:pPr algn="ctr"/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(EF09MA03) Efetuar cálculos com números reais, inclusive potências com expoentes fracionários.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DDC103FA-2DD9-FA5C-9AD5-82216B83EF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840154"/>
              </p:ext>
            </p:extLst>
          </p:nvPr>
        </p:nvGraphicFramePr>
        <p:xfrm>
          <a:off x="164090" y="159365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Júlia pretende construir uma área de lazer para o seu cachorro Bartolomeu, com formato de acordo com a imagem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0C955133-B5D1-F5A8-33D4-B515ACB581DA}"/>
                  </a:ext>
                </a:extLst>
              </p:cNvPr>
              <p:cNvSpPr txBox="1"/>
              <p:nvPr/>
            </p:nvSpPr>
            <p:spPr>
              <a:xfrm>
                <a:off x="327700" y="4517580"/>
                <a:ext cx="6366468" cy="10516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área de lazer mede 9 m</a:t>
                </a:r>
                <a:r>
                  <a:rPr lang="pt-BR" sz="1200" baseline="30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área de lazer mede 11 m</a:t>
                </a:r>
                <a:r>
                  <a:rPr lang="pt-BR" sz="1200" baseline="30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 perímetro da área de lazer mede 6 + 4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 perímetro da área de lazer mede 10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 perímetro da área de lazer mede menos de 10 m. </a:t>
                </a:r>
              </a:p>
            </p:txBody>
          </p:sp>
        </mc:Choice>
        <mc:Fallback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0C955133-B5D1-F5A8-33D4-B515ACB581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00" y="4517580"/>
                <a:ext cx="6366468" cy="1051698"/>
              </a:xfrm>
              <a:prstGeom prst="rect">
                <a:avLst/>
              </a:prstGeom>
              <a:blipFill>
                <a:blip r:embed="rId3"/>
                <a:stretch>
                  <a:fillRect t="-578" b="-289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Agrupar 1">
            <a:extLst>
              <a:ext uri="{FF2B5EF4-FFF2-40B4-BE49-F238E27FC236}">
                <a16:creationId xmlns:a16="http://schemas.microsoft.com/office/drawing/2014/main" id="{D22BABD8-0B85-B52C-3BE3-7F7000E936B8}"/>
              </a:ext>
            </a:extLst>
          </p:cNvPr>
          <p:cNvGrpSpPr/>
          <p:nvPr/>
        </p:nvGrpSpPr>
        <p:grpSpPr>
          <a:xfrm>
            <a:off x="2493020" y="2275824"/>
            <a:ext cx="1871960" cy="1558925"/>
            <a:chOff x="1809547" y="2649909"/>
            <a:chExt cx="1871960" cy="1558925"/>
          </a:xfrm>
        </p:grpSpPr>
        <p:pic>
          <p:nvPicPr>
            <p:cNvPr id="5" name="Picture 2" descr="Malha Quadriculada Imagens – Download Grátis no Freepik">
              <a:extLst>
                <a:ext uri="{FF2B5EF4-FFF2-40B4-BE49-F238E27FC236}">
                  <a16:creationId xmlns:a16="http://schemas.microsoft.com/office/drawing/2014/main" id="{0E551D40-F335-7EB5-217D-A6F57C8289F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62" t="72678" r="9143" b="4590"/>
            <a:stretch/>
          </p:blipFill>
          <p:spPr bwMode="auto">
            <a:xfrm>
              <a:off x="1809547" y="2649909"/>
              <a:ext cx="1871960" cy="1558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" name="Conector reto 8">
              <a:extLst>
                <a:ext uri="{FF2B5EF4-FFF2-40B4-BE49-F238E27FC236}">
                  <a16:creationId xmlns:a16="http://schemas.microsoft.com/office/drawing/2014/main" id="{BD9A8239-3735-0042-9DE5-A058A437C71B}"/>
                </a:ext>
              </a:extLst>
            </p:cNvPr>
            <p:cNvCxnSpPr/>
            <p:nvPr/>
          </p:nvCxnSpPr>
          <p:spPr>
            <a:xfrm flipV="1">
              <a:off x="2115671" y="2967319"/>
              <a:ext cx="499035" cy="487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>
              <a:extLst>
                <a:ext uri="{FF2B5EF4-FFF2-40B4-BE49-F238E27FC236}">
                  <a16:creationId xmlns:a16="http://schemas.microsoft.com/office/drawing/2014/main" id="{BE9535EB-4E50-650F-9755-0080A47226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81412" y="2970306"/>
              <a:ext cx="675341" cy="6753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0">
              <a:extLst>
                <a:ext uri="{FF2B5EF4-FFF2-40B4-BE49-F238E27FC236}">
                  <a16:creationId xmlns:a16="http://schemas.microsoft.com/office/drawing/2014/main" id="{C1BFFD1C-351B-B3F9-6AA8-F2111A42B6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91977" y="2982259"/>
              <a:ext cx="773952" cy="7739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>
              <a:extLst>
                <a:ext uri="{FF2B5EF4-FFF2-40B4-BE49-F238E27FC236}">
                  <a16:creationId xmlns:a16="http://schemas.microsoft.com/office/drawing/2014/main" id="{A60AC265-141B-2BC0-CA55-EADF379708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35412" y="3086847"/>
              <a:ext cx="738094" cy="7649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>
              <a:extLst>
                <a:ext uri="{FF2B5EF4-FFF2-40B4-BE49-F238E27FC236}">
                  <a16:creationId xmlns:a16="http://schemas.microsoft.com/office/drawing/2014/main" id="{B797CC17-DFB6-6A27-2D0F-C18D7EA3BED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2635" y="3191435"/>
              <a:ext cx="675341" cy="6753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>
              <a:extLst>
                <a:ext uri="{FF2B5EF4-FFF2-40B4-BE49-F238E27FC236}">
                  <a16:creationId xmlns:a16="http://schemas.microsoft.com/office/drawing/2014/main" id="{9ACB5F8D-AED4-0A7A-0BE4-D8C8DD347D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38824" y="3364753"/>
              <a:ext cx="531905" cy="508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Agrupar 16">
              <a:extLst>
                <a:ext uri="{FF2B5EF4-FFF2-40B4-BE49-F238E27FC236}">
                  <a16:creationId xmlns:a16="http://schemas.microsoft.com/office/drawing/2014/main" id="{D0151A5B-8704-8D37-0FD6-358F8CCC85DD}"/>
                </a:ext>
              </a:extLst>
            </p:cNvPr>
            <p:cNvGrpSpPr/>
            <p:nvPr/>
          </p:nvGrpSpPr>
          <p:grpSpPr>
            <a:xfrm>
              <a:off x="2117141" y="2949947"/>
              <a:ext cx="1255980" cy="934898"/>
              <a:chOff x="2116192" y="2964863"/>
              <a:chExt cx="1255980" cy="934898"/>
            </a:xfrm>
          </p:grpSpPr>
          <p:cxnSp>
            <p:nvCxnSpPr>
              <p:cNvPr id="18" name="Conector reto 17">
                <a:extLst>
                  <a:ext uri="{FF2B5EF4-FFF2-40B4-BE49-F238E27FC236}">
                    <a16:creationId xmlns:a16="http://schemas.microsoft.com/office/drawing/2014/main" id="{4577E708-161F-827B-97D3-7673ED6A2011}"/>
                  </a:ext>
                </a:extLst>
              </p:cNvPr>
              <p:cNvCxnSpPr/>
              <p:nvPr/>
            </p:nvCxnSpPr>
            <p:spPr>
              <a:xfrm>
                <a:off x="2432155" y="2970685"/>
                <a:ext cx="628929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Conector reto 19">
                <a:extLst>
                  <a:ext uri="{FF2B5EF4-FFF2-40B4-BE49-F238E27FC236}">
                    <a16:creationId xmlns:a16="http://schemas.microsoft.com/office/drawing/2014/main" id="{B0058D95-E7C3-8F5A-FAB2-480077D261F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20712" y="2969384"/>
                <a:ext cx="317044" cy="30544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Conector reto 20">
                <a:extLst>
                  <a:ext uri="{FF2B5EF4-FFF2-40B4-BE49-F238E27FC236}">
                    <a16:creationId xmlns:a16="http://schemas.microsoft.com/office/drawing/2014/main" id="{CC112494-9AE6-BE85-808F-5477273BA26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120712" y="3270962"/>
                <a:ext cx="0" cy="32077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Conector reto 22">
                <a:extLst>
                  <a:ext uri="{FF2B5EF4-FFF2-40B4-BE49-F238E27FC236}">
                    <a16:creationId xmlns:a16="http://schemas.microsoft.com/office/drawing/2014/main" id="{905D71F5-0387-9FF5-8123-F04DBE04FB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16192" y="3588023"/>
                <a:ext cx="317041" cy="31173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Conector reto 23">
                <a:extLst>
                  <a:ext uri="{FF2B5EF4-FFF2-40B4-BE49-F238E27FC236}">
                    <a16:creationId xmlns:a16="http://schemas.microsoft.com/office/drawing/2014/main" id="{3800BD80-B0F6-7F3C-18F9-671E5D13D43F}"/>
                  </a:ext>
                </a:extLst>
              </p:cNvPr>
              <p:cNvCxnSpPr/>
              <p:nvPr/>
            </p:nvCxnSpPr>
            <p:spPr>
              <a:xfrm>
                <a:off x="2421823" y="3894125"/>
                <a:ext cx="628929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Conector reto 29">
                <a:extLst>
                  <a:ext uri="{FF2B5EF4-FFF2-40B4-BE49-F238E27FC236}">
                    <a16:creationId xmlns:a16="http://schemas.microsoft.com/office/drawing/2014/main" id="{719588E6-B3F6-15AC-1398-5F2EA72F50C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55131" y="3585440"/>
                <a:ext cx="317041" cy="31173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Conector reto 32">
                <a:extLst>
                  <a:ext uri="{FF2B5EF4-FFF2-40B4-BE49-F238E27FC236}">
                    <a16:creationId xmlns:a16="http://schemas.microsoft.com/office/drawing/2014/main" id="{305CC308-D793-F804-3154-D2B0512829C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365743" y="3270317"/>
                <a:ext cx="0" cy="32077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Conector reto 34">
                <a:extLst>
                  <a:ext uri="{FF2B5EF4-FFF2-40B4-BE49-F238E27FC236}">
                    <a16:creationId xmlns:a16="http://schemas.microsoft.com/office/drawing/2014/main" id="{017D3CE2-30D3-0DCA-2489-79990AA7BE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53840" y="2964863"/>
                <a:ext cx="317044" cy="30544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42B30D4D-8818-99F0-86D3-8E34A708047B}"/>
              </a:ext>
            </a:extLst>
          </p:cNvPr>
          <p:cNvSpPr txBox="1"/>
          <p:nvPr/>
        </p:nvSpPr>
        <p:spPr>
          <a:xfrm>
            <a:off x="327700" y="4073405"/>
            <a:ext cx="63123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Sabendo que a área de cada quadrado da malha é unitário (1 m</a:t>
            </a:r>
            <a:r>
              <a:rPr lang="pt-BR" sz="1200" b="0" kern="1200" baseline="300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), assinale a alternativa que indique uma verdade a respeito dessa área de lazer.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F5920AA9-37D0-5CF0-960C-54F2B18A1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652585"/>
              </p:ext>
            </p:extLst>
          </p:nvPr>
        </p:nvGraphicFramePr>
        <p:xfrm>
          <a:off x="164090" y="579590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partir da imagem a seguir, assinale a alternativa que indique uma verdade a seu respeito, considerando que a área de cada quadrado da malha é unitário (1 m</a:t>
                      </a:r>
                      <a:r>
                        <a:rPr lang="pt-BR" sz="1200" b="0" kern="12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).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aixaDeTexto 14">
                <a:extLst>
                  <a:ext uri="{FF2B5EF4-FFF2-40B4-BE49-F238E27FC236}">
                    <a16:creationId xmlns:a16="http://schemas.microsoft.com/office/drawing/2014/main" id="{CE7CE8A4-62D9-8903-DB16-627FEC5C29D8}"/>
                  </a:ext>
                </a:extLst>
              </p:cNvPr>
              <p:cNvSpPr txBox="1"/>
              <p:nvPr/>
            </p:nvSpPr>
            <p:spPr>
              <a:xfrm>
                <a:off x="356992" y="7923329"/>
                <a:ext cx="6366468" cy="1033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área da casa equivale a 11 m.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área da porta da casa equivale a 1 m</a:t>
                </a:r>
                <a:r>
                  <a:rPr lang="pt-BR" sz="1200" baseline="30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 perímetro da casa mede 12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 perímetro da casa mede aproximadamente 12,8 m.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 perímetro da porta da casa mede 0,5 m</a:t>
                </a:r>
                <a:r>
                  <a:rPr lang="pt-BR" sz="1200" baseline="30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15" name="CaixaDeTexto 14">
                <a:extLst>
                  <a:ext uri="{FF2B5EF4-FFF2-40B4-BE49-F238E27FC236}">
                    <a16:creationId xmlns:a16="http://schemas.microsoft.com/office/drawing/2014/main" id="{CE7CE8A4-62D9-8903-DB16-627FEC5C2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92" y="7923329"/>
                <a:ext cx="6366468" cy="1033681"/>
              </a:xfrm>
              <a:prstGeom prst="rect">
                <a:avLst/>
              </a:prstGeom>
              <a:blipFill>
                <a:blip r:embed="rId5"/>
                <a:stretch>
                  <a:fillRect t="-1183" b="-355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Agrupar 15">
            <a:extLst>
              <a:ext uri="{FF2B5EF4-FFF2-40B4-BE49-F238E27FC236}">
                <a16:creationId xmlns:a16="http://schemas.microsoft.com/office/drawing/2014/main" id="{432977D1-6E35-90C1-E8F7-EBC67D5274C6}"/>
              </a:ext>
            </a:extLst>
          </p:cNvPr>
          <p:cNvGrpSpPr/>
          <p:nvPr/>
        </p:nvGrpSpPr>
        <p:grpSpPr>
          <a:xfrm>
            <a:off x="2509947" y="6249993"/>
            <a:ext cx="1871960" cy="1558925"/>
            <a:chOff x="1776679" y="2643933"/>
            <a:chExt cx="1871960" cy="1558925"/>
          </a:xfrm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1460EFD7-8ED5-B9AE-9B2B-CC52ACB7D665}"/>
                </a:ext>
              </a:extLst>
            </p:cNvPr>
            <p:cNvGrpSpPr/>
            <p:nvPr/>
          </p:nvGrpSpPr>
          <p:grpSpPr>
            <a:xfrm>
              <a:off x="1776679" y="2643933"/>
              <a:ext cx="1871960" cy="1558925"/>
              <a:chOff x="1809547" y="2649909"/>
              <a:chExt cx="1871960" cy="1558925"/>
            </a:xfrm>
          </p:grpSpPr>
          <p:pic>
            <p:nvPicPr>
              <p:cNvPr id="34" name="Picture 2" descr="Malha Quadriculada Imagens – Download Grátis no Freepik">
                <a:extLst>
                  <a:ext uri="{FF2B5EF4-FFF2-40B4-BE49-F238E27FC236}">
                    <a16:creationId xmlns:a16="http://schemas.microsoft.com/office/drawing/2014/main" id="{D3C38E23-0A4F-5F78-6D55-D64F263361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62" t="72678" r="9143" b="4590"/>
              <a:stretch/>
            </p:blipFill>
            <p:spPr bwMode="auto">
              <a:xfrm>
                <a:off x="1809547" y="2649909"/>
                <a:ext cx="1871960" cy="15589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36" name="Agrupar 35">
                <a:extLst>
                  <a:ext uri="{FF2B5EF4-FFF2-40B4-BE49-F238E27FC236}">
                    <a16:creationId xmlns:a16="http://schemas.microsoft.com/office/drawing/2014/main" id="{999A17CF-3F1C-DB20-4723-28B90B1F59F1}"/>
                  </a:ext>
                </a:extLst>
              </p:cNvPr>
              <p:cNvGrpSpPr/>
              <p:nvPr/>
            </p:nvGrpSpPr>
            <p:grpSpPr>
              <a:xfrm>
                <a:off x="2119649" y="2954468"/>
                <a:ext cx="1260561" cy="949890"/>
                <a:chOff x="2118700" y="2969384"/>
                <a:chExt cx="1260561" cy="949890"/>
              </a:xfrm>
            </p:grpSpPr>
            <p:cxnSp>
              <p:nvCxnSpPr>
                <p:cNvPr id="37" name="Conector reto 36">
                  <a:extLst>
                    <a:ext uri="{FF2B5EF4-FFF2-40B4-BE49-F238E27FC236}">
                      <a16:creationId xmlns:a16="http://schemas.microsoft.com/office/drawing/2014/main" id="{22D6F4E5-7BDF-C0A5-A92B-A6F7FA427491}"/>
                    </a:ext>
                  </a:extLst>
                </p:cNvPr>
                <p:cNvCxnSpPr/>
                <p:nvPr/>
              </p:nvCxnSpPr>
              <p:spPr>
                <a:xfrm>
                  <a:off x="2750332" y="3277396"/>
                  <a:ext cx="628929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to 37">
                  <a:extLst>
                    <a:ext uri="{FF2B5EF4-FFF2-40B4-BE49-F238E27FC236}">
                      <a16:creationId xmlns:a16="http://schemas.microsoft.com/office/drawing/2014/main" id="{3BF9F9E3-4278-EB35-7BE6-53044F2809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120712" y="2969384"/>
                  <a:ext cx="317044" cy="30544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to 39">
                  <a:extLst>
                    <a:ext uri="{FF2B5EF4-FFF2-40B4-BE49-F238E27FC236}">
                      <a16:creationId xmlns:a16="http://schemas.microsoft.com/office/drawing/2014/main" id="{25BF1497-F80D-3A5C-D5FC-DB7537FCD5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120712" y="3270962"/>
                  <a:ext cx="0" cy="624023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ector reto 40">
                  <a:extLst>
                    <a:ext uri="{FF2B5EF4-FFF2-40B4-BE49-F238E27FC236}">
                      <a16:creationId xmlns:a16="http://schemas.microsoft.com/office/drawing/2014/main" id="{C5CC4552-C83B-47C5-4A03-E211FB7BF3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118700" y="3894125"/>
                  <a:ext cx="1238310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ector reto 41">
                  <a:extLst>
                    <a:ext uri="{FF2B5EF4-FFF2-40B4-BE49-F238E27FC236}">
                      <a16:creationId xmlns:a16="http://schemas.microsoft.com/office/drawing/2014/main" id="{40F6A85F-09FC-44E6-E6A5-AB9CDCF6381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363574" y="3585440"/>
                  <a:ext cx="0" cy="33383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ector reto 42">
                  <a:extLst>
                    <a:ext uri="{FF2B5EF4-FFF2-40B4-BE49-F238E27FC236}">
                      <a16:creationId xmlns:a16="http://schemas.microsoft.com/office/drawing/2014/main" id="{D78645FF-BDD5-77AB-7EBC-85F9D601E9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365743" y="3270317"/>
                  <a:ext cx="0" cy="32077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ector reto 43">
                  <a:extLst>
                    <a:ext uri="{FF2B5EF4-FFF2-40B4-BE49-F238E27FC236}">
                      <a16:creationId xmlns:a16="http://schemas.microsoft.com/office/drawing/2014/main" id="{97BADE03-7912-FC60-C76B-085399E4EF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31818" y="2979194"/>
                  <a:ext cx="317044" cy="30544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2" name="Conector reto 21">
              <a:extLst>
                <a:ext uri="{FF2B5EF4-FFF2-40B4-BE49-F238E27FC236}">
                  <a16:creationId xmlns:a16="http://schemas.microsoft.com/office/drawing/2014/main" id="{991BE9F9-4504-E4AC-D16A-9EFE5471FF34}"/>
                </a:ext>
              </a:extLst>
            </p:cNvPr>
            <p:cNvCxnSpPr/>
            <p:nvPr/>
          </p:nvCxnSpPr>
          <p:spPr>
            <a:xfrm flipV="1">
              <a:off x="2241570" y="3577339"/>
              <a:ext cx="0" cy="2837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Conector reto 24">
              <a:extLst>
                <a:ext uri="{FF2B5EF4-FFF2-40B4-BE49-F238E27FC236}">
                  <a16:creationId xmlns:a16="http://schemas.microsoft.com/office/drawing/2014/main" id="{6F9996DC-6CC9-AF16-3586-6D62F7B23B05}"/>
                </a:ext>
              </a:extLst>
            </p:cNvPr>
            <p:cNvCxnSpPr/>
            <p:nvPr/>
          </p:nvCxnSpPr>
          <p:spPr>
            <a:xfrm flipV="1">
              <a:off x="2408302" y="3574950"/>
              <a:ext cx="0" cy="2837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Conector reto 25">
              <a:extLst>
                <a:ext uri="{FF2B5EF4-FFF2-40B4-BE49-F238E27FC236}">
                  <a16:creationId xmlns:a16="http://schemas.microsoft.com/office/drawing/2014/main" id="{3FC6F703-5AA0-390E-2018-4DD72F9C15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659" y="3578293"/>
              <a:ext cx="17103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ector reto 26">
              <a:extLst>
                <a:ext uri="{FF2B5EF4-FFF2-40B4-BE49-F238E27FC236}">
                  <a16:creationId xmlns:a16="http://schemas.microsoft.com/office/drawing/2014/main" id="{79124304-157B-EAFD-4317-0E63CFF83C0A}"/>
                </a:ext>
              </a:extLst>
            </p:cNvPr>
            <p:cNvCxnSpPr>
              <a:cxnSpLocks/>
            </p:cNvCxnSpPr>
            <p:nvPr/>
          </p:nvCxnSpPr>
          <p:spPr>
            <a:xfrm>
              <a:off x="3022398" y="2941581"/>
              <a:ext cx="317044" cy="30544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ector reto 27">
              <a:extLst>
                <a:ext uri="{FF2B5EF4-FFF2-40B4-BE49-F238E27FC236}">
                  <a16:creationId xmlns:a16="http://schemas.microsoft.com/office/drawing/2014/main" id="{728AB96A-CA68-7F3C-B104-1B3DD43966B8}"/>
                </a:ext>
              </a:extLst>
            </p:cNvPr>
            <p:cNvCxnSpPr/>
            <p:nvPr/>
          </p:nvCxnSpPr>
          <p:spPr>
            <a:xfrm>
              <a:off x="2397847" y="2941671"/>
              <a:ext cx="628929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Retângulo 28">
              <a:extLst>
                <a:ext uri="{FF2B5EF4-FFF2-40B4-BE49-F238E27FC236}">
                  <a16:creationId xmlns:a16="http://schemas.microsoft.com/office/drawing/2014/main" id="{AD84FF63-2181-D70E-0E3B-3FFB0B748835}"/>
                </a:ext>
              </a:extLst>
            </p:cNvPr>
            <p:cNvSpPr/>
            <p:nvPr/>
          </p:nvSpPr>
          <p:spPr>
            <a:xfrm>
              <a:off x="2852125" y="3413951"/>
              <a:ext cx="349708" cy="292379"/>
            </a:xfrm>
            <a:prstGeom prst="rect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31" name="Conector reto 30">
              <a:extLst>
                <a:ext uri="{FF2B5EF4-FFF2-40B4-BE49-F238E27FC236}">
                  <a16:creationId xmlns:a16="http://schemas.microsoft.com/office/drawing/2014/main" id="{112B8A99-D406-C41F-6EA2-E3D36F3EA712}"/>
                </a:ext>
              </a:extLst>
            </p:cNvPr>
            <p:cNvCxnSpPr/>
            <p:nvPr/>
          </p:nvCxnSpPr>
          <p:spPr>
            <a:xfrm>
              <a:off x="2076804" y="3254115"/>
              <a:ext cx="628929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ector reto 31">
              <a:extLst>
                <a:ext uri="{FF2B5EF4-FFF2-40B4-BE49-F238E27FC236}">
                  <a16:creationId xmlns:a16="http://schemas.microsoft.com/office/drawing/2014/main" id="{ABC6AFD2-68B1-D022-902C-01BF7E0D51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06547" y="3258502"/>
              <a:ext cx="0" cy="6169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ela 5">
                <a:extLst>
                  <a:ext uri="{FF2B5EF4-FFF2-40B4-BE49-F238E27FC236}">
                    <a16:creationId xmlns:a16="http://schemas.microsoft.com/office/drawing/2014/main" id="{DDC103FA-2DD9-FA5C-9AD5-82216B83EF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9055576"/>
                  </p:ext>
                </p:extLst>
              </p:nvPr>
            </p:nvGraphicFramePr>
            <p:xfrm>
              <a:off x="161924" y="1756594"/>
              <a:ext cx="6529820" cy="65482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just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Sabendo que a distância entre o Sol e a Terra é </a:t>
                          </a:r>
                          <a:r>
                            <a:rPr lang="pt-BR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150 milhões de Km, assinale a alternativa que indique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 dessa distância:</a:t>
                          </a:r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ela 5">
                <a:extLst>
                  <a:ext uri="{FF2B5EF4-FFF2-40B4-BE49-F238E27FC236}">
                    <a16:creationId xmlns:a16="http://schemas.microsoft.com/office/drawing/2014/main" id="{DDC103FA-2DD9-FA5C-9AD5-82216B83EF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9055576"/>
                  </p:ext>
                </p:extLst>
              </p:nvPr>
            </p:nvGraphicFramePr>
            <p:xfrm>
              <a:off x="161924" y="1756594"/>
              <a:ext cx="6529820" cy="65482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411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475" t="-12329" b="-479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CaixaDeTexto 6">
            <a:extLst>
              <a:ext uri="{FF2B5EF4-FFF2-40B4-BE49-F238E27FC236}">
                <a16:creationId xmlns:a16="http://schemas.microsoft.com/office/drawing/2014/main" id="{0C955133-B5D1-F5A8-33D4-B515ACB581DA}"/>
              </a:ext>
            </a:extLst>
          </p:cNvPr>
          <p:cNvSpPr txBox="1"/>
          <p:nvPr/>
        </p:nvSpPr>
        <p:spPr>
          <a:xfrm>
            <a:off x="351721" y="2268843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75 x 10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m.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75 x 10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Km.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95 x 10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m.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95 x 10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Km.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pt-BR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m.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7EB2D3BB-FD8C-0B22-F5EA-B83DCF6396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8097"/>
              </p:ext>
            </p:extLst>
          </p:nvPr>
        </p:nvGraphicFramePr>
        <p:xfrm>
          <a:off x="170162" y="3578198"/>
          <a:ext cx="6551530" cy="5002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8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3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"Eleva-se um número ao cubo e multiplica-se pela raiz sexta de seu dobro”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617F8BD9-6DA8-64C1-5EAF-FAFB2702FD57}"/>
                  </a:ext>
                </a:extLst>
              </p:cNvPr>
              <p:cNvSpPr txBox="1"/>
              <p:nvPr/>
            </p:nvSpPr>
            <p:spPr>
              <a:xfrm>
                <a:off x="378165" y="4198825"/>
                <a:ext cx="6366468" cy="12409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5² x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g>
                      <m:e>
                        <m:sSup>
                          <m:sSupPr>
                            <m:ctrlPr>
                              <a:rPr lang="pt-BR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pt-BR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e>
                          <m:sup>
                            <m:r>
                              <a:rPr lang="pt-BR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pt-B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5³ x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g>
                      <m:e>
                        <m:sSup>
                          <m:sSupPr>
                            <m:ctrlPr>
                              <a:rPr lang="pt-BR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pt-BR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2 </m:t>
                            </m:r>
                            <m:r>
                              <a:rPr lang="pt-BR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  <m:r>
                              <a:rPr lang="pt-BR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5</m:t>
                            </m:r>
                          </m:e>
                          <m:sup>
                            <m:r>
                              <a:rPr lang="pt-BR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pt-B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2³ x </a:t>
                </a:r>
                <a14:m>
                  <m:oMath xmlns:m="http://schemas.openxmlformats.org/officeDocument/2006/math">
                    <m:r>
                      <a:rPr lang="pt-BR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pt-BR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pt-BR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sup>
                            <m:r>
                              <a:rPr lang="pt-BR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pt-BR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pt-B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3²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(2 </m:t>
                        </m:r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3)</m:t>
                        </m:r>
                      </m:e>
                      <m:sup>
                        <m:f>
                          <m:fPr>
                            <m:ctrlPr>
                              <a:rPr lang="pt-BR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pt-BR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pt-BR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den>
                        </m:f>
                      </m:sup>
                    </m:sSup>
                  </m:oMath>
                </a14:m>
                <a:endParaRPr lang="pt-B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3³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(2 </m:t>
                        </m:r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pt-B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3)</m:t>
                        </m:r>
                      </m:e>
                      <m:sup>
                        <m:f>
                          <m:fPr>
                            <m:ctrlPr>
                              <a:rPr lang="pt-BR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pt-BR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pt-BR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den>
                        </m:f>
                      </m:sup>
                    </m:sSup>
                  </m:oMath>
                </a14:m>
                <a:endParaRPr lang="pt-BR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617F8BD9-6DA8-64C1-5EAF-FAFB2702FD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165" y="4198825"/>
                <a:ext cx="6366468" cy="1240917"/>
              </a:xfrm>
              <a:prstGeom prst="rect">
                <a:avLst/>
              </a:prstGeom>
              <a:blipFill>
                <a:blip r:embed="rId4"/>
                <a:stretch>
                  <a:fillRect b="-197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>
            <a:extLst>
              <a:ext uri="{FF2B5EF4-FFF2-40B4-BE49-F238E27FC236}">
                <a16:creationId xmlns:a16="http://schemas.microsoft.com/office/drawing/2014/main" id="{C8B6906A-4FAC-7202-739D-06E4E7C6AA3F}"/>
              </a:ext>
            </a:extLst>
          </p:cNvPr>
          <p:cNvSpPr txBox="1"/>
          <p:nvPr/>
        </p:nvSpPr>
        <p:spPr>
          <a:xfrm>
            <a:off x="378165" y="3921826"/>
            <a:ext cx="631358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Qual das expressões a seguir aplica corretamente a fórmula acima?</a:t>
            </a:r>
          </a:p>
        </p:txBody>
      </p:sp>
    </p:spTree>
    <p:extLst>
      <p:ext uri="{BB962C8B-B14F-4D97-AF65-F5344CB8AC3E}">
        <p14:creationId xmlns:p14="http://schemas.microsoft.com/office/powerpoint/2010/main" val="18867402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645</TotalTime>
  <Words>347</Words>
  <Application>Microsoft Office PowerPoint</Application>
  <PresentationFormat>Papel A4 (210 x 297 mm)</PresentationFormat>
  <Paragraphs>47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61</cp:revision>
  <dcterms:created xsi:type="dcterms:W3CDTF">2022-07-31T15:12:23Z</dcterms:created>
  <dcterms:modified xsi:type="dcterms:W3CDTF">2023-07-05T15:39:57Z</dcterms:modified>
</cp:coreProperties>
</file>