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9" r:id="rId3"/>
    <p:sldId id="290" r:id="rId4"/>
    <p:sldId id="287" r:id="rId5"/>
    <p:sldId id="28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96" d="100"/>
          <a:sy n="96" d="100"/>
        </p:scale>
        <p:origin x="1368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0T19:42:38.34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0T19:42:42.2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0T19:42:45.6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33:35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33:35.812"/>
    </inkml:context>
    <inkml:brush xml:id="br0">
      <inkml:brushProperty name="width" value="0.05" units="cm"/>
      <inkml:brushProperty name="height" value="0.05" units="cm"/>
      <inkml:brushProperty name="color" value="#4472C4"/>
    </inkml:brush>
  </inkml:definitions>
  <inkml:trace contextRef="#ctx0" brushRef="#br0">165 100 24575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05T15:33:35.813"/>
    </inkml:context>
    <inkml:brush xml:id="br0">
      <inkml:brushProperty name="width" value="0.05" units="cm"/>
      <inkml:brushProperty name="height" value="0.05" units="cm"/>
      <inkml:brushProperty name="color" value="#70AD47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customXml" Target="../ink/ink1.xml"/><Relationship Id="rId12" Type="http://schemas.openxmlformats.org/officeDocument/2006/relationships/customXml" Target="../ink/ink4.xml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customXml" Target="../ink/ink3.xml"/><Relationship Id="rId5" Type="http://schemas.openxmlformats.org/officeDocument/2006/relationships/image" Target="../media/image13.png"/><Relationship Id="rId15" Type="http://schemas.openxmlformats.org/officeDocument/2006/relationships/image" Target="../media/image21.png"/><Relationship Id="rId10" Type="http://schemas.openxmlformats.org/officeDocument/2006/relationships/customXml" Target="../ink/ink2.xml"/><Relationship Id="rId4" Type="http://schemas.openxmlformats.org/officeDocument/2006/relationships/image" Target="../media/image12.svg"/><Relationship Id="rId9" Type="http://schemas.openxmlformats.org/officeDocument/2006/relationships/image" Target="../media/image12.png"/><Relationship Id="rId1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3150232"/>
            <a:ext cx="5931145" cy="36055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Semelhança de triângulos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4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(EF09MA12) Reconhecer as condições necessárias e suficientes para que dois triângulos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sejam semelhantes.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518158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BC8D77B1-4FD7-DA72-9697-9137AD74F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887393"/>
              </p:ext>
            </p:extLst>
          </p:nvPr>
        </p:nvGraphicFramePr>
        <p:xfrm>
          <a:off x="164089" y="162372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 cada item a seguir, os triângulos são semelhantes. Identifique o caso de semelhança em cada par de triângulo.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F9166EAF-F501-E4C6-5B13-B4BBE75C6D49}"/>
              </a:ext>
            </a:extLst>
          </p:cNvPr>
          <p:cNvSpPr txBox="1"/>
          <p:nvPr/>
        </p:nvSpPr>
        <p:spPr>
          <a:xfrm rot="16200000">
            <a:off x="3896743" y="2839307"/>
            <a:ext cx="146583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Imagem 30">
            <a:extLst>
              <a:ext uri="{FF2B5EF4-FFF2-40B4-BE49-F238E27FC236}">
                <a16:creationId xmlns:a16="http://schemas.microsoft.com/office/drawing/2014/main" id="{CD24B246-1547-132E-BDA3-B792F30AB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51" y="2663616"/>
            <a:ext cx="15240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31">
            <a:extLst>
              <a:ext uri="{FF2B5EF4-FFF2-40B4-BE49-F238E27FC236}">
                <a16:creationId xmlns:a16="http://schemas.microsoft.com/office/drawing/2014/main" id="{DC1EDD63-E825-6FA5-2A33-D31BFA10E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183" y="2213962"/>
            <a:ext cx="16478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21EBEB8C-74D2-5792-771A-3F6B917F3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49" y="220641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</a:t>
            </a:r>
            <a:endParaRPr kumimoji="0" lang="pt-BR" altLang="pt-B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36D718-48B5-13F8-2757-1779D873B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17" y="419855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endParaRPr kumimoji="0" lang="pt-BR" altLang="pt-B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Imagem 32">
            <a:extLst>
              <a:ext uri="{FF2B5EF4-FFF2-40B4-BE49-F238E27FC236}">
                <a16:creationId xmlns:a16="http://schemas.microsoft.com/office/drawing/2014/main" id="{75FAE7FD-55F6-9E29-931D-DF27EA7F0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302" y="4663298"/>
            <a:ext cx="2428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44B4C386-D150-F277-EEC5-18C75FF8F150}"/>
              </a:ext>
            </a:extLst>
          </p:cNvPr>
          <p:cNvSpPr txBox="1"/>
          <p:nvPr/>
        </p:nvSpPr>
        <p:spPr>
          <a:xfrm rot="16200000">
            <a:off x="3181867" y="5103412"/>
            <a:ext cx="109590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683CE6A5-5078-CAE2-0C2D-FA908BBF4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997504"/>
              </p:ext>
            </p:extLst>
          </p:nvPr>
        </p:nvGraphicFramePr>
        <p:xfrm>
          <a:off x="268500" y="682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 cada item a seguir, os triângulos são semelhantes. Identifique o caso de semelhança em cada par de triângulo.</a:t>
                      </a: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12">
            <a:extLst>
              <a:ext uri="{FF2B5EF4-FFF2-40B4-BE49-F238E27FC236}">
                <a16:creationId xmlns:a16="http://schemas.microsoft.com/office/drawing/2014/main" id="{098BF67F-A356-E7F0-2BD6-E381627AA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49" y="7668382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35" name="Imagem 33">
            <a:extLst>
              <a:ext uri="{FF2B5EF4-FFF2-40B4-BE49-F238E27FC236}">
                <a16:creationId xmlns:a16="http://schemas.microsoft.com/office/drawing/2014/main" id="{317CC328-E397-32F9-6062-B2D379B8E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25" y="7426947"/>
            <a:ext cx="257175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65E631E9-51F0-446D-54D8-ABEEAA38091E}"/>
              </a:ext>
            </a:extLst>
          </p:cNvPr>
          <p:cNvSpPr txBox="1"/>
          <p:nvPr/>
        </p:nvSpPr>
        <p:spPr>
          <a:xfrm rot="16200000">
            <a:off x="2706915" y="8105652"/>
            <a:ext cx="109537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794E0DC2-B9E0-7F49-3E55-324618F1AE04}"/>
              </a:ext>
            </a:extLst>
          </p:cNvPr>
          <p:cNvSpPr txBox="1"/>
          <p:nvPr/>
        </p:nvSpPr>
        <p:spPr>
          <a:xfrm>
            <a:off x="3668955" y="7282137"/>
            <a:ext cx="30227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Quais são os triângulos semelhantes nessa figura? Justifique sua resposta.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181BC16-C108-504C-5E2C-435974879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625021"/>
              </p:ext>
            </p:extLst>
          </p:nvPr>
        </p:nvGraphicFramePr>
        <p:xfrm>
          <a:off x="164089" y="161036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Calcule o valor de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x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e de 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y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3">
            <a:extLst>
              <a:ext uri="{FF2B5EF4-FFF2-40B4-BE49-F238E27FC236}">
                <a16:creationId xmlns:a16="http://schemas.microsoft.com/office/drawing/2014/main" id="{8389C5C6-B42F-BA1C-63D6-6188A2CB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17" y="886623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Imagem 34">
            <a:extLst>
              <a:ext uri="{FF2B5EF4-FFF2-40B4-BE49-F238E27FC236}">
                <a16:creationId xmlns:a16="http://schemas.microsoft.com/office/drawing/2014/main" id="{7023CF22-690D-540E-A54F-6F44F0D70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2" y="2342456"/>
            <a:ext cx="36861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43B49975-2F9C-7C70-33C6-C8BEC5EF1F09}"/>
              </a:ext>
            </a:extLst>
          </p:cNvPr>
          <p:cNvSpPr txBox="1"/>
          <p:nvPr/>
        </p:nvSpPr>
        <p:spPr>
          <a:xfrm rot="16200000">
            <a:off x="4790312" y="2777706"/>
            <a:ext cx="109590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Maestro Educação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C2AB2E7-9D6A-D0F9-7DD0-3D96048E4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772406"/>
              </p:ext>
            </p:extLst>
          </p:nvPr>
        </p:nvGraphicFramePr>
        <p:xfrm>
          <a:off x="161924" y="439475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0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poste de 3,50 m de altura ilumina um rapaz de 1,75 m, o qual produz uma sombra de 1,00 m de comprimento, como ilustra a imagem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0D83ED6B-8A75-DF1D-F035-244AD27A326B}"/>
              </a:ext>
            </a:extLst>
          </p:cNvPr>
          <p:cNvSpPr txBox="1"/>
          <p:nvPr/>
        </p:nvSpPr>
        <p:spPr>
          <a:xfrm>
            <a:off x="370916" y="710546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0,5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2,0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2,5 m.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95A8A410-6B52-E6FF-AE9A-FB8FE449C23E}"/>
              </a:ext>
            </a:extLst>
          </p:cNvPr>
          <p:cNvGrpSpPr/>
          <p:nvPr/>
        </p:nvGrpSpPr>
        <p:grpSpPr>
          <a:xfrm>
            <a:off x="2395488" y="5011124"/>
            <a:ext cx="1959331" cy="1514679"/>
            <a:chOff x="2013510" y="2742859"/>
            <a:chExt cx="1959331" cy="1514679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51AB6665-8039-1D98-B38A-2FBCB5E1AF32}"/>
                </a:ext>
              </a:extLst>
            </p:cNvPr>
            <p:cNvGrpSpPr/>
            <p:nvPr/>
          </p:nvGrpSpPr>
          <p:grpSpPr>
            <a:xfrm>
              <a:off x="2013510" y="2742859"/>
              <a:ext cx="1959331" cy="1361458"/>
              <a:chOff x="829362" y="2811439"/>
              <a:chExt cx="1959331" cy="1361458"/>
            </a:xfrm>
          </p:grpSpPr>
          <p:pic>
            <p:nvPicPr>
              <p:cNvPr id="12" name="Gráfico 11" descr="Iluminação de rua estrutura de tópicos">
                <a:extLst>
                  <a:ext uri="{FF2B5EF4-FFF2-40B4-BE49-F238E27FC236}">
                    <a16:creationId xmlns:a16="http://schemas.microsoft.com/office/drawing/2014/main" id="{CC747E6F-5089-67E4-8B27-DB8110EB44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29362" y="2811439"/>
                <a:ext cx="994890" cy="1361458"/>
              </a:xfrm>
              <a:prstGeom prst="rect">
                <a:avLst/>
              </a:prstGeom>
            </p:spPr>
          </p:pic>
          <p:pic>
            <p:nvPicPr>
              <p:cNvPr id="14" name="Gráfico 13" descr="Homem estrutura de tópicos">
                <a:extLst>
                  <a:ext uri="{FF2B5EF4-FFF2-40B4-BE49-F238E27FC236}">
                    <a16:creationId xmlns:a16="http://schemas.microsoft.com/office/drawing/2014/main" id="{5B1D9712-E9E7-1988-143E-B13EF97327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419757" y="3416490"/>
                <a:ext cx="661379" cy="715066"/>
              </a:xfrm>
              <a:prstGeom prst="rect">
                <a:avLst/>
              </a:prstGeom>
            </p:spPr>
          </p:pic>
          <p:cxnSp>
            <p:nvCxnSpPr>
              <p:cNvPr id="16" name="Conector reto 15">
                <a:extLst>
                  <a:ext uri="{FF2B5EF4-FFF2-40B4-BE49-F238E27FC236}">
                    <a16:creationId xmlns:a16="http://schemas.microsoft.com/office/drawing/2014/main" id="{9DCC90DC-8B08-4A50-2F43-0E3ED7C650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60478" y="3161731"/>
                <a:ext cx="655092" cy="95079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 reto 16">
                <a:extLst>
                  <a:ext uri="{FF2B5EF4-FFF2-40B4-BE49-F238E27FC236}">
                    <a16:creationId xmlns:a16="http://schemas.microsoft.com/office/drawing/2014/main" id="{B81D8057-5254-A5F4-EC74-41601E694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1425" y="4107222"/>
                <a:ext cx="1677268" cy="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ector reto 17">
                <a:extLst>
                  <a:ext uri="{FF2B5EF4-FFF2-40B4-BE49-F238E27FC236}">
                    <a16:creationId xmlns:a16="http://schemas.microsoft.com/office/drawing/2014/main" id="{D765B6DF-6FA5-A70E-9496-41E09385F3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05981" y="4101398"/>
                <a:ext cx="507019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6465CD25-6491-FC6F-62AE-5C66E46730F9}"/>
                </a:ext>
              </a:extLst>
            </p:cNvPr>
            <p:cNvSpPr txBox="1"/>
            <p:nvPr/>
          </p:nvSpPr>
          <p:spPr>
            <a:xfrm flipH="1">
              <a:off x="2958083" y="3995928"/>
              <a:ext cx="6766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dirty="0">
                  <a:latin typeface="Arial" panose="020B0604020202020204" pitchFamily="34" charset="0"/>
                  <a:cs typeface="Arial" panose="020B0604020202020204" pitchFamily="34" charset="0"/>
                </a:rPr>
                <a:t>1 m</a:t>
              </a:r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D87D342-7448-1C74-1CE6-0B554EB17B24}"/>
              </a:ext>
            </a:extLst>
          </p:cNvPr>
          <p:cNvSpPr txBox="1"/>
          <p:nvPr/>
        </p:nvSpPr>
        <p:spPr>
          <a:xfrm>
            <a:off x="325275" y="6772916"/>
            <a:ext cx="63289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indica a distância do rapaz ao poste.</a:t>
            </a:r>
          </a:p>
        </p:txBody>
      </p:sp>
    </p:spTree>
    <p:extLst>
      <p:ext uri="{BB962C8B-B14F-4D97-AF65-F5344CB8AC3E}">
        <p14:creationId xmlns:p14="http://schemas.microsoft.com/office/powerpoint/2010/main" val="127418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21B8281-7A1F-4B0D-D495-15E6121D4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13699"/>
              </p:ext>
            </p:extLst>
          </p:nvPr>
        </p:nvGraphicFramePr>
        <p:xfrm>
          <a:off x="164089" y="162234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Rodolfo saiu de sua casa para levar uma panela para a casa de sua mãe. No caminho, ele teve que subir uma ladeira, como mostra a imagem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1F76E56-528A-CFCE-3830-F36293129CEE}"/>
              </a:ext>
            </a:extLst>
          </p:cNvPr>
          <p:cNvSpPr txBox="1"/>
          <p:nvPr/>
        </p:nvSpPr>
        <p:spPr>
          <a:xfrm>
            <a:off x="379553" y="4873474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 = 6 m e Y = 2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 = 6,5 m e Y = 2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 = 7,5 m e Y = 2,5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 = 8,5 m e Y = 3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X = 9 m e Y = 3 m.</a:t>
            </a: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93FF0EFD-5B24-12ED-CBE1-65EA9C52F8C0}"/>
              </a:ext>
            </a:extLst>
          </p:cNvPr>
          <p:cNvGrpSpPr/>
          <p:nvPr/>
        </p:nvGrpSpPr>
        <p:grpSpPr>
          <a:xfrm>
            <a:off x="1959427" y="2089550"/>
            <a:ext cx="3427001" cy="1907069"/>
            <a:chOff x="1004628" y="2538713"/>
            <a:chExt cx="3955192" cy="2022847"/>
          </a:xfrm>
        </p:grpSpPr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0FA840A5-8480-A4BB-BD8F-5F348289A8C3}"/>
                </a:ext>
              </a:extLst>
            </p:cNvPr>
            <p:cNvSpPr txBox="1"/>
            <p:nvPr/>
          </p:nvSpPr>
          <p:spPr>
            <a:xfrm rot="1315943">
              <a:off x="3673527" y="3520798"/>
              <a:ext cx="2244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/>
                <a:t>X</a:t>
              </a:r>
            </a:p>
          </p:txBody>
        </p:sp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id="{1E91C404-E979-958B-303C-97EF7A8AA992}"/>
                </a:ext>
              </a:extLst>
            </p:cNvPr>
            <p:cNvGrpSpPr/>
            <p:nvPr/>
          </p:nvGrpSpPr>
          <p:grpSpPr>
            <a:xfrm>
              <a:off x="1004628" y="2538713"/>
              <a:ext cx="3955192" cy="2022847"/>
              <a:chOff x="935183" y="2567648"/>
              <a:chExt cx="3955192" cy="2022847"/>
            </a:xfrm>
          </p:grpSpPr>
          <p:grpSp>
            <p:nvGrpSpPr>
              <p:cNvPr id="34" name="Agrupar 33">
                <a:extLst>
                  <a:ext uri="{FF2B5EF4-FFF2-40B4-BE49-F238E27FC236}">
                    <a16:creationId xmlns:a16="http://schemas.microsoft.com/office/drawing/2014/main" id="{F19E9FA3-F37A-465E-2ED6-86A827A26C21}"/>
                  </a:ext>
                </a:extLst>
              </p:cNvPr>
              <p:cNvGrpSpPr/>
              <p:nvPr/>
            </p:nvGrpSpPr>
            <p:grpSpPr>
              <a:xfrm>
                <a:off x="935183" y="2567648"/>
                <a:ext cx="3955192" cy="2022847"/>
                <a:chOff x="935183" y="2446118"/>
                <a:chExt cx="3955192" cy="2022847"/>
              </a:xfrm>
            </p:grpSpPr>
            <p:grpSp>
              <p:nvGrpSpPr>
                <p:cNvPr id="21" name="Agrupar 20">
                  <a:extLst>
                    <a:ext uri="{FF2B5EF4-FFF2-40B4-BE49-F238E27FC236}">
                      <a16:creationId xmlns:a16="http://schemas.microsoft.com/office/drawing/2014/main" id="{9EA37B4D-1E91-5CC9-0D62-7565D2A7F048}"/>
                    </a:ext>
                  </a:extLst>
                </p:cNvPr>
                <p:cNvGrpSpPr/>
                <p:nvPr/>
              </p:nvGrpSpPr>
              <p:grpSpPr>
                <a:xfrm>
                  <a:off x="3002273" y="2899111"/>
                  <a:ext cx="710150" cy="692800"/>
                  <a:chOff x="3002273" y="2899111"/>
                  <a:chExt cx="710150" cy="692800"/>
                </a:xfrm>
              </p:grpSpPr>
              <p:pic>
                <p:nvPicPr>
                  <p:cNvPr id="16" name="Gráfico 15" descr="Caminhada estrutura de tópicos">
                    <a:extLst>
                      <a:ext uri="{FF2B5EF4-FFF2-40B4-BE49-F238E27FC236}">
                        <a16:creationId xmlns:a16="http://schemas.microsoft.com/office/drawing/2014/main" id="{56FFFD76-D111-01B3-1D02-60EFD32C73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 rot="1376600" flipH="1">
                    <a:off x="3019623" y="2899111"/>
                    <a:ext cx="692800" cy="692800"/>
                  </a:xfrm>
                  <a:prstGeom prst="rect">
                    <a:avLst/>
                  </a:prstGeom>
                </p:spPr>
              </p:pic>
              <p:pic>
                <p:nvPicPr>
                  <p:cNvPr id="18" name="Gráfico 17" descr="Copo medidor com preenchimento sólido">
                    <a:extLst>
                      <a:ext uri="{FF2B5EF4-FFF2-40B4-BE49-F238E27FC236}">
                        <a16:creationId xmlns:a16="http://schemas.microsoft.com/office/drawing/2014/main" id="{686245CD-C4B6-AF8A-240D-791D4FE9D09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002273" y="3061506"/>
                    <a:ext cx="234530" cy="234530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8" name="Agrupar 27">
                  <a:extLst>
                    <a:ext uri="{FF2B5EF4-FFF2-40B4-BE49-F238E27FC236}">
                      <a16:creationId xmlns:a16="http://schemas.microsoft.com/office/drawing/2014/main" id="{054CE4B5-9BB8-9F76-8BFB-A7166001CF80}"/>
                    </a:ext>
                  </a:extLst>
                </p:cNvPr>
                <p:cNvGrpSpPr/>
                <p:nvPr/>
              </p:nvGrpSpPr>
              <p:grpSpPr>
                <a:xfrm>
                  <a:off x="935183" y="2590800"/>
                  <a:ext cx="3955192" cy="1607468"/>
                  <a:chOff x="935183" y="2590800"/>
                  <a:chExt cx="3955192" cy="1607468"/>
                </a:xfrm>
              </p:grpSpPr>
              <p:grpSp>
                <p:nvGrpSpPr>
                  <p:cNvPr id="20" name="Agrupar 19">
                    <a:extLst>
                      <a:ext uri="{FF2B5EF4-FFF2-40B4-BE49-F238E27FC236}">
                        <a16:creationId xmlns:a16="http://schemas.microsoft.com/office/drawing/2014/main" id="{CDC9948F-C654-8272-9242-5E53E880F40A}"/>
                      </a:ext>
                    </a:extLst>
                  </p:cNvPr>
                  <p:cNvGrpSpPr/>
                  <p:nvPr/>
                </p:nvGrpSpPr>
                <p:grpSpPr>
                  <a:xfrm>
                    <a:off x="935183" y="2590800"/>
                    <a:ext cx="3955192" cy="1607296"/>
                    <a:chOff x="935183" y="2590800"/>
                    <a:chExt cx="3955192" cy="1607296"/>
                  </a:xfrm>
                </p:grpSpPr>
                <p:sp>
                  <p:nvSpPr>
                    <p:cNvPr id="2" name="Triângulo Retângulo 1">
                      <a:extLst>
                        <a:ext uri="{FF2B5EF4-FFF2-40B4-BE49-F238E27FC236}">
                          <a16:creationId xmlns:a16="http://schemas.microsoft.com/office/drawing/2014/main" id="{ADFE76C8-B125-FC2C-3210-69343A9809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35183" y="2590800"/>
                      <a:ext cx="3955192" cy="1607127"/>
                    </a:xfrm>
                    <a:prstGeom prst="rtTriangle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  <p:cxnSp>
                  <p:nvCxnSpPr>
                    <p:cNvPr id="9" name="Conector reto 8">
                      <a:extLst>
                        <a:ext uri="{FF2B5EF4-FFF2-40B4-BE49-F238E27FC236}">
                          <a16:creationId xmlns:a16="http://schemas.microsoft.com/office/drawing/2014/main" id="{8A22F6AD-2844-4ED9-A652-BF646575B0B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705102" y="3309610"/>
                      <a:ext cx="0" cy="888317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Conector reto 10">
                      <a:extLst>
                        <a:ext uri="{FF2B5EF4-FFF2-40B4-BE49-F238E27FC236}">
                          <a16:creationId xmlns:a16="http://schemas.microsoft.com/office/drawing/2014/main" id="{4F5FDB6E-22DD-97B4-33CF-370C1A67012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499756" y="2820943"/>
                      <a:ext cx="0" cy="1377153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2" name="Retângulo 21">
                    <a:extLst>
                      <a:ext uri="{FF2B5EF4-FFF2-40B4-BE49-F238E27FC236}">
                        <a16:creationId xmlns:a16="http://schemas.microsoft.com/office/drawing/2014/main" id="{514E27CD-44F3-8515-5BF3-A8F60A1B2346}"/>
                      </a:ext>
                    </a:extLst>
                  </p:cNvPr>
                  <p:cNvSpPr/>
                  <p:nvPr/>
                </p:nvSpPr>
                <p:spPr>
                  <a:xfrm>
                    <a:off x="936612" y="4105717"/>
                    <a:ext cx="81445" cy="92551"/>
                  </a:xfrm>
                  <a:prstGeom prst="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23" name="Retângulo 22">
                    <a:extLst>
                      <a:ext uri="{FF2B5EF4-FFF2-40B4-BE49-F238E27FC236}">
                        <a16:creationId xmlns:a16="http://schemas.microsoft.com/office/drawing/2014/main" id="{AA77217C-BF05-88B3-C9C7-9B57312B1883}"/>
                      </a:ext>
                    </a:extLst>
                  </p:cNvPr>
                  <p:cNvSpPr/>
                  <p:nvPr/>
                </p:nvSpPr>
                <p:spPr>
                  <a:xfrm>
                    <a:off x="1500320" y="4102773"/>
                    <a:ext cx="81445" cy="92551"/>
                  </a:xfrm>
                  <a:prstGeom prst="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p:sp>
                <p:nvSpPr>
                  <p:cNvPr id="24" name="Retângulo 23">
                    <a:extLst>
                      <a:ext uri="{FF2B5EF4-FFF2-40B4-BE49-F238E27FC236}">
                        <a16:creationId xmlns:a16="http://schemas.microsoft.com/office/drawing/2014/main" id="{E9F4CB9E-47BA-60E2-7551-512972450157}"/>
                      </a:ext>
                    </a:extLst>
                  </p:cNvPr>
                  <p:cNvSpPr/>
                  <p:nvPr/>
                </p:nvSpPr>
                <p:spPr>
                  <a:xfrm>
                    <a:off x="2704217" y="4099245"/>
                    <a:ext cx="81445" cy="92551"/>
                  </a:xfrm>
                  <a:prstGeom prst="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7">
                    <p14:nvContentPartPr>
                      <p14:cNvPr id="25" name="Tinta 24">
                        <a:extLst>
                          <a:ext uri="{FF2B5EF4-FFF2-40B4-BE49-F238E27FC236}">
                            <a16:creationId xmlns:a16="http://schemas.microsoft.com/office/drawing/2014/main" id="{32A1A612-2BBC-AB1B-363B-6BF8F4A76257}"/>
                          </a:ext>
                        </a:extLst>
                      </p14:cNvPr>
                      <p14:cNvContentPartPr/>
                      <p14:nvPr/>
                    </p14:nvContentPartPr>
                    <p14:xfrm>
                      <a:off x="979386" y="4155152"/>
                      <a:ext cx="360" cy="360"/>
                    </p14:xfrm>
                  </p:contentPart>
                </mc:Choice>
                <mc:Fallback xmlns="">
                  <p:pic>
                    <p:nvPicPr>
                      <p:cNvPr id="25" name="Tinta 24">
                        <a:extLst>
                          <a:ext uri="{FF2B5EF4-FFF2-40B4-BE49-F238E27FC236}">
                            <a16:creationId xmlns:a16="http://schemas.microsoft.com/office/drawing/2014/main" id="{32A1A612-2BBC-AB1B-363B-6BF8F4A762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5066" y="4150832"/>
                        <a:ext cx="9000" cy="900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10">
                    <p14:nvContentPartPr>
                      <p14:cNvPr id="26" name="Tinta 25">
                        <a:extLst>
                          <a:ext uri="{FF2B5EF4-FFF2-40B4-BE49-F238E27FC236}">
                            <a16:creationId xmlns:a16="http://schemas.microsoft.com/office/drawing/2014/main" id="{0D2C9217-44B0-DDD9-59F6-0BAE61E782EE}"/>
                          </a:ext>
                        </a:extLst>
                      </p14:cNvPr>
                      <p14:cNvContentPartPr/>
                      <p14:nvPr/>
                    </p14:nvContentPartPr>
                    <p14:xfrm>
                      <a:off x="1537386" y="4150112"/>
                      <a:ext cx="360" cy="360"/>
                    </p14:xfrm>
                  </p:contentPart>
                </mc:Choice>
                <mc:Fallback xmlns="">
                  <p:pic>
                    <p:nvPicPr>
                      <p:cNvPr id="26" name="Tinta 25">
                        <a:extLst>
                          <a:ext uri="{FF2B5EF4-FFF2-40B4-BE49-F238E27FC236}">
                            <a16:creationId xmlns:a16="http://schemas.microsoft.com/office/drawing/2014/main" id="{0D2C9217-44B0-DDD9-59F6-0BAE61E782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33066" y="4145792"/>
                        <a:ext cx="9000" cy="900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11">
                    <p14:nvContentPartPr>
                      <p14:cNvPr id="27" name="Tinta 26">
                        <a:extLst>
                          <a:ext uri="{FF2B5EF4-FFF2-40B4-BE49-F238E27FC236}">
                            <a16:creationId xmlns:a16="http://schemas.microsoft.com/office/drawing/2014/main" id="{31190956-A082-AE3A-DAB7-3B2986926CE9}"/>
                          </a:ext>
                        </a:extLst>
                      </p14:cNvPr>
                      <p14:cNvContentPartPr/>
                      <p14:nvPr/>
                    </p14:nvContentPartPr>
                    <p14:xfrm>
                      <a:off x="2741226" y="4148312"/>
                      <a:ext cx="360" cy="360"/>
                    </p14:xfrm>
                  </p:contentPart>
                </mc:Choice>
                <mc:Fallback xmlns="">
                  <p:pic>
                    <p:nvPicPr>
                      <p:cNvPr id="27" name="Tinta 26">
                        <a:extLst>
                          <a:ext uri="{FF2B5EF4-FFF2-40B4-BE49-F238E27FC236}">
                            <a16:creationId xmlns:a16="http://schemas.microsoft.com/office/drawing/2014/main" id="{31190956-A082-AE3A-DAB7-3B2986926C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36906" y="4143992"/>
                        <a:ext cx="9000" cy="900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</p:grpSp>
            <p:sp>
              <p:nvSpPr>
                <p:cNvPr id="29" name="CaixaDeTexto 28">
                  <a:extLst>
                    <a:ext uri="{FF2B5EF4-FFF2-40B4-BE49-F238E27FC236}">
                      <a16:creationId xmlns:a16="http://schemas.microsoft.com/office/drawing/2014/main" id="{A076A09F-A39B-6B21-CE2E-0A2F0837712E}"/>
                    </a:ext>
                  </a:extLst>
                </p:cNvPr>
                <p:cNvSpPr txBox="1"/>
                <p:nvPr/>
              </p:nvSpPr>
              <p:spPr>
                <a:xfrm>
                  <a:off x="995423" y="4184249"/>
                  <a:ext cx="42191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200" dirty="0"/>
                    <a:t>2 m</a:t>
                  </a:r>
                </a:p>
              </p:txBody>
            </p:sp>
            <p:sp>
              <p:nvSpPr>
                <p:cNvPr id="30" name="CaixaDeTexto 29">
                  <a:extLst>
                    <a:ext uri="{FF2B5EF4-FFF2-40B4-BE49-F238E27FC236}">
                      <a16:creationId xmlns:a16="http://schemas.microsoft.com/office/drawing/2014/main" id="{50957186-A836-2E2A-3580-121A7A7E3EA7}"/>
                    </a:ext>
                  </a:extLst>
                </p:cNvPr>
                <p:cNvSpPr txBox="1"/>
                <p:nvPr/>
              </p:nvSpPr>
              <p:spPr>
                <a:xfrm>
                  <a:off x="1824942" y="4191966"/>
                  <a:ext cx="42191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200" dirty="0"/>
                    <a:t>4 m</a:t>
                  </a:r>
                </a:p>
              </p:txBody>
            </p:sp>
            <p:sp>
              <p:nvSpPr>
                <p:cNvPr id="31" name="CaixaDeTexto 30">
                  <a:extLst>
                    <a:ext uri="{FF2B5EF4-FFF2-40B4-BE49-F238E27FC236}">
                      <a16:creationId xmlns:a16="http://schemas.microsoft.com/office/drawing/2014/main" id="{4E35F98E-C9CC-690A-FAA4-9C7950FFED0C}"/>
                    </a:ext>
                  </a:extLst>
                </p:cNvPr>
                <p:cNvSpPr txBox="1"/>
                <p:nvPr/>
              </p:nvSpPr>
              <p:spPr>
                <a:xfrm>
                  <a:off x="3375950" y="4180389"/>
                  <a:ext cx="42191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200" dirty="0"/>
                    <a:t>6 m</a:t>
                  </a:r>
                </a:p>
              </p:txBody>
            </p:sp>
            <p:sp>
              <p:nvSpPr>
                <p:cNvPr id="32" name="CaixaDeTexto 31">
                  <a:extLst>
                    <a:ext uri="{FF2B5EF4-FFF2-40B4-BE49-F238E27FC236}">
                      <a16:creationId xmlns:a16="http://schemas.microsoft.com/office/drawing/2014/main" id="{8F82D6FA-D1EE-909B-4EEF-4201943B2433}"/>
                    </a:ext>
                  </a:extLst>
                </p:cNvPr>
                <p:cNvSpPr txBox="1"/>
                <p:nvPr/>
              </p:nvSpPr>
              <p:spPr>
                <a:xfrm rot="1315943">
                  <a:off x="1877028" y="2750917"/>
                  <a:ext cx="42191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200" dirty="0"/>
                    <a:t>5 m</a:t>
                  </a:r>
                </a:p>
              </p:txBody>
            </p:sp>
            <p:sp>
              <p:nvSpPr>
                <p:cNvPr id="33" name="CaixaDeTexto 32">
                  <a:extLst>
                    <a:ext uri="{FF2B5EF4-FFF2-40B4-BE49-F238E27FC236}">
                      <a16:creationId xmlns:a16="http://schemas.microsoft.com/office/drawing/2014/main" id="{74451823-70A4-07EA-03D0-A77590B8DD59}"/>
                    </a:ext>
                  </a:extLst>
                </p:cNvPr>
                <p:cNvSpPr txBox="1"/>
                <p:nvPr/>
              </p:nvSpPr>
              <p:spPr>
                <a:xfrm rot="1315943">
                  <a:off x="1182000" y="2446118"/>
                  <a:ext cx="26481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200" dirty="0"/>
                    <a:t>Y</a:t>
                  </a:r>
                </a:p>
              </p:txBody>
            </p:sp>
          </p:grpSp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1677F086-3EDD-2948-DBF1-00A9B6CFCC8E}"/>
                  </a:ext>
                </a:extLst>
              </p:cNvPr>
              <p:cNvSpPr txBox="1"/>
              <p:nvPr/>
            </p:nvSpPr>
            <p:spPr>
              <a:xfrm rot="1315943">
                <a:off x="2613402" y="3188823"/>
                <a:ext cx="264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819D126D-9358-545A-DC7E-654168709671}"/>
                  </a:ext>
                </a:extLst>
              </p:cNvPr>
              <p:cNvSpPr txBox="1"/>
              <p:nvPr/>
            </p:nvSpPr>
            <p:spPr>
              <a:xfrm rot="1315943">
                <a:off x="1411564" y="2704616"/>
                <a:ext cx="264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F28938BE-9F44-521F-6B17-9DB0BB4EAEEC}"/>
              </a:ext>
            </a:extLst>
          </p:cNvPr>
          <p:cNvSpPr txBox="1"/>
          <p:nvPr/>
        </p:nvSpPr>
        <p:spPr>
          <a:xfrm>
            <a:off x="344041" y="4063065"/>
            <a:ext cx="63289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Durante o percurso, ele parou duas vezes para descansar: nos pontos a e b. Sabendo que do início da ladeira até o primeiro descanso (ponto a), ele percorreu X m, depois mais 7 m até o ponto b (segundo descanso) e, finalmente, mais Y m até a casa de sua mãe, assinale a alternativa que indique os valores de X e Y.</a:t>
            </a:r>
          </a:p>
        </p:txBody>
      </p:sp>
      <p:graphicFrame>
        <p:nvGraphicFramePr>
          <p:cNvPr id="56" name="Tabela 55">
            <a:extLst>
              <a:ext uri="{FF2B5EF4-FFF2-40B4-BE49-F238E27FC236}">
                <a16:creationId xmlns:a16="http://schemas.microsoft.com/office/drawing/2014/main" id="{5DB41329-4FFE-729D-DD29-C472CDE1F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50307"/>
              </p:ext>
            </p:extLst>
          </p:nvPr>
        </p:nvGraphicFramePr>
        <p:xfrm>
          <a:off x="174655" y="6063259"/>
          <a:ext cx="65199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8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Analisando o conjunto de triângulos abaixo, determine o valor do ângulo θ.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7" name="CaixaDeTexto 56">
            <a:extLst>
              <a:ext uri="{FF2B5EF4-FFF2-40B4-BE49-F238E27FC236}">
                <a16:creationId xmlns:a16="http://schemas.microsoft.com/office/drawing/2014/main" id="{B7B8DF22-7658-F784-037F-201E7B5AB241}"/>
              </a:ext>
            </a:extLst>
          </p:cNvPr>
          <p:cNvSpPr txBox="1"/>
          <p:nvPr/>
        </p:nvSpPr>
        <p:spPr>
          <a:xfrm>
            <a:off x="379553" y="7843195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60°.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50°.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45°.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40°.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35°.</a:t>
            </a:r>
          </a:p>
        </p:txBody>
      </p:sp>
      <p:grpSp>
        <p:nvGrpSpPr>
          <p:cNvPr id="58" name="Agrupar 57">
            <a:extLst>
              <a:ext uri="{FF2B5EF4-FFF2-40B4-BE49-F238E27FC236}">
                <a16:creationId xmlns:a16="http://schemas.microsoft.com/office/drawing/2014/main" id="{F8FF6AD7-9C96-718A-9E30-5CE14BD649E3}"/>
              </a:ext>
            </a:extLst>
          </p:cNvPr>
          <p:cNvGrpSpPr/>
          <p:nvPr/>
        </p:nvGrpSpPr>
        <p:grpSpPr>
          <a:xfrm>
            <a:off x="2428183" y="6485496"/>
            <a:ext cx="1897004" cy="1306197"/>
            <a:chOff x="1594360" y="2452355"/>
            <a:chExt cx="2362883" cy="1502051"/>
          </a:xfrm>
        </p:grpSpPr>
        <p:grpSp>
          <p:nvGrpSpPr>
            <p:cNvPr id="59" name="Agrupar 58">
              <a:extLst>
                <a:ext uri="{FF2B5EF4-FFF2-40B4-BE49-F238E27FC236}">
                  <a16:creationId xmlns:a16="http://schemas.microsoft.com/office/drawing/2014/main" id="{B353AAB9-3AC2-7B9D-E7D6-206277DDE91A}"/>
                </a:ext>
              </a:extLst>
            </p:cNvPr>
            <p:cNvGrpSpPr/>
            <p:nvPr/>
          </p:nvGrpSpPr>
          <p:grpSpPr>
            <a:xfrm>
              <a:off x="1594360" y="2452355"/>
              <a:ext cx="2362883" cy="1502051"/>
              <a:chOff x="1594360" y="2452355"/>
              <a:chExt cx="2362883" cy="1502051"/>
            </a:xfrm>
          </p:grpSpPr>
          <p:grpSp>
            <p:nvGrpSpPr>
              <p:cNvPr id="62" name="Agrupar 61">
                <a:extLst>
                  <a:ext uri="{FF2B5EF4-FFF2-40B4-BE49-F238E27FC236}">
                    <a16:creationId xmlns:a16="http://schemas.microsoft.com/office/drawing/2014/main" id="{E6766923-8A29-1007-4A8C-AB2EC4D4D806}"/>
                  </a:ext>
                </a:extLst>
              </p:cNvPr>
              <p:cNvGrpSpPr/>
              <p:nvPr/>
            </p:nvGrpSpPr>
            <p:grpSpPr>
              <a:xfrm>
                <a:off x="1599872" y="2452355"/>
                <a:ext cx="2357371" cy="1502051"/>
                <a:chOff x="1599872" y="2452355"/>
                <a:chExt cx="2357371" cy="1502051"/>
              </a:xfrm>
            </p:grpSpPr>
            <p:grpSp>
              <p:nvGrpSpPr>
                <p:cNvPr id="64" name="Agrupar 63">
                  <a:extLst>
                    <a:ext uri="{FF2B5EF4-FFF2-40B4-BE49-F238E27FC236}">
                      <a16:creationId xmlns:a16="http://schemas.microsoft.com/office/drawing/2014/main" id="{A15A5601-54E1-6A36-012C-9319F7DB2140}"/>
                    </a:ext>
                  </a:extLst>
                </p:cNvPr>
                <p:cNvGrpSpPr/>
                <p:nvPr/>
              </p:nvGrpSpPr>
              <p:grpSpPr>
                <a:xfrm>
                  <a:off x="1599872" y="2452355"/>
                  <a:ext cx="2268743" cy="1502051"/>
                  <a:chOff x="1599872" y="2452355"/>
                  <a:chExt cx="2268743" cy="1502051"/>
                </a:xfrm>
              </p:grpSpPr>
              <p:grpSp>
                <p:nvGrpSpPr>
                  <p:cNvPr id="66" name="Agrupar 65">
                    <a:extLst>
                      <a:ext uri="{FF2B5EF4-FFF2-40B4-BE49-F238E27FC236}">
                        <a16:creationId xmlns:a16="http://schemas.microsoft.com/office/drawing/2014/main" id="{97F95628-9C20-9B72-1AD2-811C0BCB19DE}"/>
                      </a:ext>
                    </a:extLst>
                  </p:cNvPr>
                  <p:cNvGrpSpPr/>
                  <p:nvPr/>
                </p:nvGrpSpPr>
                <p:grpSpPr>
                  <a:xfrm>
                    <a:off x="1599872" y="2452355"/>
                    <a:ext cx="2268743" cy="1502051"/>
                    <a:chOff x="1599872" y="2452355"/>
                    <a:chExt cx="2268743" cy="1502051"/>
                  </a:xfrm>
                </p:grpSpPr>
                <p:grpSp>
                  <p:nvGrpSpPr>
                    <p:cNvPr id="68" name="Agrupar 67">
                      <a:extLst>
                        <a:ext uri="{FF2B5EF4-FFF2-40B4-BE49-F238E27FC236}">
                          <a16:creationId xmlns:a16="http://schemas.microsoft.com/office/drawing/2014/main" id="{45FCD38E-FE04-AB31-D934-1B5EAEE034A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99872" y="2452355"/>
                      <a:ext cx="2204632" cy="1502051"/>
                      <a:chOff x="1599872" y="2452355"/>
                      <a:chExt cx="2204632" cy="1502051"/>
                    </a:xfrm>
                  </p:grpSpPr>
                  <p:grpSp>
                    <p:nvGrpSpPr>
                      <p:cNvPr id="70" name="Agrupar 69">
                        <a:extLst>
                          <a:ext uri="{FF2B5EF4-FFF2-40B4-BE49-F238E27FC236}">
                            <a16:creationId xmlns:a16="http://schemas.microsoft.com/office/drawing/2014/main" id="{017238A0-1DD9-B264-1AE9-D8B136EDB46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99872" y="2452355"/>
                        <a:ext cx="2204632" cy="1502051"/>
                        <a:chOff x="1599872" y="2452355"/>
                        <a:chExt cx="2204632" cy="1502051"/>
                      </a:xfrm>
                    </p:grpSpPr>
                    <p:grpSp>
                      <p:nvGrpSpPr>
                        <p:cNvPr id="75" name="Agrupar 74">
                          <a:extLst>
                            <a:ext uri="{FF2B5EF4-FFF2-40B4-BE49-F238E27FC236}">
                              <a16:creationId xmlns:a16="http://schemas.microsoft.com/office/drawing/2014/main" id="{F2684056-2263-6E04-2908-0654F3BD26B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99872" y="2452355"/>
                          <a:ext cx="2204632" cy="1502051"/>
                          <a:chOff x="1587880" y="2491329"/>
                          <a:chExt cx="2204632" cy="1502051"/>
                        </a:xfrm>
                      </p:grpSpPr>
                      <p:sp>
                        <p:nvSpPr>
                          <p:cNvPr id="78" name="Triângulo Retângulo 77">
                            <a:extLst>
                              <a:ext uri="{FF2B5EF4-FFF2-40B4-BE49-F238E27FC236}">
                                <a16:creationId xmlns:a16="http://schemas.microsoft.com/office/drawing/2014/main" id="{A8D69242-0100-0854-E42B-9E0F1DA3095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587880" y="2491329"/>
                            <a:ext cx="1812374" cy="1450994"/>
                          </a:xfrm>
                          <a:prstGeom prst="rtTriangl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pt-BR" dirty="0"/>
                              <a:t>50°</a:t>
                            </a:r>
                          </a:p>
                        </p:txBody>
                      </p:sp>
                      <p:sp>
                        <p:nvSpPr>
                          <p:cNvPr id="79" name="Triângulo Retângulo 78">
                            <a:extLst>
                              <a:ext uri="{FF2B5EF4-FFF2-40B4-BE49-F238E27FC236}">
                                <a16:creationId xmlns:a16="http://schemas.microsoft.com/office/drawing/2014/main" id="{666E400E-A1F4-7A01-50CE-721F24697BB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9617495">
                            <a:off x="1691720" y="3101338"/>
                            <a:ext cx="959736" cy="632185"/>
                          </a:xfrm>
                          <a:prstGeom prst="rtTriangl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accent1"/>
                          </a:lnRef>
                          <a:fillRef idx="1">
                            <a:schemeClr val="l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  <p:sp>
                        <p:nvSpPr>
                          <p:cNvPr id="80" name="Triângulo Retângulo 79">
                            <a:extLst>
                              <a:ext uri="{FF2B5EF4-FFF2-40B4-BE49-F238E27FC236}">
                                <a16:creationId xmlns:a16="http://schemas.microsoft.com/office/drawing/2014/main" id="{05DC998E-7037-0920-1E7D-A48544FAC600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flipH="1">
                            <a:off x="2752194" y="2920083"/>
                            <a:ext cx="1040318" cy="491678"/>
                          </a:xfrm>
                          <a:prstGeom prst="rtTriangl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accent6"/>
                          </a:lnRef>
                          <a:fillRef idx="1">
                            <a:schemeClr val="lt1"/>
                          </a:fillRef>
                          <a:effectRef idx="0">
                            <a:schemeClr val="accent6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  <p:sp>
                        <p:nvSpPr>
                          <p:cNvPr id="81" name="Arco 80">
                            <a:extLst>
                              <a:ext uri="{FF2B5EF4-FFF2-40B4-BE49-F238E27FC236}">
                                <a16:creationId xmlns:a16="http://schemas.microsoft.com/office/drawing/2014/main" id="{B0A1F8B4-61D7-0CE6-0E1C-EC7FAB97B7C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4177583">
                            <a:off x="3120952" y="3735549"/>
                            <a:ext cx="248837" cy="266825"/>
                          </a:xfrm>
                          <a:prstGeom prst="arc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76" name="Retângulo 75">
                          <a:extLst>
                            <a:ext uri="{FF2B5EF4-FFF2-40B4-BE49-F238E27FC236}">
                              <a16:creationId xmlns:a16="http://schemas.microsoft.com/office/drawing/2014/main" id="{2C86354E-F54B-DE4E-FC31-C99BAAF92CD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601787" y="3781425"/>
                          <a:ext cx="96838" cy="119063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 dirty="0"/>
                        </a:p>
                      </p:txBody>
                    </p:sp>
                    <mc:AlternateContent xmlns:mc="http://schemas.openxmlformats.org/markup-compatibility/2006" xmlns:p14="http://schemas.microsoft.com/office/powerpoint/2010/main">
                      <mc:Choice Requires="p14">
                        <p:contentPart p14:bwMode="auto" r:id="rId12">
                          <p14:nvContentPartPr>
                            <p14:cNvPr id="77" name="Tinta 76">
                              <a:extLst>
                                <a:ext uri="{FF2B5EF4-FFF2-40B4-BE49-F238E27FC236}">
                                  <a16:creationId xmlns:a16="http://schemas.microsoft.com/office/drawing/2014/main" id="{4B423C4A-16AE-4079-CE20-9DBEA9460002}"/>
                                </a:ext>
                              </a:extLst>
                            </p14:cNvPr>
                            <p14:cNvContentPartPr/>
                            <p14:nvPr/>
                          </p14:nvContentPartPr>
                          <p14:xfrm>
                            <a:off x="1644380" y="3838300"/>
                            <a:ext cx="360" cy="360"/>
                          </p14:xfrm>
                        </p:contentPart>
                      </mc:Choice>
                      <mc:Fallback xmlns="">
                        <p:pic>
                          <p:nvPicPr>
                            <p:cNvPr id="16" name="Tinta 15">
                              <a:extLst>
                                <a:ext uri="{FF2B5EF4-FFF2-40B4-BE49-F238E27FC236}">
                                  <a16:creationId xmlns:a16="http://schemas.microsoft.com/office/drawing/2014/main" id="{34FCFC46-D7AA-0DAD-0A5B-ABAC3F1B3159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635740" y="3829660"/>
                              <a:ext cx="18000" cy="18000"/>
                            </a:xfrm>
                            <a:prstGeom prst="rect">
                              <a:avLst/>
                            </a:prstGeom>
                          </p:spPr>
                        </p:pic>
                      </mc:Fallback>
                    </mc:AlternateContent>
                  </p:grpSp>
                  <p:sp>
                    <p:nvSpPr>
                      <p:cNvPr id="71" name="Retângulo 70">
                        <a:extLst>
                          <a:ext uri="{FF2B5EF4-FFF2-40B4-BE49-F238E27FC236}">
                            <a16:creationId xmlns:a16="http://schemas.microsoft.com/office/drawing/2014/main" id="{C7705481-A73E-9DA2-0209-03A4F9F3E819}"/>
                          </a:ext>
                        </a:extLst>
                      </p:cNvPr>
                      <p:cNvSpPr/>
                      <p:nvPr/>
                    </p:nvSpPr>
                    <p:spPr>
                      <a:xfrm rot="19647150">
                        <a:off x="1912934" y="3767138"/>
                        <a:ext cx="96838" cy="119063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  <mc:AlternateContent xmlns:mc="http://schemas.openxmlformats.org/markup-compatibility/2006" xmlns:p14="http://schemas.microsoft.com/office/powerpoint/2010/main">
                    <mc:Choice Requires="p14">
                      <p:contentPart p14:bwMode="auto" r:id="rId14">
                        <p14:nvContentPartPr>
                          <p14:cNvPr id="72" name="Tinta 71">
                            <a:extLst>
                              <a:ext uri="{FF2B5EF4-FFF2-40B4-BE49-F238E27FC236}">
                                <a16:creationId xmlns:a16="http://schemas.microsoft.com/office/drawing/2014/main" id="{AEB86A67-31C2-6D35-52C6-3013ABBB7E37}"/>
                              </a:ext>
                            </a:extLst>
                          </p14:cNvPr>
                          <p14:cNvContentPartPr/>
                          <p14:nvPr/>
                        </p14:nvContentPartPr>
                        <p14:xfrm rot="19647150">
                          <a:off x="1955527" y="3827189"/>
                          <a:ext cx="360" cy="360"/>
                        </p14:xfrm>
                      </p:contentPart>
                    </mc:Choice>
                    <mc:Fallback xmlns="">
                      <p:pic>
                        <p:nvPicPr>
                          <p:cNvPr id="20" name="Tinta 19">
                            <a:extLst>
                              <a:ext uri="{FF2B5EF4-FFF2-40B4-BE49-F238E27FC236}">
                                <a16:creationId xmlns:a16="http://schemas.microsoft.com/office/drawing/2014/main" id="{FD41EBE6-6392-8846-FE3A-1443803518E4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 rot="19647150">
                            <a:off x="1946527" y="3818189"/>
                            <a:ext cx="18000" cy="18000"/>
                          </a:xfrm>
                          <a:prstGeom prst="rect">
                            <a:avLst/>
                          </a:prstGeom>
                        </p:spPr>
                      </p:pic>
                    </mc:Fallback>
                  </mc:AlternateContent>
                  <p:sp>
                    <p:nvSpPr>
                      <p:cNvPr id="73" name="Retângulo 72">
                        <a:extLst>
                          <a:ext uri="{FF2B5EF4-FFF2-40B4-BE49-F238E27FC236}">
                            <a16:creationId xmlns:a16="http://schemas.microsoft.com/office/drawing/2014/main" id="{009BE350-FF38-2329-B3AA-0FC20A94A2C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705225" y="3246438"/>
                        <a:ext cx="96838" cy="119063"/>
                      </a:xfrm>
                      <a:prstGeom prst="rect">
                        <a:avLst/>
                      </a:prstGeom>
                      <a:ln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 dirty="0"/>
                      </a:p>
                    </p:txBody>
                  </p:sp>
                  <mc:AlternateContent xmlns:mc="http://schemas.openxmlformats.org/markup-compatibility/2006" xmlns:p14="http://schemas.microsoft.com/office/powerpoint/2010/main">
                    <mc:Choice Requires="p14">
                      <p:contentPart p14:bwMode="auto" r:id="rId16">
                        <p14:nvContentPartPr>
                          <p14:cNvPr id="74" name="Tinta 73">
                            <a:extLst>
                              <a:ext uri="{FF2B5EF4-FFF2-40B4-BE49-F238E27FC236}">
                                <a16:creationId xmlns:a16="http://schemas.microsoft.com/office/drawing/2014/main" id="{7936D437-C16F-E723-1092-A8CA8C9453C6}"/>
                              </a:ext>
                            </a:extLst>
                          </p14:cNvPr>
                          <p14:cNvContentPartPr/>
                          <p14:nvPr/>
                        </p14:nvContentPartPr>
                        <p14:xfrm>
                          <a:off x="3754109" y="3307507"/>
                          <a:ext cx="360" cy="360"/>
                        </p14:xfrm>
                      </p:contentPart>
                    </mc:Choice>
                    <mc:Fallback xmlns="">
                      <p:pic>
                        <p:nvPicPr>
                          <p:cNvPr id="22" name="Tinta 21">
                            <a:extLst>
                              <a:ext uri="{FF2B5EF4-FFF2-40B4-BE49-F238E27FC236}">
                                <a16:creationId xmlns:a16="http://schemas.microsoft.com/office/drawing/2014/main" id="{0B58C8C5-EE46-07E4-D0AE-E4DCD39D0B8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745469" y="3298867"/>
                            <a:ext cx="18000" cy="18000"/>
                          </a:xfrm>
                          <a:prstGeom prst="rect">
                            <a:avLst/>
                          </a:prstGeom>
                        </p:spPr>
                      </p:pic>
                    </mc:Fallback>
                  </mc:AlternateContent>
                </p:grpSp>
                <p:sp>
                  <p:nvSpPr>
                    <p:cNvPr id="69" name="Arco 68">
                      <a:extLst>
                        <a:ext uri="{FF2B5EF4-FFF2-40B4-BE49-F238E27FC236}">
                          <a16:creationId xmlns:a16="http://schemas.microsoft.com/office/drawing/2014/main" id="{6FD2D6E9-580C-B241-C245-A90871C768FE}"/>
                        </a:ext>
                      </a:extLst>
                    </p:cNvPr>
                    <p:cNvSpPr/>
                    <p:nvPr/>
                  </p:nvSpPr>
                  <p:spPr>
                    <a:xfrm rot="10236568">
                      <a:off x="3730869" y="2807677"/>
                      <a:ext cx="137746" cy="193430"/>
                    </a:xfrm>
                    <a:prstGeom prst="arc">
                      <a:avLst>
                        <a:gd name="adj1" fmla="val 16832705"/>
                        <a:gd name="adj2" fmla="val 21043213"/>
                      </a:avLst>
                    </a:prstGeom>
                    <a:ln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67" name="CaixaDeTexto 66">
                    <a:extLst>
                      <a:ext uri="{FF2B5EF4-FFF2-40B4-BE49-F238E27FC236}">
                        <a16:creationId xmlns:a16="http://schemas.microsoft.com/office/drawing/2014/main" id="{88862DC4-07E2-E1A1-594A-6D2AF6DD7FC8}"/>
                      </a:ext>
                    </a:extLst>
                  </p:cNvPr>
                  <p:cNvSpPr txBox="1"/>
                  <p:nvPr/>
                </p:nvSpPr>
                <p:spPr>
                  <a:xfrm>
                    <a:off x="2821148" y="3660598"/>
                    <a:ext cx="377026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pt-BR" sz="1100" dirty="0"/>
                      <a:t>50°</a:t>
                    </a:r>
                    <a:endParaRPr lang="pt-BR" dirty="0"/>
                  </a:p>
                </p:txBody>
              </p:sp>
            </p:grpSp>
            <p:sp>
              <p:nvSpPr>
                <p:cNvPr id="65" name="CaixaDeTexto 64">
                  <a:extLst>
                    <a:ext uri="{FF2B5EF4-FFF2-40B4-BE49-F238E27FC236}">
                      <a16:creationId xmlns:a16="http://schemas.microsoft.com/office/drawing/2014/main" id="{C0B5C56B-EA93-9502-848F-D13A3BB5AC28}"/>
                    </a:ext>
                  </a:extLst>
                </p:cNvPr>
                <p:cNvSpPr txBox="1"/>
                <p:nvPr/>
              </p:nvSpPr>
              <p:spPr>
                <a:xfrm>
                  <a:off x="3580217" y="2907391"/>
                  <a:ext cx="37702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1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θ</a:t>
                  </a:r>
                  <a:endParaRPr lang="pt-BR" sz="1100" dirty="0"/>
                </a:p>
              </p:txBody>
            </p:sp>
          </p:grpSp>
          <p:sp>
            <p:nvSpPr>
              <p:cNvPr id="63" name="Arco 62">
                <a:extLst>
                  <a:ext uri="{FF2B5EF4-FFF2-40B4-BE49-F238E27FC236}">
                    <a16:creationId xmlns:a16="http://schemas.microsoft.com/office/drawing/2014/main" id="{5B14D647-D803-C61E-518E-6E62A75962A9}"/>
                  </a:ext>
                </a:extLst>
              </p:cNvPr>
              <p:cNvSpPr/>
              <p:nvPr/>
            </p:nvSpPr>
            <p:spPr>
              <a:xfrm rot="3454042">
                <a:off x="1576768" y="3348956"/>
                <a:ext cx="161565" cy="126381"/>
              </a:xfrm>
              <a:prstGeom prst="arc">
                <a:avLst>
                  <a:gd name="adj1" fmla="val 16334323"/>
                  <a:gd name="adj2" fmla="val 6042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D816338D-3E77-217F-49BE-91C3BA6D78D8}"/>
                </a:ext>
              </a:extLst>
            </p:cNvPr>
            <p:cNvSpPr txBox="1"/>
            <p:nvPr/>
          </p:nvSpPr>
          <p:spPr>
            <a:xfrm>
              <a:off x="1669581" y="3347682"/>
              <a:ext cx="3770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dirty="0"/>
                <a:t>40°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65199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21B8281-7A1F-4B0D-D495-15E6121D4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365737"/>
              </p:ext>
            </p:extLst>
          </p:nvPr>
        </p:nvGraphicFramePr>
        <p:xfrm>
          <a:off x="154870" y="163634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7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André 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Rennan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estavam brincando de basquete, quando André arremessou a bola para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Rennan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de modo que ela batesse no chão antes de alcançar o seu amigo, como mostra a imagem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1F76E56-528A-CFCE-3830-F36293129CEE}"/>
              </a:ext>
            </a:extLst>
          </p:cNvPr>
          <p:cNvSpPr txBox="1"/>
          <p:nvPr/>
        </p:nvSpPr>
        <p:spPr>
          <a:xfrm>
            <a:off x="340151" y="4587376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96 cm.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1,2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1,5 m.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 m.</a:t>
            </a:r>
          </a:p>
          <a:p>
            <a:pPr marL="228600" indent="-228600">
              <a:buFontTx/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6" name="Agrupar 95">
            <a:extLst>
              <a:ext uri="{FF2B5EF4-FFF2-40B4-BE49-F238E27FC236}">
                <a16:creationId xmlns:a16="http://schemas.microsoft.com/office/drawing/2014/main" id="{5A240B80-787E-E00A-75CD-FF5B28D5F15F}"/>
              </a:ext>
            </a:extLst>
          </p:cNvPr>
          <p:cNvGrpSpPr/>
          <p:nvPr/>
        </p:nvGrpSpPr>
        <p:grpSpPr>
          <a:xfrm>
            <a:off x="1773359" y="2517771"/>
            <a:ext cx="3345135" cy="1339896"/>
            <a:chOff x="1060410" y="2699958"/>
            <a:chExt cx="3345135" cy="1339896"/>
          </a:xfrm>
        </p:grpSpPr>
        <p:grpSp>
          <p:nvGrpSpPr>
            <p:cNvPr id="94" name="Agrupar 93">
              <a:extLst>
                <a:ext uri="{FF2B5EF4-FFF2-40B4-BE49-F238E27FC236}">
                  <a16:creationId xmlns:a16="http://schemas.microsoft.com/office/drawing/2014/main" id="{0CE1056A-0C3E-7A88-4353-24D6A3A39EBA}"/>
                </a:ext>
              </a:extLst>
            </p:cNvPr>
            <p:cNvGrpSpPr/>
            <p:nvPr/>
          </p:nvGrpSpPr>
          <p:grpSpPr>
            <a:xfrm>
              <a:off x="1060410" y="2699958"/>
              <a:ext cx="3345135" cy="1339896"/>
              <a:chOff x="1060410" y="2699958"/>
              <a:chExt cx="3345135" cy="1339896"/>
            </a:xfrm>
          </p:grpSpPr>
          <p:grpSp>
            <p:nvGrpSpPr>
              <p:cNvPr id="74" name="Agrupar 73">
                <a:extLst>
                  <a:ext uri="{FF2B5EF4-FFF2-40B4-BE49-F238E27FC236}">
                    <a16:creationId xmlns:a16="http://schemas.microsoft.com/office/drawing/2014/main" id="{FFEE693E-8A6E-BEEC-EDF6-E0F5B90F3521}"/>
                  </a:ext>
                </a:extLst>
              </p:cNvPr>
              <p:cNvGrpSpPr/>
              <p:nvPr/>
            </p:nvGrpSpPr>
            <p:grpSpPr>
              <a:xfrm>
                <a:off x="1060410" y="2699958"/>
                <a:ext cx="3345135" cy="1112988"/>
                <a:chOff x="817008" y="2917040"/>
                <a:chExt cx="3345135" cy="1112988"/>
              </a:xfrm>
            </p:grpSpPr>
            <p:grpSp>
              <p:nvGrpSpPr>
                <p:cNvPr id="54" name="Agrupar 53">
                  <a:extLst>
                    <a:ext uri="{FF2B5EF4-FFF2-40B4-BE49-F238E27FC236}">
                      <a16:creationId xmlns:a16="http://schemas.microsoft.com/office/drawing/2014/main" id="{C29822C0-FC08-9CEF-2B5B-8619BCACE82D}"/>
                    </a:ext>
                  </a:extLst>
                </p:cNvPr>
                <p:cNvGrpSpPr/>
                <p:nvPr/>
              </p:nvGrpSpPr>
              <p:grpSpPr>
                <a:xfrm>
                  <a:off x="817008" y="2917040"/>
                  <a:ext cx="3345135" cy="1086391"/>
                  <a:chOff x="817008" y="2917040"/>
                  <a:chExt cx="3345135" cy="1086391"/>
                </a:xfrm>
              </p:grpSpPr>
              <p:pic>
                <p:nvPicPr>
                  <p:cNvPr id="15" name="Gráfico 14" descr="Homem com preenchimento sólido">
                    <a:extLst>
                      <a:ext uri="{FF2B5EF4-FFF2-40B4-BE49-F238E27FC236}">
                        <a16:creationId xmlns:a16="http://schemas.microsoft.com/office/drawing/2014/main" id="{554AB923-D509-A93E-1602-3169EA4709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247743" y="3089031"/>
                    <a:ext cx="914400" cy="914400"/>
                  </a:xfrm>
                  <a:prstGeom prst="rect">
                    <a:avLst/>
                  </a:prstGeom>
                </p:spPr>
              </p:pic>
              <p:pic>
                <p:nvPicPr>
                  <p:cNvPr id="19" name="Gráfico 18" descr="Pessoa confusa estrutura de tópicos">
                    <a:extLst>
                      <a:ext uri="{FF2B5EF4-FFF2-40B4-BE49-F238E27FC236}">
                        <a16:creationId xmlns:a16="http://schemas.microsoft.com/office/drawing/2014/main" id="{6378DD0A-0B67-2D44-B84C-9AB47E9016F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008" y="3136374"/>
                    <a:ext cx="860147" cy="860147"/>
                  </a:xfrm>
                  <a:prstGeom prst="rect">
                    <a:avLst/>
                  </a:prstGeom>
                </p:spPr>
              </p:pic>
              <p:pic>
                <p:nvPicPr>
                  <p:cNvPr id="41" name="Gráfico 40" descr="Basquete estrutura de tópicos">
                    <a:extLst>
                      <a:ext uri="{FF2B5EF4-FFF2-40B4-BE49-F238E27FC236}">
                        <a16:creationId xmlns:a16="http://schemas.microsoft.com/office/drawing/2014/main" id="{5AED92B5-AA8B-4D3E-F2F4-F756DA9419E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138363" y="3690064"/>
                    <a:ext cx="304801" cy="297897"/>
                  </a:xfrm>
                  <a:prstGeom prst="rect">
                    <a:avLst/>
                  </a:prstGeom>
                </p:spPr>
              </p:pic>
              <p:cxnSp>
                <p:nvCxnSpPr>
                  <p:cNvPr id="43" name="Conector reto 42">
                    <a:extLst>
                      <a:ext uri="{FF2B5EF4-FFF2-40B4-BE49-F238E27FC236}">
                        <a16:creationId xmlns:a16="http://schemas.microsoft.com/office/drawing/2014/main" id="{EBB1F799-6864-8617-9629-5CE732FBB396}"/>
                      </a:ext>
                    </a:extLst>
                  </p:cNvPr>
                  <p:cNvCxnSpPr>
                    <a:cxnSpLocks/>
                    <a:stCxn id="41" idx="2"/>
                  </p:cNvCxnSpPr>
                  <p:nvPr/>
                </p:nvCxnSpPr>
                <p:spPr>
                  <a:xfrm flipV="1">
                    <a:off x="2290764" y="2921751"/>
                    <a:ext cx="1133531" cy="106621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ector reto 43">
                    <a:extLst>
                      <a:ext uri="{FF2B5EF4-FFF2-40B4-BE49-F238E27FC236}">
                        <a16:creationId xmlns:a16="http://schemas.microsoft.com/office/drawing/2014/main" id="{AA9457DF-BEA3-314E-0020-1C30432D1715}"/>
                      </a:ext>
                    </a:extLst>
                  </p:cNvPr>
                  <p:cNvCxnSpPr>
                    <a:cxnSpLocks/>
                    <a:endCxn id="41" idx="2"/>
                  </p:cNvCxnSpPr>
                  <p:nvPr/>
                </p:nvCxnSpPr>
                <p:spPr>
                  <a:xfrm>
                    <a:off x="1546798" y="3462817"/>
                    <a:ext cx="743966" cy="52514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Conector reto 48">
                    <a:extLst>
                      <a:ext uri="{FF2B5EF4-FFF2-40B4-BE49-F238E27FC236}">
                        <a16:creationId xmlns:a16="http://schemas.microsoft.com/office/drawing/2014/main" id="{942AF260-9ADA-B065-8B91-213C492133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419531" y="2917040"/>
                    <a:ext cx="0" cy="1038146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Conector reto 51">
                    <a:extLst>
                      <a:ext uri="{FF2B5EF4-FFF2-40B4-BE49-F238E27FC236}">
                        <a16:creationId xmlns:a16="http://schemas.microsoft.com/office/drawing/2014/main" id="{9A7E8F10-243F-A373-7BD6-0D7F3DC4F81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547284" y="3463718"/>
                    <a:ext cx="0" cy="513110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Conector reto 9">
                    <a:extLst>
                      <a:ext uri="{FF2B5EF4-FFF2-40B4-BE49-F238E27FC236}">
                        <a16:creationId xmlns:a16="http://schemas.microsoft.com/office/drawing/2014/main" id="{DB9ED62D-A4FD-1389-1F2E-0297E65639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61357" y="3976007"/>
                    <a:ext cx="2736656" cy="0"/>
                  </a:xfrm>
                  <a:prstGeom prst="line">
                    <a:avLst/>
                  </a:prstGeom>
                  <a:ln w="28575"/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" name="Arco 58">
                  <a:extLst>
                    <a:ext uri="{FF2B5EF4-FFF2-40B4-BE49-F238E27FC236}">
                      <a16:creationId xmlns:a16="http://schemas.microsoft.com/office/drawing/2014/main" id="{6EDE066B-95B8-7921-FA4F-EBB96C720FD8}"/>
                    </a:ext>
                  </a:extLst>
                </p:cNvPr>
                <p:cNvSpPr/>
                <p:nvPr/>
              </p:nvSpPr>
              <p:spPr>
                <a:xfrm rot="14445822">
                  <a:off x="2083421" y="3872090"/>
                  <a:ext cx="165975" cy="149902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61" name="Arco 60">
                  <a:extLst>
                    <a:ext uri="{FF2B5EF4-FFF2-40B4-BE49-F238E27FC236}">
                      <a16:creationId xmlns:a16="http://schemas.microsoft.com/office/drawing/2014/main" id="{B6CC2C21-799B-775B-6EA1-3A8DAC4EA467}"/>
                    </a:ext>
                  </a:extLst>
                </p:cNvPr>
                <p:cNvSpPr/>
                <p:nvPr/>
              </p:nvSpPr>
              <p:spPr>
                <a:xfrm rot="1831557">
                  <a:off x="2296407" y="3860055"/>
                  <a:ext cx="165975" cy="149902"/>
                </a:xfrm>
                <a:prstGeom prst="arc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</p:grpSp>
          <p:sp>
            <p:nvSpPr>
              <p:cNvPr id="76" name="CaixaDeTexto 75">
                <a:extLst>
                  <a:ext uri="{FF2B5EF4-FFF2-40B4-BE49-F238E27FC236}">
                    <a16:creationId xmlns:a16="http://schemas.microsoft.com/office/drawing/2014/main" id="{30CFB519-390E-015D-6406-847301FC8C04}"/>
                  </a:ext>
                </a:extLst>
              </p:cNvPr>
              <p:cNvSpPr txBox="1"/>
              <p:nvPr/>
            </p:nvSpPr>
            <p:spPr>
              <a:xfrm>
                <a:off x="2853863" y="3760271"/>
                <a:ext cx="90782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/>
                  <a:t>2,5 m</a:t>
                </a:r>
              </a:p>
            </p:txBody>
          </p:sp>
          <p:cxnSp>
            <p:nvCxnSpPr>
              <p:cNvPr id="78" name="Conector de Seta Reta 77">
                <a:extLst>
                  <a:ext uri="{FF2B5EF4-FFF2-40B4-BE49-F238E27FC236}">
                    <a16:creationId xmlns:a16="http://schemas.microsoft.com/office/drawing/2014/main" id="{FEB3DC92-5FBB-4CC5-747C-AC83480AD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29552" y="3909103"/>
                <a:ext cx="34689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Conector de Seta Reta 80">
                <a:extLst>
                  <a:ext uri="{FF2B5EF4-FFF2-40B4-BE49-F238E27FC236}">
                    <a16:creationId xmlns:a16="http://schemas.microsoft.com/office/drawing/2014/main" id="{08289D16-033E-71E2-6184-EDC1E4C6C0B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18473" y="3903937"/>
                <a:ext cx="37671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Conector de Seta Reta 85">
                <a:extLst>
                  <a:ext uri="{FF2B5EF4-FFF2-40B4-BE49-F238E27FC236}">
                    <a16:creationId xmlns:a16="http://schemas.microsoft.com/office/drawing/2014/main" id="{0298ED3D-9912-C669-40E8-C3EB076F1D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40243" y="3901354"/>
                <a:ext cx="17306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Conector de Seta Reta 86">
                <a:extLst>
                  <a:ext uri="{FF2B5EF4-FFF2-40B4-BE49-F238E27FC236}">
                    <a16:creationId xmlns:a16="http://schemas.microsoft.com/office/drawing/2014/main" id="{9D7AEE7B-CBBB-E485-57E1-79E0B5E014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77140" y="3906520"/>
                <a:ext cx="15756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0" name="CaixaDeTexto 89">
                <a:extLst>
                  <a:ext uri="{FF2B5EF4-FFF2-40B4-BE49-F238E27FC236}">
                    <a16:creationId xmlns:a16="http://schemas.microsoft.com/office/drawing/2014/main" id="{08D4E791-E769-EB63-AFEF-879DFA0D9860}"/>
                  </a:ext>
                </a:extLst>
              </p:cNvPr>
              <p:cNvSpPr txBox="1"/>
              <p:nvPr/>
            </p:nvSpPr>
            <p:spPr>
              <a:xfrm>
                <a:off x="1877470" y="3762855"/>
                <a:ext cx="5402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/>
                  <a:t>1,2 m</a:t>
                </a:r>
              </a:p>
            </p:txBody>
          </p:sp>
        </p:grpSp>
        <p:sp>
          <p:nvSpPr>
            <p:cNvPr id="95" name="CaixaDeTexto 94">
              <a:extLst>
                <a:ext uri="{FF2B5EF4-FFF2-40B4-BE49-F238E27FC236}">
                  <a16:creationId xmlns:a16="http://schemas.microsoft.com/office/drawing/2014/main" id="{170E6F80-04D1-ABBD-C2C2-2F0BAF8B66A1}"/>
                </a:ext>
              </a:extLst>
            </p:cNvPr>
            <p:cNvSpPr txBox="1"/>
            <p:nvPr/>
          </p:nvSpPr>
          <p:spPr>
            <a:xfrm>
              <a:off x="2638986" y="3536577"/>
              <a:ext cx="1714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1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α</a:t>
              </a:r>
              <a:endParaRPr lang="pt-BR" dirty="0"/>
            </a:p>
          </p:txBody>
        </p:sp>
      </p:grpSp>
      <p:sp>
        <p:nvSpPr>
          <p:cNvPr id="5" name="CaixaDeTexto 4">
            <a:extLst>
              <a:ext uri="{FF2B5EF4-FFF2-40B4-BE49-F238E27FC236}">
                <a16:creationId xmlns:a16="http://schemas.microsoft.com/office/drawing/2014/main" id="{6B4E17B3-EC02-EBC6-91CA-A02DBD511FDE}"/>
              </a:ext>
            </a:extLst>
          </p:cNvPr>
          <p:cNvSpPr txBox="1"/>
          <p:nvPr/>
        </p:nvSpPr>
        <p:spPr>
          <a:xfrm>
            <a:off x="288989" y="3903257"/>
            <a:ext cx="6312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André arremessa a bola a 2 metros de altura e que o ângulo de incidência (</a:t>
            </a:r>
            <a:r>
              <a:rPr lang="el-GR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 da bola no chão é igual ao ângulo de rebatimento, assinale a alternativa que indique o valor da altura que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Rennan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vai pegar a bola.</a:t>
            </a:r>
          </a:p>
        </p:txBody>
      </p:sp>
    </p:spTree>
    <p:extLst>
      <p:ext uri="{BB962C8B-B14F-4D97-AF65-F5344CB8AC3E}">
        <p14:creationId xmlns:p14="http://schemas.microsoft.com/office/powerpoint/2010/main" val="3698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2356</TotalTime>
  <Words>546</Words>
  <Application>Microsoft Office PowerPoint</Application>
  <PresentationFormat>Papel A4 (210 x 297 mm)</PresentationFormat>
  <Paragraphs>88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93</cp:revision>
  <dcterms:created xsi:type="dcterms:W3CDTF">2022-07-31T15:12:23Z</dcterms:created>
  <dcterms:modified xsi:type="dcterms:W3CDTF">2023-07-05T15:35:15Z</dcterms:modified>
</cp:coreProperties>
</file>