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7"/>
  </p:notesMasterIdLst>
  <p:sldIdLst>
    <p:sldId id="284" r:id="rId2"/>
    <p:sldId id="289" r:id="rId3"/>
    <p:sldId id="290" r:id="rId4"/>
    <p:sldId id="287" r:id="rId5"/>
    <p:sldId id="291" r:id="rId6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1208DD1-FB11-6B1D-961B-86498EA48ED1}" name="Fernanda Maia" initials="FM" userId="29b53e39b0c832d4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4A8"/>
    <a:srgbClr val="242F70"/>
    <a:srgbClr val="8B74B2"/>
    <a:srgbClr val="E56167"/>
    <a:srgbClr val="EC646A"/>
    <a:srgbClr val="FCA029"/>
    <a:srgbClr val="FC5255"/>
    <a:srgbClr val="F28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59" autoAdjust="0"/>
    <p:restoredTop sz="94660"/>
  </p:normalViewPr>
  <p:slideViewPr>
    <p:cSldViewPr snapToGrid="0">
      <p:cViewPr>
        <p:scale>
          <a:sx n="71" d="100"/>
          <a:sy n="71" d="100"/>
        </p:scale>
        <p:origin x="1908" y="-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8/10/relationships/authors" Target="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E43B9-A6FC-4945-9D68-AACE589FBDCB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4850E-32A6-46FB-829C-2B26FFC7FB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3211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990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432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602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20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51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01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535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595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62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52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83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1D5DF-896E-4C5B-B9BA-AA878F2EABA2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08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5.png"/><Relationship Id="rId7" Type="http://schemas.openxmlformats.org/officeDocument/2006/relationships/image" Target="../media/image17.png"/><Relationship Id="rId12" Type="http://schemas.openxmlformats.org/officeDocument/2006/relationships/image" Target="../media/image2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11" Type="http://schemas.openxmlformats.org/officeDocument/2006/relationships/image" Target="../media/image11.png"/><Relationship Id="rId10" Type="http://schemas.openxmlformats.org/officeDocument/2006/relationships/image" Target="../media/image20.png"/><Relationship Id="rId4" Type="http://schemas.openxmlformats.org/officeDocument/2006/relationships/image" Target="../media/image6.png"/><Relationship Id="rId9" Type="http://schemas.openxmlformats.org/officeDocument/2006/relationships/image" Target="../media/image1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1DBA064-273F-E7CB-32ED-9BA281AF6065}"/>
              </a:ext>
            </a:extLst>
          </p:cNvPr>
          <p:cNvSpPr txBox="1"/>
          <p:nvPr/>
        </p:nvSpPr>
        <p:spPr>
          <a:xfrm>
            <a:off x="474059" y="2442347"/>
            <a:ext cx="5931145" cy="5021311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pt-BR" sz="32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Demonstrações de relações entre os ângulos formados por retas paralelas intersectadas por uma transversal</a:t>
            </a:r>
          </a:p>
          <a:p>
            <a:pPr algn="ctr"/>
            <a:endParaRPr lang="pt-BR" sz="28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 fontAlgn="t">
              <a:lnSpc>
                <a:spcPct val="150000"/>
              </a:lnSpc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HABILIDADE</a:t>
            </a:r>
            <a:r>
              <a:rPr lang="pt-BR" sz="2400" dirty="0">
                <a:solidFill>
                  <a:srgbClr val="242F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 fontAlgn="t">
              <a:lnSpc>
                <a:spcPct val="150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(EF09MA10) Demonstrar relações simples entre os ângulos formados por retas paralelas cortadas por uma transversal.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1C1F9D4-F892-701F-E881-E0D421ECA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042" y="8636184"/>
            <a:ext cx="1603181" cy="725131"/>
          </a:xfrm>
          <a:prstGeom prst="rect">
            <a:avLst/>
          </a:prstGeom>
        </p:spPr>
      </p:pic>
      <p:sp>
        <p:nvSpPr>
          <p:cNvPr id="14" name="Retângulo de cantos arredondados 38">
            <a:extLst>
              <a:ext uri="{FF2B5EF4-FFF2-40B4-BE49-F238E27FC236}">
                <a16:creationId xmlns:a16="http://schemas.microsoft.com/office/drawing/2014/main" id="{9B976065-E193-8447-6D41-DD77A346124A}"/>
              </a:ext>
            </a:extLst>
          </p:cNvPr>
          <p:cNvSpPr/>
          <p:nvPr/>
        </p:nvSpPr>
        <p:spPr>
          <a:xfrm>
            <a:off x="815712" y="376150"/>
            <a:ext cx="5247842" cy="391290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13" dirty="0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905A3AB7-6F49-3290-9C46-1B0E8EF9D8D2}"/>
              </a:ext>
            </a:extLst>
          </p:cNvPr>
          <p:cNvSpPr/>
          <p:nvPr/>
        </p:nvSpPr>
        <p:spPr>
          <a:xfrm>
            <a:off x="932977" y="432931"/>
            <a:ext cx="5013312" cy="242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ATIVIDADES COM FOCO NO ACOMPANHAMENTO DAS APRENDIZAGENS</a:t>
            </a:r>
          </a:p>
        </p:txBody>
      </p:sp>
      <p:sp>
        <p:nvSpPr>
          <p:cNvPr id="17" name="Retângulo de cantos arredondados 42">
            <a:extLst>
              <a:ext uri="{FF2B5EF4-FFF2-40B4-BE49-F238E27FC236}">
                <a16:creationId xmlns:a16="http://schemas.microsoft.com/office/drawing/2014/main" id="{E8E0D5BB-6B6A-32AE-BE19-643DB6F42FE6}"/>
              </a:ext>
            </a:extLst>
          </p:cNvPr>
          <p:cNvSpPr/>
          <p:nvPr/>
        </p:nvSpPr>
        <p:spPr>
          <a:xfrm>
            <a:off x="1217302" y="1093992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9º Ano</a:t>
            </a:r>
          </a:p>
        </p:txBody>
      </p:sp>
    </p:spTree>
    <p:extLst>
      <p:ext uri="{BB962C8B-B14F-4D97-AF65-F5344CB8AC3E}">
        <p14:creationId xmlns:p14="http://schemas.microsoft.com/office/powerpoint/2010/main" val="231326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9º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12" name="Tabela 11">
            <a:extLst>
              <a:ext uri="{FF2B5EF4-FFF2-40B4-BE49-F238E27FC236}">
                <a16:creationId xmlns:a16="http://schemas.microsoft.com/office/drawing/2014/main" id="{BC8D77B1-4FD7-DA72-9697-9137AD74F6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71289"/>
              </p:ext>
            </p:extLst>
          </p:nvPr>
        </p:nvGraphicFramePr>
        <p:xfrm>
          <a:off x="164089" y="1604671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Sabendo que na figura a seguir as retas </a:t>
                      </a: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e </a:t>
                      </a: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são paralelas entre si, responda às questões.</a:t>
                      </a:r>
                      <a:endParaRPr lang="pt-BR" sz="12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5" name="Imagem 4">
            <a:extLst>
              <a:ext uri="{FF2B5EF4-FFF2-40B4-BE49-F238E27FC236}">
                <a16:creationId xmlns:a16="http://schemas.microsoft.com/office/drawing/2014/main" id="{1DD8BB47-FDE2-8A15-C65E-CCADF2C2AB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06628" y="2210436"/>
            <a:ext cx="3444744" cy="1872897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F9166EAF-F501-E4C6-5B13-B4BBE75C6D49}"/>
              </a:ext>
            </a:extLst>
          </p:cNvPr>
          <p:cNvSpPr txBox="1"/>
          <p:nvPr/>
        </p:nvSpPr>
        <p:spPr>
          <a:xfrm rot="16200000">
            <a:off x="4817348" y="3673354"/>
            <a:ext cx="1465838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Maestro Educação</a:t>
            </a:r>
            <a:endParaRPr lang="pt-BR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BC80E0D0-6EE7-E842-9872-F00FDB391037}"/>
              </a:ext>
            </a:extLst>
          </p:cNvPr>
          <p:cNvSpPr txBox="1"/>
          <p:nvPr/>
        </p:nvSpPr>
        <p:spPr>
          <a:xfrm>
            <a:off x="400049" y="4338720"/>
            <a:ext cx="629169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Quais são os ângulos alternos externos?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Quais são os ângulos colaterais internos?</a:t>
            </a:r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id="{8389C5C6-B42F-BA1C-63D6-6188A2CB65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217" y="8866233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18" name="Tabela 17">
            <a:extLst>
              <a:ext uri="{FF2B5EF4-FFF2-40B4-BE49-F238E27FC236}">
                <a16:creationId xmlns:a16="http://schemas.microsoft.com/office/drawing/2014/main" id="{B75BE885-8BF1-954F-A64B-C534CA7638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8349842"/>
              </p:ext>
            </p:extLst>
          </p:nvPr>
        </p:nvGraphicFramePr>
        <p:xfrm>
          <a:off x="161924" y="5109402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Duas retas paralelas cortadas por uma transversal formam ângulos colaterais internos expressos em grau por 4x + 28° e 3x – 23°. Considere isso, faça o que se pede em cada item.</a:t>
                      </a:r>
                      <a:endParaRPr lang="pt-BR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2" name="CaixaDeTexto 21">
            <a:extLst>
              <a:ext uri="{FF2B5EF4-FFF2-40B4-BE49-F238E27FC236}">
                <a16:creationId xmlns:a16="http://schemas.microsoft.com/office/drawing/2014/main" id="{3530072A-343F-9208-9D98-8007423DB461}"/>
              </a:ext>
            </a:extLst>
          </p:cNvPr>
          <p:cNvSpPr txBox="1"/>
          <p:nvPr/>
        </p:nvSpPr>
        <p:spPr>
          <a:xfrm>
            <a:off x="400049" y="5720974"/>
            <a:ext cx="6291695" cy="6562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a) Faça um esboço da situação caderno.</a:t>
            </a:r>
            <a:endParaRPr lang="pt-B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b) Esses ângulos são congruentes ou suplementares? </a:t>
            </a:r>
            <a:endParaRPr lang="pt-B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c) Qual é a medida desses ângulos?</a:t>
            </a:r>
            <a:endParaRPr lang="pt-B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8795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9º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13" name="Tabela 12">
            <a:extLst>
              <a:ext uri="{FF2B5EF4-FFF2-40B4-BE49-F238E27FC236}">
                <a16:creationId xmlns:a16="http://schemas.microsoft.com/office/drawing/2014/main" id="{B181BC16-C108-504C-5E2C-435974879F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966745"/>
              </p:ext>
            </p:extLst>
          </p:nvPr>
        </p:nvGraphicFramePr>
        <p:xfrm>
          <a:off x="164089" y="1677096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Nas figuras a seguir, as retas </a:t>
                      </a:r>
                      <a:r>
                        <a:rPr lang="pt-BR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r</a:t>
                      </a:r>
                      <a:r>
                        <a:rPr lang="pt-BR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e </a:t>
                      </a:r>
                      <a:r>
                        <a:rPr lang="pt-BR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</a:t>
                      </a:r>
                      <a:r>
                        <a:rPr lang="pt-BR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são paralelas entre si. Determine o valor de </a:t>
                      </a:r>
                      <a:r>
                        <a:rPr lang="pt-BR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x</a:t>
                      </a:r>
                      <a:r>
                        <a:rPr lang="pt-BR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e </a:t>
                      </a:r>
                      <a:r>
                        <a:rPr lang="pt-BR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z</a:t>
                      </a:r>
                      <a:r>
                        <a:rPr lang="pt-BR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, em grau.</a:t>
                      </a:r>
                      <a:endParaRPr lang="pt-BR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" name="Rectangle 2">
            <a:extLst>
              <a:ext uri="{FF2B5EF4-FFF2-40B4-BE49-F238E27FC236}">
                <a16:creationId xmlns:a16="http://schemas.microsoft.com/office/drawing/2014/main" id="{C7EF6CFA-B366-F696-7107-147ABFC60D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890" y="2161301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a) </a:t>
            </a:r>
            <a:endParaRPr kumimoji="0" lang="pt-BR" altLang="pt-BR" sz="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5" name="Imagem 25">
            <a:extLst>
              <a:ext uri="{FF2B5EF4-FFF2-40B4-BE49-F238E27FC236}">
                <a16:creationId xmlns:a16="http://schemas.microsoft.com/office/drawing/2014/main" id="{7E00AF54-F27F-4AE9-7BE4-F4C99F3F50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217" y="2546856"/>
            <a:ext cx="3124200" cy="2238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3">
            <a:extLst>
              <a:ext uri="{FF2B5EF4-FFF2-40B4-BE49-F238E27FC236}">
                <a16:creationId xmlns:a16="http://schemas.microsoft.com/office/drawing/2014/main" id="{8389C5C6-B42F-BA1C-63D6-6188A2CB65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217" y="8866233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C1F0315F-430B-CE68-E877-53DC966398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890" y="5090374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b) </a:t>
            </a:r>
            <a:endParaRPr kumimoji="0" lang="pt-BR" altLang="pt-BR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49" name="Imagem 26">
            <a:extLst>
              <a:ext uri="{FF2B5EF4-FFF2-40B4-BE49-F238E27FC236}">
                <a16:creationId xmlns:a16="http://schemas.microsoft.com/office/drawing/2014/main" id="{E292A994-80D7-84EE-4468-B4D969696F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884" y="5422053"/>
            <a:ext cx="2914650" cy="1971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>
            <a:extLst>
              <a:ext uri="{FF2B5EF4-FFF2-40B4-BE49-F238E27FC236}">
                <a16:creationId xmlns:a16="http://schemas.microsoft.com/office/drawing/2014/main" id="{EE066825-873B-DAAE-8648-03F869A58C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05216" y="7657267"/>
            <a:ext cx="106631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Maestro Educa</a:t>
            </a:r>
            <a:r>
              <a:rPr kumimoji="0" lang="pt-BR" altLang="pt-BR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ç</a:t>
            </a:r>
            <a:r>
              <a:rPr kumimoji="0" lang="pt-BR" altLang="pt-BR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ão</a:t>
            </a:r>
            <a:endParaRPr kumimoji="0" lang="pt-BR" altLang="pt-B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83E8C2A6-C3E4-791A-4580-1CAEF1650C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78131" y="4752545"/>
            <a:ext cx="106631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Maestro Educa</a:t>
            </a:r>
            <a:r>
              <a:rPr kumimoji="0" lang="pt-BR" altLang="pt-BR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ç</a:t>
            </a:r>
            <a:r>
              <a:rPr kumimoji="0" lang="pt-BR" altLang="pt-BR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ão</a:t>
            </a:r>
            <a:endParaRPr kumimoji="0" lang="pt-BR" altLang="pt-B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4180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>
                <a:latin typeface="Arial" panose="020B0604020202020204" pitchFamily="34" charset="0"/>
                <a:cs typeface="Arial" panose="020B0604020202020204" pitchFamily="34" charset="0"/>
              </a:rPr>
              <a:t>Atividade de Matemática – 9º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6" name="Tabela 5">
                <a:extLst>
                  <a:ext uri="{FF2B5EF4-FFF2-40B4-BE49-F238E27FC236}">
                    <a16:creationId xmlns:a16="http://schemas.microsoft.com/office/drawing/2014/main" id="{775D177B-947A-BF3E-1BF7-E553C109369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11027404"/>
                  </p:ext>
                </p:extLst>
              </p:nvPr>
            </p:nvGraphicFramePr>
            <p:xfrm>
              <a:off x="180252" y="1640455"/>
              <a:ext cx="6529820" cy="605765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22195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630786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39207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BR" sz="1200" b="0">
                              <a:solidFill>
                                <a:schemeClr val="bg1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2</a:t>
                          </a: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00B4A8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just"/>
                          <a:r>
                            <a:rPr lang="pt-BR" sz="1200" b="0" kern="12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Verdana" panose="020B0604030504040204" pitchFamily="34" charset="0"/>
                              <a:cs typeface="Arial" panose="020B0604020202020204" pitchFamily="34" charset="0"/>
                            </a:rPr>
                            <a:t>De acordo com a imagem abaixo, tem-se as retas paralelas r e s, a reta t, uma reta transversal, e 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̂"/>
                                  <m:ctrlPr>
                                    <a:rPr lang="pt-BR" sz="1200" b="0" i="1" kern="120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Verdana" panose="020B0604030504040204" pitchFamily="34" charset="0"/>
                                      <a:cs typeface="Arial" panose="020B0604020202020204" pitchFamily="34" charset="0"/>
                                    </a:rPr>
                                  </m:ctrlPr>
                                </m:accPr>
                                <m:e>
                                  <m:r>
                                    <a:rPr lang="pt-BR" sz="1200" b="0" i="1" kern="120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Verdana" panose="020B0604030504040204" pitchFamily="34" charset="0"/>
                                      <a:cs typeface="Arial" panose="020B0604020202020204" pitchFamily="34" charset="0"/>
                                    </a:rPr>
                                    <m:t>1</m:t>
                                  </m:r>
                                </m:e>
                              </m:acc>
                              <m:r>
                                <a:rPr lang="pt-BR" sz="1200" b="0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Verdana" panose="020B0604030504040204" pitchFamily="34" charset="0"/>
                                  <a:cs typeface="Arial" panose="020B0604020202020204" pitchFamily="34" charset="0"/>
                                </a:rPr>
                                <m:t>, </m:t>
                              </m:r>
                              <m:acc>
                                <m:accPr>
                                  <m:chr m:val="̂"/>
                                  <m:ctrlPr>
                                    <a:rPr lang="pt-BR" sz="1200" b="0" i="1" kern="120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Verdana" panose="020B0604030504040204" pitchFamily="34" charset="0"/>
                                      <a:cs typeface="Arial" panose="020B0604020202020204" pitchFamily="34" charset="0"/>
                                    </a:rPr>
                                  </m:ctrlPr>
                                </m:accPr>
                                <m:e>
                                  <m:r>
                                    <a:rPr lang="pt-BR" sz="1200" b="0" i="1" kern="120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Verdana" panose="020B0604030504040204" pitchFamily="34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e>
                              </m:acc>
                              <m:r>
                                <a:rPr lang="pt-BR" sz="1200" b="0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Verdana" panose="020B0604030504040204" pitchFamily="34" charset="0"/>
                                  <a:cs typeface="Arial" panose="020B0604020202020204" pitchFamily="34" charset="0"/>
                                </a:rPr>
                                <m:t>, </m:t>
                              </m:r>
                              <m:acc>
                                <m:accPr>
                                  <m:chr m:val="̂"/>
                                  <m:ctrlPr>
                                    <a:rPr lang="pt-BR" sz="1200" b="0" i="1" kern="120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Verdana" panose="020B0604030504040204" pitchFamily="34" charset="0"/>
                                      <a:cs typeface="Arial" panose="020B0604020202020204" pitchFamily="34" charset="0"/>
                                    </a:rPr>
                                  </m:ctrlPr>
                                </m:accPr>
                                <m:e>
                                  <m:r>
                                    <a:rPr lang="pt-BR" sz="1200" b="0" i="1" kern="120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Verdana" panose="020B0604030504040204" pitchFamily="34" charset="0"/>
                                      <a:cs typeface="Arial" panose="020B0604020202020204" pitchFamily="34" charset="0"/>
                                    </a:rPr>
                                    <m:t>3</m:t>
                                  </m:r>
                                </m:e>
                              </m:acc>
                              <m:r>
                                <a:rPr lang="pt-BR" sz="1200" b="0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Verdana" panose="020B0604030504040204" pitchFamily="34" charset="0"/>
                                  <a:cs typeface="Arial" panose="020B0604020202020204" pitchFamily="34" charset="0"/>
                                </a:rPr>
                                <m:t>, </m:t>
                              </m:r>
                              <m:acc>
                                <m:accPr>
                                  <m:chr m:val="̂"/>
                                  <m:ctrlPr>
                                    <a:rPr lang="pt-BR" sz="1200" b="0" i="1" kern="120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Verdana" panose="020B0604030504040204" pitchFamily="34" charset="0"/>
                                      <a:cs typeface="Arial" panose="020B0604020202020204" pitchFamily="34" charset="0"/>
                                    </a:rPr>
                                  </m:ctrlPr>
                                </m:accPr>
                                <m:e>
                                  <m:r>
                                    <a:rPr lang="pt-BR" sz="1200" b="0" i="1" kern="120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Verdana" panose="020B0604030504040204" pitchFamily="34" charset="0"/>
                                      <a:cs typeface="Arial" panose="020B0604020202020204" pitchFamily="34" charset="0"/>
                                    </a:rPr>
                                    <m:t>4</m:t>
                                  </m:r>
                                </m:e>
                              </m:acc>
                              <m:r>
                                <a:rPr lang="pt-BR" sz="1200" b="0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Verdana" panose="020B0604030504040204" pitchFamily="34" charset="0"/>
                                  <a:cs typeface="Arial" panose="020B0604020202020204" pitchFamily="34" charset="0"/>
                                </a:rPr>
                                <m:t>,105°, </m:t>
                              </m:r>
                              <m:acc>
                                <m:accPr>
                                  <m:chr m:val="̂"/>
                                  <m:ctrlPr>
                                    <a:rPr lang="pt-BR" sz="1200" b="0" i="1" kern="120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Verdana" panose="020B0604030504040204" pitchFamily="34" charset="0"/>
                                      <a:cs typeface="Arial" panose="020B0604020202020204" pitchFamily="34" charset="0"/>
                                    </a:rPr>
                                  </m:ctrlPr>
                                </m:accPr>
                                <m:e>
                                  <m:r>
                                    <a:rPr lang="pt-BR" sz="1200" b="0" i="1" kern="120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Verdana" panose="020B0604030504040204" pitchFamily="34" charset="0"/>
                                      <a:cs typeface="Arial" panose="020B0604020202020204" pitchFamily="34" charset="0"/>
                                    </a:rPr>
                                    <m:t>6</m:t>
                                  </m:r>
                                </m:e>
                              </m:acc>
                              <m:r>
                                <a:rPr lang="pt-BR" sz="1200" b="0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Verdana" panose="020B0604030504040204" pitchFamily="34" charset="0"/>
                                  <a:cs typeface="Arial" panose="020B0604020202020204" pitchFamily="34" charset="0"/>
                                </a:rPr>
                                <m:t>, </m:t>
                              </m:r>
                              <m:acc>
                                <m:accPr>
                                  <m:chr m:val="̂"/>
                                  <m:ctrlPr>
                                    <a:rPr lang="pt-BR" sz="1200" b="0" i="1" kern="120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Verdana" panose="020B0604030504040204" pitchFamily="34" charset="0"/>
                                      <a:cs typeface="Arial" panose="020B0604020202020204" pitchFamily="34" charset="0"/>
                                    </a:rPr>
                                  </m:ctrlPr>
                                </m:accPr>
                                <m:e>
                                  <m:r>
                                    <a:rPr lang="pt-BR" sz="1200" b="0" i="1" kern="120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Verdana" panose="020B0604030504040204" pitchFamily="34" charset="0"/>
                                      <a:cs typeface="Arial" panose="020B0604020202020204" pitchFamily="34" charset="0"/>
                                    </a:rPr>
                                    <m:t>7</m:t>
                                  </m:r>
                                </m:e>
                              </m:acc>
                              <m:r>
                                <m:rPr>
                                  <m:nor/>
                                </m:rPr>
                                <a:rPr lang="pt-BR" sz="1200" b="0" i="0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Verdana" panose="020B0604030504040204" pitchFamily="34" charset="0"/>
                                  <a:cs typeface="Arial" panose="020B0604020202020204" pitchFamily="34" charset="0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pt-BR" sz="1200" b="0" kern="1200" dirty="0" smtClean="0">
                                  <a:solidFill>
                                    <a:schemeClr val="tx1"/>
                                  </a:solidFill>
                                  <a:latin typeface="Arial" panose="020B0604020202020204" pitchFamily="34" charset="0"/>
                                  <a:ea typeface="Verdana" panose="020B0604030504040204" pitchFamily="34" charset="0"/>
                                  <a:cs typeface="Arial" panose="020B0604020202020204" pitchFamily="34" charset="0"/>
                                </a:rPr>
                                <m:t>e</m:t>
                              </m:r>
                              <m:r>
                                <a:rPr lang="pt-BR" sz="1200" b="0" i="1" kern="120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Verdana" panose="020B0604030504040204" pitchFamily="34" charset="0"/>
                                  <a:cs typeface="Arial" panose="020B0604020202020204" pitchFamily="34" charset="0"/>
                                </a:rPr>
                                <m:t> </m:t>
                              </m:r>
                              <m:acc>
                                <m:accPr>
                                  <m:chr m:val="̂"/>
                                  <m:ctrlPr>
                                    <a:rPr lang="pt-BR" sz="1200" b="0" i="1" kern="120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Verdana" panose="020B0604030504040204" pitchFamily="34" charset="0"/>
                                      <a:cs typeface="Arial" panose="020B0604020202020204" pitchFamily="34" charset="0"/>
                                    </a:rPr>
                                  </m:ctrlPr>
                                </m:accPr>
                                <m:e>
                                  <m:r>
                                    <a:rPr lang="pt-BR" sz="1200" b="0" i="1" kern="120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Verdana" panose="020B0604030504040204" pitchFamily="34" charset="0"/>
                                      <a:cs typeface="Arial" panose="020B0604020202020204" pitchFamily="34" charset="0"/>
                                    </a:rPr>
                                    <m:t>8</m:t>
                                  </m:r>
                                </m:e>
                              </m:acc>
                            </m:oMath>
                          </a14:m>
                          <a:r>
                            <a:rPr lang="pt-BR" sz="1200" b="0" kern="12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Verdana" panose="020B0604030504040204" pitchFamily="34" charset="0"/>
                              <a:cs typeface="Arial" panose="020B0604020202020204" pitchFamily="34" charset="0"/>
                            </a:rPr>
                            <a:t> são os ângulos formados por estas retas:</a:t>
                          </a: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21369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endParaRPr lang="pt-BR" sz="800" b="0">
                            <a:solidFill>
                              <a:schemeClr val="bg1"/>
                            </a:solidFill>
                            <a:effectLst/>
                            <a:latin typeface="+mj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just"/>
                          <a:endParaRPr lang="pt-BR" sz="1200" b="0" kern="12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Verdana" panose="020B060403050404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6" name="Tabela 5">
                <a:extLst>
                  <a:ext uri="{FF2B5EF4-FFF2-40B4-BE49-F238E27FC236}">
                    <a16:creationId xmlns:a16="http://schemas.microsoft.com/office/drawing/2014/main" id="{775D177B-947A-BF3E-1BF7-E553C109369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11027404"/>
                  </p:ext>
                </p:extLst>
              </p:nvPr>
            </p:nvGraphicFramePr>
            <p:xfrm>
              <a:off x="180252" y="1640455"/>
              <a:ext cx="6529820" cy="605765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22195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630786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39207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BR" sz="1200" b="0">
                              <a:solidFill>
                                <a:schemeClr val="bg1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2</a:t>
                          </a: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00B4A8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pt-BR"/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3475" t="-10769" b="-5384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21369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endParaRPr lang="pt-BR" sz="800" b="0">
                            <a:solidFill>
                              <a:schemeClr val="bg1"/>
                            </a:solidFill>
                            <a:effectLst/>
                            <a:latin typeface="+mj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just"/>
                          <a:endParaRPr lang="pt-BR" sz="1200" b="0" kern="12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Verdana" panose="020B060403050404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CaixaDeTexto 6">
                <a:extLst>
                  <a:ext uri="{FF2B5EF4-FFF2-40B4-BE49-F238E27FC236}">
                    <a16:creationId xmlns:a16="http://schemas.microsoft.com/office/drawing/2014/main" id="{C05D54D4-9B9B-DD9E-A5A6-F1343D5CBB5D}"/>
                  </a:ext>
                </a:extLst>
              </p:cNvPr>
              <p:cNvSpPr txBox="1"/>
              <p:nvPr/>
            </p:nvSpPr>
            <p:spPr>
              <a:xfrm>
                <a:off x="370634" y="4043561"/>
                <a:ext cx="6366468" cy="10624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28600" lvl="0" indent="-228600">
                  <a:buAutoNum type="alphaLcParenR"/>
                </a:pPr>
                <a:r>
                  <a:rPr lang="pt-BR" sz="1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 ângulo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pt-BR" sz="1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pt-BR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e>
                    </m:acc>
                  </m:oMath>
                </a14:m>
                <a:r>
                  <a:rPr lang="pt-BR" sz="1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é correspondente a 105°.</a:t>
                </a:r>
              </a:p>
              <a:p>
                <a:pPr marL="228600" lvl="0" indent="-228600">
                  <a:buAutoNum type="alphaLcParenR"/>
                </a:pPr>
                <a:r>
                  <a:rPr lang="pt-BR" sz="1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 ângulo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pt-BR" sz="1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pt-BR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6</m:t>
                        </m:r>
                      </m:e>
                    </m:acc>
                  </m:oMath>
                </a14:m>
                <a:r>
                  <a:rPr lang="pt-BR" sz="1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equivale a 75°.</a:t>
                </a:r>
              </a:p>
              <a:p>
                <a:pPr marL="228600" lvl="0" indent="-228600">
                  <a:buAutoNum type="alphaLcParenR"/>
                </a:pPr>
                <a:r>
                  <a:rPr lang="pt-BR" sz="1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Os ângulos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pt-BR" sz="1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pt-BR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e>
                    </m:acc>
                  </m:oMath>
                </a14:m>
                <a:r>
                  <a:rPr lang="pt-BR" sz="1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e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pt-BR" sz="1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pt-BR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8</m:t>
                        </m:r>
                      </m:e>
                    </m:acc>
                  </m:oMath>
                </a14:m>
                <a:r>
                  <a:rPr lang="pt-BR" sz="1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equivalem a 105°.</a:t>
                </a:r>
              </a:p>
              <a:p>
                <a:pPr marL="228600" lvl="0" indent="-228600">
                  <a:buAutoNum type="alphaLcParenR"/>
                </a:pPr>
                <a:r>
                  <a:rPr lang="pt-BR" sz="1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Os ângulos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pt-BR" sz="1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pt-BR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e>
                    </m:acc>
                  </m:oMath>
                </a14:m>
                <a:r>
                  <a:rPr lang="pt-BR" sz="1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pt-BR" sz="1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pt-BR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6</m:t>
                        </m:r>
                      </m:e>
                    </m:acc>
                  </m:oMath>
                </a14:m>
                <a:r>
                  <a:rPr lang="pt-BR" sz="1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e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pt-BR" sz="1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pt-BR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8</m:t>
                        </m:r>
                      </m:e>
                    </m:acc>
                  </m:oMath>
                </a14:m>
                <a:r>
                  <a:rPr lang="pt-BR" sz="1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equivalem a 75°.</a:t>
                </a:r>
              </a:p>
              <a:p>
                <a:pPr marL="228600" lvl="0" indent="-228600">
                  <a:buAutoNum type="alphaLcParenR"/>
                </a:pPr>
                <a:r>
                  <a:rPr lang="pt-BR" sz="1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Os ângulos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pt-BR" sz="1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pt-BR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</m:e>
                    </m:acc>
                  </m:oMath>
                </a14:m>
                <a:r>
                  <a:rPr lang="pt-BR" sz="1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e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pt-BR" sz="1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pt-BR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8</m:t>
                        </m:r>
                      </m:e>
                    </m:acc>
                  </m:oMath>
                </a14:m>
                <a:r>
                  <a:rPr lang="pt-BR" sz="1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equivalem a 105° e 75° respectivamente. </a:t>
                </a:r>
              </a:p>
            </p:txBody>
          </p:sp>
        </mc:Choice>
        <mc:Fallback>
          <p:sp>
            <p:nvSpPr>
              <p:cNvPr id="7" name="CaixaDeTexto 6">
                <a:extLst>
                  <a:ext uri="{FF2B5EF4-FFF2-40B4-BE49-F238E27FC236}">
                    <a16:creationId xmlns:a16="http://schemas.microsoft.com/office/drawing/2014/main" id="{C05D54D4-9B9B-DD9E-A5A6-F1343D5CBB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634" y="4043561"/>
                <a:ext cx="6366468" cy="1062407"/>
              </a:xfrm>
              <a:prstGeom prst="rect">
                <a:avLst/>
              </a:prstGeom>
              <a:blipFill>
                <a:blip r:embed="rId4"/>
                <a:stretch>
                  <a:fillRect b="-1143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0" name="Agrupar 39">
            <a:extLst>
              <a:ext uri="{FF2B5EF4-FFF2-40B4-BE49-F238E27FC236}">
                <a16:creationId xmlns:a16="http://schemas.microsoft.com/office/drawing/2014/main" id="{1E1EA91A-955E-1DB6-93B3-57B808ECB772}"/>
              </a:ext>
            </a:extLst>
          </p:cNvPr>
          <p:cNvGrpSpPr/>
          <p:nvPr/>
        </p:nvGrpSpPr>
        <p:grpSpPr>
          <a:xfrm>
            <a:off x="2197350" y="2148021"/>
            <a:ext cx="2622032" cy="1388857"/>
            <a:chOff x="1371604" y="2279375"/>
            <a:chExt cx="2622032" cy="1388857"/>
          </a:xfrm>
        </p:grpSpPr>
        <p:grpSp>
          <p:nvGrpSpPr>
            <p:cNvPr id="29" name="Agrupar 28">
              <a:extLst>
                <a:ext uri="{FF2B5EF4-FFF2-40B4-BE49-F238E27FC236}">
                  <a16:creationId xmlns:a16="http://schemas.microsoft.com/office/drawing/2014/main" id="{7CE839BF-F1A3-B530-4F1F-967A5628E10E}"/>
                </a:ext>
              </a:extLst>
            </p:cNvPr>
            <p:cNvGrpSpPr/>
            <p:nvPr/>
          </p:nvGrpSpPr>
          <p:grpSpPr>
            <a:xfrm>
              <a:off x="2234318" y="2279375"/>
              <a:ext cx="1759318" cy="1217676"/>
              <a:chOff x="2234318" y="2279375"/>
              <a:chExt cx="1759318" cy="1217676"/>
            </a:xfrm>
          </p:grpSpPr>
          <p:sp>
            <p:nvSpPr>
              <p:cNvPr id="18" name="Arco 17">
                <a:extLst>
                  <a:ext uri="{FF2B5EF4-FFF2-40B4-BE49-F238E27FC236}">
                    <a16:creationId xmlns:a16="http://schemas.microsoft.com/office/drawing/2014/main" id="{04D213D0-36D0-3F77-487C-04E1549EF4C7}"/>
                  </a:ext>
                </a:extLst>
              </p:cNvPr>
              <p:cNvSpPr/>
              <p:nvPr/>
            </p:nvSpPr>
            <p:spPr>
              <a:xfrm>
                <a:off x="2586725" y="2718751"/>
                <a:ext cx="200483" cy="317840"/>
              </a:xfrm>
              <a:prstGeom prst="arc">
                <a:avLst>
                  <a:gd name="adj1" fmla="val 16200000"/>
                  <a:gd name="adj2" fmla="val 20777587"/>
                </a:avLst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9" name="Arco 18">
                <a:extLst>
                  <a:ext uri="{FF2B5EF4-FFF2-40B4-BE49-F238E27FC236}">
                    <a16:creationId xmlns:a16="http://schemas.microsoft.com/office/drawing/2014/main" id="{96F41109-364C-73C6-8D9D-64488A35C7C3}"/>
                  </a:ext>
                </a:extLst>
              </p:cNvPr>
              <p:cNvSpPr/>
              <p:nvPr/>
            </p:nvSpPr>
            <p:spPr>
              <a:xfrm>
                <a:off x="2352828" y="3179211"/>
                <a:ext cx="200483" cy="317840"/>
              </a:xfrm>
              <a:prstGeom prst="arc">
                <a:avLst>
                  <a:gd name="adj1" fmla="val 16200000"/>
                  <a:gd name="adj2" fmla="val 20777587"/>
                </a:avLst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20" name="Arco 19">
                <a:extLst>
                  <a:ext uri="{FF2B5EF4-FFF2-40B4-BE49-F238E27FC236}">
                    <a16:creationId xmlns:a16="http://schemas.microsoft.com/office/drawing/2014/main" id="{26CCA040-D543-6734-253F-375322EDEC06}"/>
                  </a:ext>
                </a:extLst>
              </p:cNvPr>
              <p:cNvSpPr/>
              <p:nvPr/>
            </p:nvSpPr>
            <p:spPr>
              <a:xfrm rot="17597946">
                <a:off x="2578576" y="2710601"/>
                <a:ext cx="200483" cy="317840"/>
              </a:xfrm>
              <a:prstGeom prst="arc">
                <a:avLst>
                  <a:gd name="adj1" fmla="val 15173331"/>
                  <a:gd name="adj2" fmla="val 19803612"/>
                </a:avLst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21" name="Arco 20">
                <a:extLst>
                  <a:ext uri="{FF2B5EF4-FFF2-40B4-BE49-F238E27FC236}">
                    <a16:creationId xmlns:a16="http://schemas.microsoft.com/office/drawing/2014/main" id="{7D5A3BA3-683E-DE31-7B3C-A3F8F26B9E96}"/>
                  </a:ext>
                </a:extLst>
              </p:cNvPr>
              <p:cNvSpPr/>
              <p:nvPr/>
            </p:nvSpPr>
            <p:spPr>
              <a:xfrm rot="17597946">
                <a:off x="2342850" y="3161281"/>
                <a:ext cx="200483" cy="317840"/>
              </a:xfrm>
              <a:prstGeom prst="arc">
                <a:avLst>
                  <a:gd name="adj1" fmla="val 15173331"/>
                  <a:gd name="adj2" fmla="val 19803612"/>
                </a:avLst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24" name="Arco 23">
                <a:extLst>
                  <a:ext uri="{FF2B5EF4-FFF2-40B4-BE49-F238E27FC236}">
                    <a16:creationId xmlns:a16="http://schemas.microsoft.com/office/drawing/2014/main" id="{606878B6-5D72-8B93-3EB5-01C3A2B53FB3}"/>
                  </a:ext>
                </a:extLst>
              </p:cNvPr>
              <p:cNvSpPr/>
              <p:nvPr/>
            </p:nvSpPr>
            <p:spPr>
              <a:xfrm rot="12026982">
                <a:off x="2234318" y="3252083"/>
                <a:ext cx="266369" cy="186856"/>
              </a:xfrm>
              <a:prstGeom prst="arc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26" name="CaixaDeTexto 25">
                <a:extLst>
                  <a:ext uri="{FF2B5EF4-FFF2-40B4-BE49-F238E27FC236}">
                    <a16:creationId xmlns:a16="http://schemas.microsoft.com/office/drawing/2014/main" id="{721C0406-4D0B-3594-B19C-6B0E626A05DC}"/>
                  </a:ext>
                </a:extLst>
              </p:cNvPr>
              <p:cNvSpPr txBox="1"/>
              <p:nvPr/>
            </p:nvSpPr>
            <p:spPr>
              <a:xfrm>
                <a:off x="3721210" y="2667663"/>
                <a:ext cx="25519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pt-BR" sz="1400"/>
                  <a:t>r</a:t>
                </a:r>
              </a:p>
            </p:txBody>
          </p:sp>
          <p:sp>
            <p:nvSpPr>
              <p:cNvPr id="27" name="CaixaDeTexto 26">
                <a:extLst>
                  <a:ext uri="{FF2B5EF4-FFF2-40B4-BE49-F238E27FC236}">
                    <a16:creationId xmlns:a16="http://schemas.microsoft.com/office/drawing/2014/main" id="{671F478C-8EC4-59C0-BC3B-1F7B5FD9B827}"/>
                  </a:ext>
                </a:extLst>
              </p:cNvPr>
              <p:cNvSpPr txBox="1"/>
              <p:nvPr/>
            </p:nvSpPr>
            <p:spPr>
              <a:xfrm>
                <a:off x="3738438" y="3134139"/>
                <a:ext cx="25519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pt-BR" sz="1400"/>
                  <a:t>s</a:t>
                </a:r>
              </a:p>
            </p:txBody>
          </p:sp>
          <p:sp>
            <p:nvSpPr>
              <p:cNvPr id="28" name="CaixaDeTexto 27">
                <a:extLst>
                  <a:ext uri="{FF2B5EF4-FFF2-40B4-BE49-F238E27FC236}">
                    <a16:creationId xmlns:a16="http://schemas.microsoft.com/office/drawing/2014/main" id="{B7EC7CA4-5C97-8B95-F254-DC41AEF08C52}"/>
                  </a:ext>
                </a:extLst>
              </p:cNvPr>
              <p:cNvSpPr txBox="1"/>
              <p:nvPr/>
            </p:nvSpPr>
            <p:spPr>
              <a:xfrm>
                <a:off x="2732597" y="2279375"/>
                <a:ext cx="24558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pt-BR" sz="1400"/>
                  <a:t>t</a:t>
                </a:r>
              </a:p>
            </p:txBody>
          </p:sp>
        </p:grpSp>
        <p:grpSp>
          <p:nvGrpSpPr>
            <p:cNvPr id="39" name="Agrupar 38">
              <a:extLst>
                <a:ext uri="{FF2B5EF4-FFF2-40B4-BE49-F238E27FC236}">
                  <a16:creationId xmlns:a16="http://schemas.microsoft.com/office/drawing/2014/main" id="{3674970F-E909-4403-A8A7-38D53AFB0031}"/>
                </a:ext>
              </a:extLst>
            </p:cNvPr>
            <p:cNvGrpSpPr/>
            <p:nvPr/>
          </p:nvGrpSpPr>
          <p:grpSpPr>
            <a:xfrm>
              <a:off x="1371604" y="2528515"/>
              <a:ext cx="2378145" cy="1139717"/>
              <a:chOff x="1371604" y="2528515"/>
              <a:chExt cx="2378145" cy="1139717"/>
            </a:xfrm>
          </p:grpSpPr>
          <p:grpSp>
            <p:nvGrpSpPr>
              <p:cNvPr id="30" name="Agrupar 29">
                <a:extLst>
                  <a:ext uri="{FF2B5EF4-FFF2-40B4-BE49-F238E27FC236}">
                    <a16:creationId xmlns:a16="http://schemas.microsoft.com/office/drawing/2014/main" id="{72BCDC25-ABDD-E708-48CA-87A097356177}"/>
                  </a:ext>
                </a:extLst>
              </p:cNvPr>
              <p:cNvGrpSpPr/>
              <p:nvPr/>
            </p:nvGrpSpPr>
            <p:grpSpPr>
              <a:xfrm>
                <a:off x="1371604" y="2530548"/>
                <a:ext cx="2378145" cy="1137684"/>
                <a:chOff x="1371604" y="2530548"/>
                <a:chExt cx="2378145" cy="1137684"/>
              </a:xfrm>
            </p:grpSpPr>
            <p:grpSp>
              <p:nvGrpSpPr>
                <p:cNvPr id="17" name="Agrupar 16">
                  <a:extLst>
                    <a:ext uri="{FF2B5EF4-FFF2-40B4-BE49-F238E27FC236}">
                      <a16:creationId xmlns:a16="http://schemas.microsoft.com/office/drawing/2014/main" id="{18E5994C-4086-55EA-A6AA-806BD5F94274}"/>
                    </a:ext>
                  </a:extLst>
                </p:cNvPr>
                <p:cNvGrpSpPr/>
                <p:nvPr/>
              </p:nvGrpSpPr>
              <p:grpSpPr>
                <a:xfrm>
                  <a:off x="1371604" y="2530548"/>
                  <a:ext cx="2378145" cy="1137684"/>
                  <a:chOff x="1371604" y="2530548"/>
                  <a:chExt cx="2378145" cy="1137684"/>
                </a:xfrm>
              </p:grpSpPr>
              <p:cxnSp>
                <p:nvCxnSpPr>
                  <p:cNvPr id="10" name="Conector de Seta Reta 9">
                    <a:extLst>
                      <a:ext uri="{FF2B5EF4-FFF2-40B4-BE49-F238E27FC236}">
                        <a16:creationId xmlns:a16="http://schemas.microsoft.com/office/drawing/2014/main" id="{74A03E25-458A-AE38-A8BC-C3F032F66359}"/>
                      </a:ext>
                    </a:extLst>
                  </p:cNvPr>
                  <p:cNvCxnSpPr/>
                  <p:nvPr/>
                </p:nvCxnSpPr>
                <p:spPr>
                  <a:xfrm>
                    <a:off x="1375144" y="2849525"/>
                    <a:ext cx="2374605" cy="0"/>
                  </a:xfrm>
                  <a:prstGeom prst="straightConnector1">
                    <a:avLst/>
                  </a:prstGeom>
                  <a:ln w="19050">
                    <a:tailEnd type="triangle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" name="Conector de Seta Reta 10">
                    <a:extLst>
                      <a:ext uri="{FF2B5EF4-FFF2-40B4-BE49-F238E27FC236}">
                        <a16:creationId xmlns:a16="http://schemas.microsoft.com/office/drawing/2014/main" id="{F8DAE135-F60B-92F1-D02C-FC6E9DCF21C2}"/>
                      </a:ext>
                    </a:extLst>
                  </p:cNvPr>
                  <p:cNvCxnSpPr/>
                  <p:nvPr/>
                </p:nvCxnSpPr>
                <p:spPr>
                  <a:xfrm>
                    <a:off x="1371604" y="3306720"/>
                    <a:ext cx="2374605" cy="0"/>
                  </a:xfrm>
                  <a:prstGeom prst="straightConnector1">
                    <a:avLst/>
                  </a:prstGeom>
                  <a:ln w="19050">
                    <a:tailEnd type="triangle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" name="Conector de Seta Reta 14">
                    <a:extLst>
                      <a:ext uri="{FF2B5EF4-FFF2-40B4-BE49-F238E27FC236}">
                        <a16:creationId xmlns:a16="http://schemas.microsoft.com/office/drawing/2014/main" id="{52B4B9BE-D1B4-2E9D-748F-52887247D68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2200939" y="2530548"/>
                    <a:ext cx="584791" cy="1137684"/>
                  </a:xfrm>
                  <a:prstGeom prst="straightConnector1">
                    <a:avLst/>
                  </a:prstGeom>
                  <a:ln w="19050">
                    <a:tailEnd type="triangle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22" name="Arco 21">
                  <a:extLst>
                    <a:ext uri="{FF2B5EF4-FFF2-40B4-BE49-F238E27FC236}">
                      <a16:creationId xmlns:a16="http://schemas.microsoft.com/office/drawing/2014/main" id="{8E45A7C2-49DF-7115-C7CD-D256B6A36EB1}"/>
                    </a:ext>
                  </a:extLst>
                </p:cNvPr>
                <p:cNvSpPr/>
                <p:nvPr/>
              </p:nvSpPr>
              <p:spPr>
                <a:xfrm rot="7211441">
                  <a:off x="2286000" y="3156668"/>
                  <a:ext cx="286247" cy="214685"/>
                </a:xfrm>
                <a:prstGeom prst="arc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pt-BR"/>
                </a:p>
              </p:txBody>
            </p:sp>
            <p:sp>
              <p:nvSpPr>
                <p:cNvPr id="23" name="Arco 22">
                  <a:extLst>
                    <a:ext uri="{FF2B5EF4-FFF2-40B4-BE49-F238E27FC236}">
                      <a16:creationId xmlns:a16="http://schemas.microsoft.com/office/drawing/2014/main" id="{926286E0-C1F2-ECC2-9A81-BAEB4CD53236}"/>
                    </a:ext>
                  </a:extLst>
                </p:cNvPr>
                <p:cNvSpPr/>
                <p:nvPr/>
              </p:nvSpPr>
              <p:spPr>
                <a:xfrm rot="7211441">
                  <a:off x="2525864" y="2692842"/>
                  <a:ext cx="286247" cy="214685"/>
                </a:xfrm>
                <a:prstGeom prst="arc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pt-BR"/>
                </a:p>
              </p:txBody>
            </p:sp>
            <p:sp>
              <p:nvSpPr>
                <p:cNvPr id="25" name="Arco 24">
                  <a:extLst>
                    <a:ext uri="{FF2B5EF4-FFF2-40B4-BE49-F238E27FC236}">
                      <a16:creationId xmlns:a16="http://schemas.microsoft.com/office/drawing/2014/main" id="{98220B60-C64B-42FE-D70C-31717F3DB4A6}"/>
                    </a:ext>
                  </a:extLst>
                </p:cNvPr>
                <p:cNvSpPr/>
                <p:nvPr/>
              </p:nvSpPr>
              <p:spPr>
                <a:xfrm rot="12026982">
                  <a:off x="2466230" y="2808134"/>
                  <a:ext cx="266369" cy="186856"/>
                </a:xfrm>
                <a:prstGeom prst="arc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pt-BR"/>
                </a:p>
              </p:txBody>
            </p: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1" name="CaixaDeTexto 30">
                    <a:extLst>
                      <a:ext uri="{FF2B5EF4-FFF2-40B4-BE49-F238E27FC236}">
                        <a16:creationId xmlns:a16="http://schemas.microsoft.com/office/drawing/2014/main" id="{F641F29D-CEC1-B3F6-DC04-575E7B26DBFF}"/>
                      </a:ext>
                    </a:extLst>
                  </p:cNvPr>
                  <p:cNvSpPr txBox="1"/>
                  <p:nvPr/>
                </p:nvSpPr>
                <p:spPr>
                  <a:xfrm>
                    <a:off x="2401293" y="2528515"/>
                    <a:ext cx="295273" cy="267253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̂"/>
                              <m:ctrlPr>
                                <a:rPr lang="pt-BR" sz="11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pt-BR" sz="11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acc>
                        </m:oMath>
                      </m:oMathPara>
                    </a14:m>
                    <a:endParaRPr lang="pt-BR" sz="1100"/>
                  </a:p>
                </p:txBody>
              </p:sp>
            </mc:Choice>
            <mc:Fallback xmlns="">
              <p:sp>
                <p:nvSpPr>
                  <p:cNvPr id="31" name="CaixaDeTexto 30">
                    <a:extLst>
                      <a:ext uri="{FF2B5EF4-FFF2-40B4-BE49-F238E27FC236}">
                        <a16:creationId xmlns:a16="http://schemas.microsoft.com/office/drawing/2014/main" id="{F641F29D-CEC1-B3F6-DC04-575E7B26DBFF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401293" y="2528515"/>
                    <a:ext cx="295273" cy="267253"/>
                  </a:xfrm>
                  <a:prstGeom prst="rect">
                    <a:avLst/>
                  </a:prstGeom>
                  <a:blipFill>
                    <a:blip r:embed="rId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2" name="CaixaDeTexto 31">
                    <a:extLst>
                      <a:ext uri="{FF2B5EF4-FFF2-40B4-BE49-F238E27FC236}">
                        <a16:creationId xmlns:a16="http://schemas.microsoft.com/office/drawing/2014/main" id="{94EE318D-CEBE-6CF7-970A-3ED87DF6D808}"/>
                      </a:ext>
                    </a:extLst>
                  </p:cNvPr>
                  <p:cNvSpPr txBox="1"/>
                  <p:nvPr/>
                </p:nvSpPr>
                <p:spPr>
                  <a:xfrm>
                    <a:off x="2716695" y="2601402"/>
                    <a:ext cx="295273" cy="267253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̂"/>
                              <m:ctrlPr>
                                <a:rPr lang="pt-BR" sz="11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pt-BR" sz="11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acc>
                        </m:oMath>
                      </m:oMathPara>
                    </a14:m>
                    <a:endParaRPr lang="pt-BR" sz="1100"/>
                  </a:p>
                </p:txBody>
              </p:sp>
            </mc:Choice>
            <mc:Fallback xmlns="">
              <p:sp>
                <p:nvSpPr>
                  <p:cNvPr id="32" name="CaixaDeTexto 31">
                    <a:extLst>
                      <a:ext uri="{FF2B5EF4-FFF2-40B4-BE49-F238E27FC236}">
                        <a16:creationId xmlns:a16="http://schemas.microsoft.com/office/drawing/2014/main" id="{94EE318D-CEBE-6CF7-970A-3ED87DF6D808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716695" y="2601402"/>
                    <a:ext cx="295273" cy="267253"/>
                  </a:xfrm>
                  <a:prstGeom prst="rect">
                    <a:avLst/>
                  </a:prstGeom>
                  <a:blipFill>
                    <a:blip r:embed="rId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3" name="CaixaDeTexto 32">
                    <a:extLst>
                      <a:ext uri="{FF2B5EF4-FFF2-40B4-BE49-F238E27FC236}">
                        <a16:creationId xmlns:a16="http://schemas.microsoft.com/office/drawing/2014/main" id="{B7BBDE8E-4DBC-9196-A3CB-5CABF797B467}"/>
                      </a:ext>
                    </a:extLst>
                  </p:cNvPr>
                  <p:cNvSpPr txBox="1"/>
                  <p:nvPr/>
                </p:nvSpPr>
                <p:spPr>
                  <a:xfrm>
                    <a:off x="2613327" y="2867771"/>
                    <a:ext cx="295273" cy="267253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̂"/>
                              <m:ctrlPr>
                                <a:rPr lang="pt-BR" sz="11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pt-BR" sz="11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acc>
                        </m:oMath>
                      </m:oMathPara>
                    </a14:m>
                    <a:endParaRPr lang="pt-BR" sz="1100"/>
                  </a:p>
                </p:txBody>
              </p:sp>
            </mc:Choice>
            <mc:Fallback xmlns="">
              <p:sp>
                <p:nvSpPr>
                  <p:cNvPr id="33" name="CaixaDeTexto 32">
                    <a:extLst>
                      <a:ext uri="{FF2B5EF4-FFF2-40B4-BE49-F238E27FC236}">
                        <a16:creationId xmlns:a16="http://schemas.microsoft.com/office/drawing/2014/main" id="{B7BBDE8E-4DBC-9196-A3CB-5CABF797B467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613327" y="2867771"/>
                    <a:ext cx="295273" cy="267253"/>
                  </a:xfrm>
                  <a:prstGeom prst="rect">
                    <a:avLst/>
                  </a:prstGeom>
                  <a:blipFill>
                    <a:blip r:embed="rId8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4" name="CaixaDeTexto 33">
                    <a:extLst>
                      <a:ext uri="{FF2B5EF4-FFF2-40B4-BE49-F238E27FC236}">
                        <a16:creationId xmlns:a16="http://schemas.microsoft.com/office/drawing/2014/main" id="{EC1D9856-F1ED-6BDE-B833-FDA1259F99E9}"/>
                      </a:ext>
                    </a:extLst>
                  </p:cNvPr>
                  <p:cNvSpPr txBox="1"/>
                  <p:nvPr/>
                </p:nvSpPr>
                <p:spPr>
                  <a:xfrm>
                    <a:off x="2279373" y="2855844"/>
                    <a:ext cx="295273" cy="26667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̂"/>
                              <m:ctrlPr>
                                <a:rPr lang="pt-BR" sz="11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pt-BR" sz="11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acc>
                        </m:oMath>
                      </m:oMathPara>
                    </a14:m>
                    <a:endParaRPr lang="pt-BR" sz="1100"/>
                  </a:p>
                </p:txBody>
              </p:sp>
            </mc:Choice>
            <mc:Fallback xmlns="">
              <p:sp>
                <p:nvSpPr>
                  <p:cNvPr id="34" name="CaixaDeTexto 33">
                    <a:extLst>
                      <a:ext uri="{FF2B5EF4-FFF2-40B4-BE49-F238E27FC236}">
                        <a16:creationId xmlns:a16="http://schemas.microsoft.com/office/drawing/2014/main" id="{EC1D9856-F1ED-6BDE-B833-FDA1259F99E9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279373" y="2855844"/>
                    <a:ext cx="295273" cy="266676"/>
                  </a:xfrm>
                  <a:prstGeom prst="rect">
                    <a:avLst/>
                  </a:prstGeom>
                  <a:blipFill>
                    <a:blip r:embed="rId9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35" name="CaixaDeTexto 34">
                <a:extLst>
                  <a:ext uri="{FF2B5EF4-FFF2-40B4-BE49-F238E27FC236}">
                    <a16:creationId xmlns:a16="http://schemas.microsoft.com/office/drawing/2014/main" id="{D1DA5EEF-7F01-98A0-9307-78CA2A89A950}"/>
                  </a:ext>
                </a:extLst>
              </p:cNvPr>
              <p:cNvSpPr txBox="1"/>
              <p:nvPr/>
            </p:nvSpPr>
            <p:spPr>
              <a:xfrm>
                <a:off x="2096834" y="3002942"/>
                <a:ext cx="449162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pt-BR" sz="1100"/>
                  <a:t>105°</a:t>
                </a: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6" name="CaixaDeTexto 35">
                    <a:extLst>
                      <a:ext uri="{FF2B5EF4-FFF2-40B4-BE49-F238E27FC236}">
                        <a16:creationId xmlns:a16="http://schemas.microsoft.com/office/drawing/2014/main" id="{A09AFBEA-5001-EA48-5737-59DFC02588D4}"/>
                      </a:ext>
                    </a:extLst>
                  </p:cNvPr>
                  <p:cNvSpPr txBox="1"/>
                  <p:nvPr/>
                </p:nvSpPr>
                <p:spPr>
                  <a:xfrm>
                    <a:off x="2458277" y="3046675"/>
                    <a:ext cx="295273" cy="267253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̂"/>
                              <m:ctrlPr>
                                <a:rPr lang="pt-BR" sz="11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pt-BR" sz="11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</m:acc>
                        </m:oMath>
                      </m:oMathPara>
                    </a14:m>
                    <a:endParaRPr lang="pt-BR" sz="1100"/>
                  </a:p>
                </p:txBody>
              </p:sp>
            </mc:Choice>
            <mc:Fallback xmlns="">
              <p:sp>
                <p:nvSpPr>
                  <p:cNvPr id="36" name="CaixaDeTexto 35">
                    <a:extLst>
                      <a:ext uri="{FF2B5EF4-FFF2-40B4-BE49-F238E27FC236}">
                        <a16:creationId xmlns:a16="http://schemas.microsoft.com/office/drawing/2014/main" id="{A09AFBEA-5001-EA48-5737-59DFC02588D4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458277" y="3046675"/>
                    <a:ext cx="295273" cy="267253"/>
                  </a:xfrm>
                  <a:prstGeom prst="rect">
                    <a:avLst/>
                  </a:prstGeom>
                  <a:blipFill>
                    <a:blip r:embed="rId10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7" name="CaixaDeTexto 36">
                    <a:extLst>
                      <a:ext uri="{FF2B5EF4-FFF2-40B4-BE49-F238E27FC236}">
                        <a16:creationId xmlns:a16="http://schemas.microsoft.com/office/drawing/2014/main" id="{7ADA5602-2E4E-FBFE-38FF-641BAAA10C3C}"/>
                      </a:ext>
                    </a:extLst>
                  </p:cNvPr>
                  <p:cNvSpPr txBox="1"/>
                  <p:nvPr/>
                </p:nvSpPr>
                <p:spPr>
                  <a:xfrm>
                    <a:off x="2346959" y="3352800"/>
                    <a:ext cx="295273" cy="266163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̂"/>
                              <m:ctrlPr>
                                <a:rPr lang="pt-BR" sz="11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pt-BR" sz="11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</m:acc>
                        </m:oMath>
                      </m:oMathPara>
                    </a14:m>
                    <a:endParaRPr lang="pt-BR" sz="1100"/>
                  </a:p>
                </p:txBody>
              </p:sp>
            </mc:Choice>
            <mc:Fallback xmlns="">
              <p:sp>
                <p:nvSpPr>
                  <p:cNvPr id="37" name="CaixaDeTexto 36">
                    <a:extLst>
                      <a:ext uri="{FF2B5EF4-FFF2-40B4-BE49-F238E27FC236}">
                        <a16:creationId xmlns:a16="http://schemas.microsoft.com/office/drawing/2014/main" id="{7ADA5602-2E4E-FBFE-38FF-641BAAA10C3C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346959" y="3352800"/>
                    <a:ext cx="295273" cy="266163"/>
                  </a:xfrm>
                  <a:prstGeom prst="rect">
                    <a:avLst/>
                  </a:prstGeom>
                  <a:blipFill>
                    <a:blip r:embed="rId11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8" name="CaixaDeTexto 37">
                    <a:extLst>
                      <a:ext uri="{FF2B5EF4-FFF2-40B4-BE49-F238E27FC236}">
                        <a16:creationId xmlns:a16="http://schemas.microsoft.com/office/drawing/2014/main" id="{5D82F426-3121-1D86-01D6-FE30D6C55A93}"/>
                      </a:ext>
                    </a:extLst>
                  </p:cNvPr>
                  <p:cNvSpPr txBox="1"/>
                  <p:nvPr/>
                </p:nvSpPr>
                <p:spPr>
                  <a:xfrm>
                    <a:off x="2048786" y="3317019"/>
                    <a:ext cx="295273" cy="267253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̂"/>
                              <m:ctrlPr>
                                <a:rPr lang="pt-BR" sz="11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pt-BR" sz="11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</m:acc>
                        </m:oMath>
                      </m:oMathPara>
                    </a14:m>
                    <a:endParaRPr lang="pt-BR" sz="1100"/>
                  </a:p>
                </p:txBody>
              </p:sp>
            </mc:Choice>
            <mc:Fallback xmlns="">
              <p:sp>
                <p:nvSpPr>
                  <p:cNvPr id="38" name="CaixaDeTexto 37">
                    <a:extLst>
                      <a:ext uri="{FF2B5EF4-FFF2-40B4-BE49-F238E27FC236}">
                        <a16:creationId xmlns:a16="http://schemas.microsoft.com/office/drawing/2014/main" id="{5D82F426-3121-1D86-01D6-FE30D6C55A93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048786" y="3317019"/>
                    <a:ext cx="295273" cy="267253"/>
                  </a:xfrm>
                  <a:prstGeom prst="rect">
                    <a:avLst/>
                  </a:prstGeom>
                  <a:blipFill>
                    <a:blip r:embed="rId12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sp>
        <p:nvSpPr>
          <p:cNvPr id="5" name="CaixaDeTexto 4">
            <a:extLst>
              <a:ext uri="{FF2B5EF4-FFF2-40B4-BE49-F238E27FC236}">
                <a16:creationId xmlns:a16="http://schemas.microsoft.com/office/drawing/2014/main" id="{80A417B8-CE48-ED4B-0B77-7BCE2DAF7D8C}"/>
              </a:ext>
            </a:extLst>
          </p:cNvPr>
          <p:cNvSpPr txBox="1"/>
          <p:nvPr/>
        </p:nvSpPr>
        <p:spPr>
          <a:xfrm>
            <a:off x="370634" y="3687787"/>
            <a:ext cx="637541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Assinale a alternativa</a:t>
            </a:r>
            <a:r>
              <a:rPr lang="pt-BR" sz="1200" b="0" kern="1200" baseline="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que indique uma relação verdadeira.</a:t>
            </a:r>
            <a:endParaRPr lang="pt-BR" sz="1200" b="0" kern="1200" dirty="0">
              <a:solidFill>
                <a:schemeClr val="tx1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22349B49-B474-4916-5424-D4073FB0C9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6689192"/>
              </p:ext>
            </p:extLst>
          </p:nvPr>
        </p:nvGraphicFramePr>
        <p:xfrm>
          <a:off x="189537" y="529762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9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078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Renata arremessou uma pedra até o outro lado do rio, como mostra a imagem abaixo: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CaixaDeTexto 7">
            <a:extLst>
              <a:ext uri="{FF2B5EF4-FFF2-40B4-BE49-F238E27FC236}">
                <a16:creationId xmlns:a16="http://schemas.microsoft.com/office/drawing/2014/main" id="{EA2C3BF0-2671-35DB-1622-5FC6506EA98F}"/>
              </a:ext>
            </a:extLst>
          </p:cNvPr>
          <p:cNvSpPr txBox="1"/>
          <p:nvPr/>
        </p:nvSpPr>
        <p:spPr>
          <a:xfrm>
            <a:off x="352889" y="7834335"/>
            <a:ext cx="63664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lvl="0" indent="-228600">
              <a:buAutoNum type="alphaLcParenR"/>
            </a:pPr>
            <a:r>
              <a:rPr lang="el-GR" sz="1200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α</a:t>
            </a:r>
            <a:r>
              <a:rPr lang="pt-BR" sz="120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= 60°.</a:t>
            </a:r>
          </a:p>
          <a:p>
            <a:pPr marL="228600" lvl="0" indent="-228600">
              <a:buAutoNum type="alphaLcParenR"/>
            </a:pPr>
            <a:r>
              <a:rPr lang="el-GR" sz="1200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α</a:t>
            </a:r>
            <a:r>
              <a:rPr lang="pt-BR" sz="120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= 65°.</a:t>
            </a:r>
          </a:p>
          <a:p>
            <a:pPr marL="228600" lvl="0" indent="-228600">
              <a:buAutoNum type="alphaLcParenR"/>
            </a:pPr>
            <a:r>
              <a:rPr lang="el-GR" sz="1200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α</a:t>
            </a:r>
            <a:r>
              <a:rPr lang="pt-BR" sz="120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= 70°.</a:t>
            </a:r>
          </a:p>
          <a:p>
            <a:pPr marL="228600" lvl="0" indent="-228600">
              <a:buAutoNum type="alphaLcParenR"/>
            </a:pPr>
            <a:r>
              <a:rPr lang="el-GR" sz="1200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α</a:t>
            </a:r>
            <a:r>
              <a:rPr lang="pt-BR" sz="120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= 80°.</a:t>
            </a:r>
          </a:p>
          <a:p>
            <a:pPr marL="228600" lvl="0" indent="-228600">
              <a:buAutoNum type="alphaLcParenR"/>
            </a:pPr>
            <a:r>
              <a:rPr lang="el-GR" sz="1200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α</a:t>
            </a:r>
            <a:r>
              <a:rPr lang="pt-BR" sz="120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= 110°.</a:t>
            </a:r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9" name="Agrupar 8">
            <a:extLst>
              <a:ext uri="{FF2B5EF4-FFF2-40B4-BE49-F238E27FC236}">
                <a16:creationId xmlns:a16="http://schemas.microsoft.com/office/drawing/2014/main" id="{330D121F-0A71-AF6E-90CF-D9721CF1B2C6}"/>
              </a:ext>
            </a:extLst>
          </p:cNvPr>
          <p:cNvGrpSpPr/>
          <p:nvPr/>
        </p:nvGrpSpPr>
        <p:grpSpPr>
          <a:xfrm>
            <a:off x="2018961" y="5724970"/>
            <a:ext cx="2622032" cy="1431364"/>
            <a:chOff x="1034366" y="2302140"/>
            <a:chExt cx="2622032" cy="1358898"/>
          </a:xfrm>
        </p:grpSpPr>
        <p:sp>
          <p:nvSpPr>
            <p:cNvPr id="12" name="Arco 11">
              <a:extLst>
                <a:ext uri="{FF2B5EF4-FFF2-40B4-BE49-F238E27FC236}">
                  <a16:creationId xmlns:a16="http://schemas.microsoft.com/office/drawing/2014/main" id="{7498DD4A-CCA2-F2EB-E574-6F351042D2B3}"/>
                </a:ext>
              </a:extLst>
            </p:cNvPr>
            <p:cNvSpPr/>
            <p:nvPr/>
          </p:nvSpPr>
          <p:spPr>
            <a:xfrm rot="8679766">
              <a:off x="2178692" y="3310119"/>
              <a:ext cx="128239" cy="105936"/>
            </a:xfrm>
            <a:prstGeom prst="arc">
              <a:avLst>
                <a:gd name="adj1" fmla="val 16200000"/>
                <a:gd name="adj2" fmla="val 2174973"/>
              </a:avLst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3" name="Agrupar 12">
              <a:extLst>
                <a:ext uri="{FF2B5EF4-FFF2-40B4-BE49-F238E27FC236}">
                  <a16:creationId xmlns:a16="http://schemas.microsoft.com/office/drawing/2014/main" id="{2DA3D7E8-EBFC-661C-EA86-370BF9612FE9}"/>
                </a:ext>
              </a:extLst>
            </p:cNvPr>
            <p:cNvGrpSpPr/>
            <p:nvPr/>
          </p:nvGrpSpPr>
          <p:grpSpPr>
            <a:xfrm>
              <a:off x="1034366" y="2302140"/>
              <a:ext cx="2622032" cy="1358898"/>
              <a:chOff x="1034366" y="2302140"/>
              <a:chExt cx="2622032" cy="1358898"/>
            </a:xfrm>
          </p:grpSpPr>
          <p:grpSp>
            <p:nvGrpSpPr>
              <p:cNvPr id="14" name="Agrupar 13">
                <a:extLst>
                  <a:ext uri="{FF2B5EF4-FFF2-40B4-BE49-F238E27FC236}">
                    <a16:creationId xmlns:a16="http://schemas.microsoft.com/office/drawing/2014/main" id="{E8D76B17-36A8-AAFC-A0A2-066EE7F44198}"/>
                  </a:ext>
                </a:extLst>
              </p:cNvPr>
              <p:cNvGrpSpPr/>
              <p:nvPr/>
            </p:nvGrpSpPr>
            <p:grpSpPr>
              <a:xfrm>
                <a:off x="1034366" y="2302140"/>
                <a:ext cx="2622032" cy="1358898"/>
                <a:chOff x="1034366" y="2302140"/>
                <a:chExt cx="2622032" cy="1358898"/>
              </a:xfrm>
            </p:grpSpPr>
            <p:grpSp>
              <p:nvGrpSpPr>
                <p:cNvPr id="42" name="Agrupar 41">
                  <a:extLst>
                    <a:ext uri="{FF2B5EF4-FFF2-40B4-BE49-F238E27FC236}">
                      <a16:creationId xmlns:a16="http://schemas.microsoft.com/office/drawing/2014/main" id="{DB3EB44D-BCAB-5991-B7AC-07A1528E0D97}"/>
                    </a:ext>
                  </a:extLst>
                </p:cNvPr>
                <p:cNvGrpSpPr/>
                <p:nvPr/>
              </p:nvGrpSpPr>
              <p:grpSpPr>
                <a:xfrm>
                  <a:off x="1034366" y="2302140"/>
                  <a:ext cx="2622032" cy="1358898"/>
                  <a:chOff x="1371604" y="2251874"/>
                  <a:chExt cx="2622032" cy="1358898"/>
                </a:xfrm>
              </p:grpSpPr>
              <p:grpSp>
                <p:nvGrpSpPr>
                  <p:cNvPr id="45" name="Agrupar 44">
                    <a:extLst>
                      <a:ext uri="{FF2B5EF4-FFF2-40B4-BE49-F238E27FC236}">
                        <a16:creationId xmlns:a16="http://schemas.microsoft.com/office/drawing/2014/main" id="{93462188-7616-3BC5-4C5D-205C813F333C}"/>
                      </a:ext>
                    </a:extLst>
                  </p:cNvPr>
                  <p:cNvGrpSpPr/>
                  <p:nvPr/>
                </p:nvGrpSpPr>
                <p:grpSpPr>
                  <a:xfrm>
                    <a:off x="2271960" y="2251874"/>
                    <a:ext cx="1721676" cy="1190042"/>
                    <a:chOff x="2271960" y="2251874"/>
                    <a:chExt cx="1721676" cy="1190042"/>
                  </a:xfrm>
                </p:grpSpPr>
                <p:sp>
                  <p:nvSpPr>
                    <p:cNvPr id="50" name="Arco 49">
                      <a:extLst>
                        <a:ext uri="{FF2B5EF4-FFF2-40B4-BE49-F238E27FC236}">
                          <a16:creationId xmlns:a16="http://schemas.microsoft.com/office/drawing/2014/main" id="{A8679832-26E3-7A5A-A085-67E23162D3B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335781" y="2749690"/>
                      <a:ext cx="200483" cy="317840"/>
                    </a:xfrm>
                    <a:prstGeom prst="arc">
                      <a:avLst>
                        <a:gd name="adj1" fmla="val 15099136"/>
                        <a:gd name="adj2" fmla="val 19747272"/>
                      </a:avLst>
                    </a:prstGeom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pt-BR"/>
                    </a:p>
                  </p:txBody>
                </p:sp>
                <p:sp>
                  <p:nvSpPr>
                    <p:cNvPr id="51" name="CaixaDeTexto 50">
                      <a:extLst>
                        <a:ext uri="{FF2B5EF4-FFF2-40B4-BE49-F238E27FC236}">
                          <a16:creationId xmlns:a16="http://schemas.microsoft.com/office/drawing/2014/main" id="{48C5632E-0528-39B1-5207-79409BFACA6C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3721210" y="2667663"/>
                      <a:ext cx="255198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pt-BR" sz="1400"/>
                        <a:t>r</a:t>
                      </a:r>
                    </a:p>
                  </p:txBody>
                </p:sp>
                <p:sp>
                  <p:nvSpPr>
                    <p:cNvPr id="52" name="CaixaDeTexto 51">
                      <a:extLst>
                        <a:ext uri="{FF2B5EF4-FFF2-40B4-BE49-F238E27FC236}">
                          <a16:creationId xmlns:a16="http://schemas.microsoft.com/office/drawing/2014/main" id="{7E0504A5-4824-F97B-E09E-0D1FBFC9E723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3738438" y="3134139"/>
                      <a:ext cx="255198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pt-BR" sz="1400"/>
                        <a:t>s</a:t>
                      </a:r>
                    </a:p>
                  </p:txBody>
                </p:sp>
                <p:sp>
                  <p:nvSpPr>
                    <p:cNvPr id="53" name="CaixaDeTexto 52">
                      <a:extLst>
                        <a:ext uri="{FF2B5EF4-FFF2-40B4-BE49-F238E27FC236}">
                          <a16:creationId xmlns:a16="http://schemas.microsoft.com/office/drawing/2014/main" id="{72803EAE-8334-DA0B-4958-C6460F224179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2271960" y="2251874"/>
                      <a:ext cx="245580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pt-BR" sz="1400"/>
                        <a:t>t</a:t>
                      </a:r>
                    </a:p>
                  </p:txBody>
                </p:sp>
              </p:grpSp>
              <p:grpSp>
                <p:nvGrpSpPr>
                  <p:cNvPr id="46" name="Agrupar 45">
                    <a:extLst>
                      <a:ext uri="{FF2B5EF4-FFF2-40B4-BE49-F238E27FC236}">
                        <a16:creationId xmlns:a16="http://schemas.microsoft.com/office/drawing/2014/main" id="{FB231D4B-2E24-04AD-65B3-9223097C0BDE}"/>
                      </a:ext>
                    </a:extLst>
                  </p:cNvPr>
                  <p:cNvGrpSpPr/>
                  <p:nvPr/>
                </p:nvGrpSpPr>
                <p:grpSpPr>
                  <a:xfrm>
                    <a:off x="1371604" y="2445427"/>
                    <a:ext cx="2378145" cy="1165345"/>
                    <a:chOff x="1371604" y="2445427"/>
                    <a:chExt cx="2378145" cy="1165345"/>
                  </a:xfrm>
                </p:grpSpPr>
                <p:cxnSp>
                  <p:nvCxnSpPr>
                    <p:cNvPr id="47" name="Conector de Seta Reta 46">
                      <a:extLst>
                        <a:ext uri="{FF2B5EF4-FFF2-40B4-BE49-F238E27FC236}">
                          <a16:creationId xmlns:a16="http://schemas.microsoft.com/office/drawing/2014/main" id="{858CEA04-F6B0-DB0D-3708-AD3914E51EFA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1375144" y="2849525"/>
                      <a:ext cx="2374605" cy="0"/>
                    </a:xfrm>
                    <a:prstGeom prst="straightConnector1">
                      <a:avLst/>
                    </a:prstGeom>
                    <a:ln w="19050">
                      <a:tailEnd type="triangle"/>
                    </a:ln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8" name="Conector de Seta Reta 47">
                      <a:extLst>
                        <a:ext uri="{FF2B5EF4-FFF2-40B4-BE49-F238E27FC236}">
                          <a16:creationId xmlns:a16="http://schemas.microsoft.com/office/drawing/2014/main" id="{42C5B541-FBFA-5069-AACA-210DA4E62801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1371604" y="3306720"/>
                      <a:ext cx="2374605" cy="0"/>
                    </a:xfrm>
                    <a:prstGeom prst="straightConnector1">
                      <a:avLst/>
                    </a:prstGeom>
                    <a:ln w="19050">
                      <a:tailEnd type="triangle"/>
                    </a:ln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9" name="Conector de Seta Reta 48">
                      <a:extLst>
                        <a:ext uri="{FF2B5EF4-FFF2-40B4-BE49-F238E27FC236}">
                          <a16:creationId xmlns:a16="http://schemas.microsoft.com/office/drawing/2014/main" id="{238A3C5D-2CAD-9743-DCDA-78111461848D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 flipV="1">
                      <a:off x="2265727" y="2445427"/>
                      <a:ext cx="450325" cy="1165345"/>
                    </a:xfrm>
                    <a:prstGeom prst="straightConnector1">
                      <a:avLst/>
                    </a:prstGeom>
                    <a:ln w="19050">
                      <a:tailEnd type="triangle"/>
                    </a:ln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cxnSp>
              <p:nvCxnSpPr>
                <p:cNvPr id="43" name="Conector reto 42">
                  <a:extLst>
                    <a:ext uri="{FF2B5EF4-FFF2-40B4-BE49-F238E27FC236}">
                      <a16:creationId xmlns:a16="http://schemas.microsoft.com/office/drawing/2014/main" id="{E4607350-E96F-60D2-A91A-AF1BEF4671FA}"/>
                    </a:ext>
                  </a:extLst>
                </p:cNvPr>
                <p:cNvCxnSpPr/>
                <p:nvPr/>
              </p:nvCxnSpPr>
              <p:spPr>
                <a:xfrm>
                  <a:off x="1063746" y="3021980"/>
                  <a:ext cx="2141034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Conector reto 43">
                  <a:extLst>
                    <a:ext uri="{FF2B5EF4-FFF2-40B4-BE49-F238E27FC236}">
                      <a16:creationId xmlns:a16="http://schemas.microsoft.com/office/drawing/2014/main" id="{228F40E1-FA36-AE96-4BC7-8EE1A2666C0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044498" y="3185531"/>
                  <a:ext cx="224924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6" name="CaixaDeTexto 15">
                <a:extLst>
                  <a:ext uri="{FF2B5EF4-FFF2-40B4-BE49-F238E27FC236}">
                    <a16:creationId xmlns:a16="http://schemas.microsoft.com/office/drawing/2014/main" id="{3CD88525-7783-D1CE-F8E4-09C43A4AB692}"/>
                  </a:ext>
                </a:extLst>
              </p:cNvPr>
              <p:cNvSpPr txBox="1"/>
              <p:nvPr/>
            </p:nvSpPr>
            <p:spPr>
              <a:xfrm>
                <a:off x="2046249" y="2603810"/>
                <a:ext cx="471604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1100">
                    <a:latin typeface="Arial" panose="020B0604020202020204" pitchFamily="34" charset="0"/>
                    <a:cs typeface="Arial" panose="020B0604020202020204" pitchFamily="34" charset="0"/>
                  </a:rPr>
                  <a:t>110º</a:t>
                </a:r>
                <a:endParaRPr lang="pt-BR" sz="12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1" name="CaixaDeTexto 40">
                <a:extLst>
                  <a:ext uri="{FF2B5EF4-FFF2-40B4-BE49-F238E27FC236}">
                    <a16:creationId xmlns:a16="http://schemas.microsoft.com/office/drawing/2014/main" id="{41D4BBAC-00FB-EBB5-AA19-3E77E50984BB}"/>
                  </a:ext>
                </a:extLst>
              </p:cNvPr>
              <p:cNvSpPr txBox="1"/>
              <p:nvPr/>
            </p:nvSpPr>
            <p:spPr>
              <a:xfrm>
                <a:off x="2045715" y="3364758"/>
                <a:ext cx="266420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1100">
                    <a:latin typeface="Cambria Math" panose="02040503050406030204" pitchFamily="18" charset="0"/>
                    <a:ea typeface="Cambria Math" panose="02040503050406030204" pitchFamily="18" charset="0"/>
                  </a:rPr>
                  <a:t>α</a:t>
                </a:r>
                <a:endParaRPr lang="pt-BR"/>
              </a:p>
            </p:txBody>
          </p:sp>
        </p:grpSp>
      </p:grpSp>
      <p:sp>
        <p:nvSpPr>
          <p:cNvPr id="54" name="CaixaDeTexto 53">
            <a:extLst>
              <a:ext uri="{FF2B5EF4-FFF2-40B4-BE49-F238E27FC236}">
                <a16:creationId xmlns:a16="http://schemas.microsoft.com/office/drawing/2014/main" id="{8062B886-39AE-55D2-D6A3-1E22735FF3F0}"/>
              </a:ext>
            </a:extLst>
          </p:cNvPr>
          <p:cNvSpPr txBox="1"/>
          <p:nvPr/>
        </p:nvSpPr>
        <p:spPr>
          <a:xfrm>
            <a:off x="310516" y="7279450"/>
            <a:ext cx="631492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Sabendo que as retas r e s indicam as margens do rio, a reta t indica o percurso da pedra arremessada, e que </a:t>
            </a:r>
            <a:r>
              <a:rPr lang="el-GR" sz="1200" b="0" kern="12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α</a:t>
            </a:r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é o ângulo formado, assinale a alternativa que indica o valor de </a:t>
            </a:r>
            <a:r>
              <a:rPr lang="el-GR" sz="1200" b="0" kern="12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α</a:t>
            </a:r>
            <a:r>
              <a:rPr lang="pt-BR" sz="1200" b="0" kern="1200" baseline="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.</a:t>
            </a:r>
            <a:endParaRPr lang="pt-BR" sz="1200" b="0" kern="1200" dirty="0">
              <a:solidFill>
                <a:schemeClr val="tx1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31435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>
                <a:latin typeface="Arial" panose="020B0604020202020204" pitchFamily="34" charset="0"/>
                <a:cs typeface="Arial" panose="020B0604020202020204" pitchFamily="34" charset="0"/>
              </a:rPr>
              <a:t>Atividade de Matemática – 9º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775D177B-947A-BF3E-1BF7-E553C10936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3962107"/>
              </p:ext>
            </p:extLst>
          </p:nvPr>
        </p:nvGraphicFramePr>
        <p:xfrm>
          <a:off x="181017" y="1576950"/>
          <a:ext cx="6529820" cy="7382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9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078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68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O </a:t>
                      </a:r>
                      <a:r>
                        <a:rPr lang="pt-BR" sz="1200" b="0" i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drone</a:t>
                      </a:r>
                      <a:r>
                        <a:rPr lang="pt-BR" sz="1200" b="0" i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 da prefeitura da </a:t>
                      </a:r>
                      <a:r>
                        <a:rPr lang="pt-BR" sz="1200" b="0" i="0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Angolândia</a:t>
                      </a:r>
                      <a:r>
                        <a:rPr lang="pt-BR" sz="1200" b="0" i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 fez fotos aéreas da cidade e fotografou duas passarelas em duas diferentes avenidas (A e B), as quais podem ser representadas pelas ilustrações abaixo:</a:t>
                      </a:r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96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CaixaDeTexto 6">
            <a:extLst>
              <a:ext uri="{FF2B5EF4-FFF2-40B4-BE49-F238E27FC236}">
                <a16:creationId xmlns:a16="http://schemas.microsoft.com/office/drawing/2014/main" id="{C05D54D4-9B9B-DD9E-A5A6-F1343D5CBB5D}"/>
              </a:ext>
            </a:extLst>
          </p:cNvPr>
          <p:cNvSpPr txBox="1"/>
          <p:nvPr/>
        </p:nvSpPr>
        <p:spPr>
          <a:xfrm>
            <a:off x="422337" y="4674716"/>
            <a:ext cx="63664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165°.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185°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205°.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225°.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245°.</a:t>
            </a:r>
          </a:p>
        </p:txBody>
      </p:sp>
      <p:pic>
        <p:nvPicPr>
          <p:cNvPr id="10" name="Imagem 9">
            <a:extLst>
              <a:ext uri="{FF2B5EF4-FFF2-40B4-BE49-F238E27FC236}">
                <a16:creationId xmlns:a16="http://schemas.microsoft.com/office/drawing/2014/main" id="{E2B346D7-E909-3D56-66C9-815F1FF626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4215" y="2374902"/>
            <a:ext cx="6343650" cy="1800225"/>
          </a:xfrm>
          <a:prstGeom prst="rect">
            <a:avLst/>
          </a:prstGeom>
        </p:spPr>
      </p:pic>
      <p:sp>
        <p:nvSpPr>
          <p:cNvPr id="12" name="CaixaDeTexto 11">
            <a:extLst>
              <a:ext uri="{FF2B5EF4-FFF2-40B4-BE49-F238E27FC236}">
                <a16:creationId xmlns:a16="http://schemas.microsoft.com/office/drawing/2014/main" id="{7C83E956-661D-D6B6-5C47-80F1C1E41D7A}"/>
              </a:ext>
            </a:extLst>
          </p:cNvPr>
          <p:cNvSpPr txBox="1"/>
          <p:nvPr/>
        </p:nvSpPr>
        <p:spPr>
          <a:xfrm>
            <a:off x="374215" y="4397717"/>
            <a:ext cx="642097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Sabendo que </a:t>
            </a:r>
            <a:r>
              <a:rPr lang="el-G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α</a:t>
            </a:r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e </a:t>
            </a:r>
            <a:r>
              <a:rPr lang="el-G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β</a:t>
            </a:r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são os ângulos, assinale a alternativa que indique o valor de </a:t>
            </a:r>
            <a:r>
              <a:rPr lang="el-G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α</a:t>
            </a:r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+ </a:t>
            </a:r>
            <a:r>
              <a:rPr lang="el-G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β</a:t>
            </a:r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.</a:t>
            </a:r>
            <a:endParaRPr lang="pt-BR" sz="1200" b="0" kern="1200" dirty="0">
              <a:solidFill>
                <a:schemeClr val="tx1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02407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2348</TotalTime>
  <Words>520</Words>
  <Application>Microsoft Office PowerPoint</Application>
  <PresentationFormat>Papel A4 (210 x 297 mm)</PresentationFormat>
  <Paragraphs>83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Cambria Math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Douglas Martins Dantas</dc:creator>
  <cp:lastModifiedBy> </cp:lastModifiedBy>
  <cp:revision>93</cp:revision>
  <dcterms:created xsi:type="dcterms:W3CDTF">2022-07-31T15:12:23Z</dcterms:created>
  <dcterms:modified xsi:type="dcterms:W3CDTF">2023-07-05T15:29:49Z</dcterms:modified>
</cp:coreProperties>
</file>