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9" r:id="rId3"/>
    <p:sldId id="290" r:id="rId4"/>
    <p:sldId id="287" r:id="rId5"/>
    <p:sldId id="29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71" d="100"/>
          <a:sy n="71" d="100"/>
        </p:scale>
        <p:origin x="1908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1.pn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42347"/>
            <a:ext cx="5931145" cy="502131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Demonstrações de relações entre os ângulos formados por retas paralelas intersectadas por uma transversal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(EF09MA10) Demonstrar relações simples entre os ângulos formados por retas paralelas cortadas por uma transversal.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1289"/>
              </p:ext>
            </p:extLst>
          </p:nvPr>
        </p:nvGraphicFramePr>
        <p:xfrm>
          <a:off x="164089" y="16046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Sabendo que na figura a seguir as retas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são paralelas entre si, responda às questões.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1DD8BB47-FDE2-8A15-C65E-CCADF2C2A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628" y="2210436"/>
            <a:ext cx="3444744" cy="187289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9166EAF-F501-E4C6-5B13-B4BBE75C6D49}"/>
              </a:ext>
            </a:extLst>
          </p:cNvPr>
          <p:cNvSpPr txBox="1"/>
          <p:nvPr/>
        </p:nvSpPr>
        <p:spPr>
          <a:xfrm rot="16200000">
            <a:off x="4817348" y="3673354"/>
            <a:ext cx="14658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C80E0D0-6EE7-E842-9872-F00FDB391037}"/>
              </a:ext>
            </a:extLst>
          </p:cNvPr>
          <p:cNvSpPr txBox="1"/>
          <p:nvPr/>
        </p:nvSpPr>
        <p:spPr>
          <a:xfrm>
            <a:off x="400049" y="4338720"/>
            <a:ext cx="62916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Quais são os ângulos alternos externos?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Quais são os ângulos colaterais internos?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389C5C6-B42F-BA1C-63D6-6188A2CB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17" y="88662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B75BE885-8BF1-954F-A64B-C534CA763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49842"/>
              </p:ext>
            </p:extLst>
          </p:nvPr>
        </p:nvGraphicFramePr>
        <p:xfrm>
          <a:off x="161924" y="510940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Duas retas paralelas cortadas por uma transversal formam ângulos colaterais internos expressos em grau por 4x + 28° e 3x – 23°. Considere isso, faça o que se pede em cada item.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3530072A-343F-9208-9D98-8007423DB461}"/>
              </a:ext>
            </a:extLst>
          </p:cNvPr>
          <p:cNvSpPr txBox="1"/>
          <p:nvPr/>
        </p:nvSpPr>
        <p:spPr>
          <a:xfrm>
            <a:off x="400049" y="5720974"/>
            <a:ext cx="6291695" cy="656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Faça um esboço da situação caderno.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Esses ângulos são congruentes ou suplementares?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Qual é a medida desses ângulos?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181BC16-C108-504C-5E2C-435974879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6745"/>
              </p:ext>
            </p:extLst>
          </p:nvPr>
        </p:nvGraphicFramePr>
        <p:xfrm>
          <a:off x="164089" y="167709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Nas figuras a seguir, as retas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são paralelas entre si. Determine o valor de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 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em grau.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C7EF6CFA-B366-F696-7107-147ABFC60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0" y="21613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endParaRPr kumimoji="0" lang="pt-BR" altLang="pt-B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m 25">
            <a:extLst>
              <a:ext uri="{FF2B5EF4-FFF2-40B4-BE49-F238E27FC236}">
                <a16:creationId xmlns:a16="http://schemas.microsoft.com/office/drawing/2014/main" id="{7E00AF54-F27F-4AE9-7BE4-F4C99F3F5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7" y="2546856"/>
            <a:ext cx="31242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8389C5C6-B42F-BA1C-63D6-6188A2CB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17" y="88662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1F0315F-430B-CE68-E877-53DC9663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0" y="509037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endParaRPr kumimoji="0" lang="pt-BR" altLang="pt-B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m 26">
            <a:extLst>
              <a:ext uri="{FF2B5EF4-FFF2-40B4-BE49-F238E27FC236}">
                <a16:creationId xmlns:a16="http://schemas.microsoft.com/office/drawing/2014/main" id="{E292A994-80D7-84EE-4468-B4D969696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84" y="5422053"/>
            <a:ext cx="29146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EE066825-873B-DAAE-8648-03F869A5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216" y="7657267"/>
            <a:ext cx="106631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Maestro Educa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ão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E8C2A6-C3E4-791A-4580-1CAEF165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131" y="4752545"/>
            <a:ext cx="106631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Maestro Educa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pt-BR" altLang="pt-B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ão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8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775D177B-947A-BF3E-1BF7-E553C10936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1027404"/>
                  </p:ext>
                </p:extLst>
              </p:nvPr>
            </p:nvGraphicFramePr>
            <p:xfrm>
              <a:off x="180252" y="1640455"/>
              <a:ext cx="6529820" cy="6057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De acordo com a imagem abaixo, tem-se as retas paralelas r e s, a reta t, uma reta transversal, e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e>
                              </m:acc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e>
                              </m:acc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e>
                              </m:acc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e>
                              </m:acc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,105°,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e>
                              </m:acc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</m:e>
                              </m:acc>
                              <m:r>
                                <m:rPr>
                                  <m:nor/>
                                </m:rPr>
                                <a:rPr lang="pt-BR" sz="12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pt-BR" sz="1200" b="0" kern="1200" dirty="0" smtClean="0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  <m:r>
                                <a:rPr lang="pt-BR" sz="1200" b="0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acc>
                                <m:accPr>
                                  <m:chr m:val="̂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</m:e>
                              </m:acc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são os ângulos formados por estas retas: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775D177B-947A-BF3E-1BF7-E553C10936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1027404"/>
                  </p:ext>
                </p:extLst>
              </p:nvPr>
            </p:nvGraphicFramePr>
            <p:xfrm>
              <a:off x="180252" y="1640455"/>
              <a:ext cx="6529820" cy="6057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475" t="-10769" b="-5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05D54D4-9B9B-DD9E-A5A6-F1343D5CBB5D}"/>
                  </a:ext>
                </a:extLst>
              </p:cNvPr>
              <p:cNvSpPr txBox="1"/>
              <p:nvPr/>
            </p:nvSpPr>
            <p:spPr>
              <a:xfrm>
                <a:off x="370634" y="4043561"/>
                <a:ext cx="6366468" cy="106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ângulo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é correspondente a 105°.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ângulo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equivale a 75°.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 ângulos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equivalem a 105°.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 ângulos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equivalem a 75°.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Os ângulos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equivalem a 105° e 75° respectivamente. </a:t>
                </a:r>
              </a:p>
            </p:txBody>
          </p:sp>
        </mc:Choice>
        <mc:Fallback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C05D54D4-9B9B-DD9E-A5A6-F1343D5CB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4" y="4043561"/>
                <a:ext cx="6366468" cy="1062407"/>
              </a:xfrm>
              <a:prstGeom prst="rect">
                <a:avLst/>
              </a:prstGeom>
              <a:blipFill>
                <a:blip r:embed="rId4"/>
                <a:stretch>
                  <a:fillRect b="-1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Agrupar 39">
            <a:extLst>
              <a:ext uri="{FF2B5EF4-FFF2-40B4-BE49-F238E27FC236}">
                <a16:creationId xmlns:a16="http://schemas.microsoft.com/office/drawing/2014/main" id="{1E1EA91A-955E-1DB6-93B3-57B808ECB772}"/>
              </a:ext>
            </a:extLst>
          </p:cNvPr>
          <p:cNvGrpSpPr/>
          <p:nvPr/>
        </p:nvGrpSpPr>
        <p:grpSpPr>
          <a:xfrm>
            <a:off x="2197350" y="2148021"/>
            <a:ext cx="2622032" cy="1388857"/>
            <a:chOff x="1371604" y="2279375"/>
            <a:chExt cx="2622032" cy="1388857"/>
          </a:xfrm>
        </p:grpSpPr>
        <p:grpSp>
          <p:nvGrpSpPr>
            <p:cNvPr id="29" name="Agrupar 28">
              <a:extLst>
                <a:ext uri="{FF2B5EF4-FFF2-40B4-BE49-F238E27FC236}">
                  <a16:creationId xmlns:a16="http://schemas.microsoft.com/office/drawing/2014/main" id="{7CE839BF-F1A3-B530-4F1F-967A5628E10E}"/>
                </a:ext>
              </a:extLst>
            </p:cNvPr>
            <p:cNvGrpSpPr/>
            <p:nvPr/>
          </p:nvGrpSpPr>
          <p:grpSpPr>
            <a:xfrm>
              <a:off x="2234318" y="2279375"/>
              <a:ext cx="1759318" cy="1217676"/>
              <a:chOff x="2234318" y="2279375"/>
              <a:chExt cx="1759318" cy="1217676"/>
            </a:xfrm>
          </p:grpSpPr>
          <p:sp>
            <p:nvSpPr>
              <p:cNvPr id="18" name="Arco 17">
                <a:extLst>
                  <a:ext uri="{FF2B5EF4-FFF2-40B4-BE49-F238E27FC236}">
                    <a16:creationId xmlns:a16="http://schemas.microsoft.com/office/drawing/2014/main" id="{04D213D0-36D0-3F77-487C-04E1549EF4C7}"/>
                  </a:ext>
                </a:extLst>
              </p:cNvPr>
              <p:cNvSpPr/>
              <p:nvPr/>
            </p:nvSpPr>
            <p:spPr>
              <a:xfrm>
                <a:off x="2586725" y="2718751"/>
                <a:ext cx="200483" cy="317840"/>
              </a:xfrm>
              <a:prstGeom prst="arc">
                <a:avLst>
                  <a:gd name="adj1" fmla="val 16200000"/>
                  <a:gd name="adj2" fmla="val 2077758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Arco 18">
                <a:extLst>
                  <a:ext uri="{FF2B5EF4-FFF2-40B4-BE49-F238E27FC236}">
                    <a16:creationId xmlns:a16="http://schemas.microsoft.com/office/drawing/2014/main" id="{96F41109-364C-73C6-8D9D-64488A35C7C3}"/>
                  </a:ext>
                </a:extLst>
              </p:cNvPr>
              <p:cNvSpPr/>
              <p:nvPr/>
            </p:nvSpPr>
            <p:spPr>
              <a:xfrm>
                <a:off x="2352828" y="3179211"/>
                <a:ext cx="200483" cy="317840"/>
              </a:xfrm>
              <a:prstGeom prst="arc">
                <a:avLst>
                  <a:gd name="adj1" fmla="val 16200000"/>
                  <a:gd name="adj2" fmla="val 2077758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Arco 19">
                <a:extLst>
                  <a:ext uri="{FF2B5EF4-FFF2-40B4-BE49-F238E27FC236}">
                    <a16:creationId xmlns:a16="http://schemas.microsoft.com/office/drawing/2014/main" id="{26CCA040-D543-6734-253F-375322EDEC06}"/>
                  </a:ext>
                </a:extLst>
              </p:cNvPr>
              <p:cNvSpPr/>
              <p:nvPr/>
            </p:nvSpPr>
            <p:spPr>
              <a:xfrm rot="17597946">
                <a:off x="2578576" y="2710601"/>
                <a:ext cx="200483" cy="317840"/>
              </a:xfrm>
              <a:prstGeom prst="arc">
                <a:avLst>
                  <a:gd name="adj1" fmla="val 15173331"/>
                  <a:gd name="adj2" fmla="val 1980361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Arco 20">
                <a:extLst>
                  <a:ext uri="{FF2B5EF4-FFF2-40B4-BE49-F238E27FC236}">
                    <a16:creationId xmlns:a16="http://schemas.microsoft.com/office/drawing/2014/main" id="{7D5A3BA3-683E-DE31-7B3C-A3F8F26B9E96}"/>
                  </a:ext>
                </a:extLst>
              </p:cNvPr>
              <p:cNvSpPr/>
              <p:nvPr/>
            </p:nvSpPr>
            <p:spPr>
              <a:xfrm rot="17597946">
                <a:off x="2342850" y="3161281"/>
                <a:ext cx="200483" cy="317840"/>
              </a:xfrm>
              <a:prstGeom prst="arc">
                <a:avLst>
                  <a:gd name="adj1" fmla="val 15173331"/>
                  <a:gd name="adj2" fmla="val 1980361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Arco 23">
                <a:extLst>
                  <a:ext uri="{FF2B5EF4-FFF2-40B4-BE49-F238E27FC236}">
                    <a16:creationId xmlns:a16="http://schemas.microsoft.com/office/drawing/2014/main" id="{606878B6-5D72-8B93-3EB5-01C3A2B53FB3}"/>
                  </a:ext>
                </a:extLst>
              </p:cNvPr>
              <p:cNvSpPr/>
              <p:nvPr/>
            </p:nvSpPr>
            <p:spPr>
              <a:xfrm rot="12026982">
                <a:off x="2234318" y="3252083"/>
                <a:ext cx="266369" cy="186856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721C0406-4D0B-3594-B19C-6B0E626A05DC}"/>
                  </a:ext>
                </a:extLst>
              </p:cNvPr>
              <p:cNvSpPr txBox="1"/>
              <p:nvPr/>
            </p:nvSpPr>
            <p:spPr>
              <a:xfrm>
                <a:off x="3721210" y="2667663"/>
                <a:ext cx="255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/>
                  <a:t>r</a:t>
                </a:r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71F478C-8EC4-59C0-BC3B-1F7B5FD9B827}"/>
                  </a:ext>
                </a:extLst>
              </p:cNvPr>
              <p:cNvSpPr txBox="1"/>
              <p:nvPr/>
            </p:nvSpPr>
            <p:spPr>
              <a:xfrm>
                <a:off x="3738438" y="3134139"/>
                <a:ext cx="255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/>
                  <a:t>s</a:t>
                </a:r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B7EC7CA4-5C97-8B95-F254-DC41AEF08C52}"/>
                  </a:ext>
                </a:extLst>
              </p:cNvPr>
              <p:cNvSpPr txBox="1"/>
              <p:nvPr/>
            </p:nvSpPr>
            <p:spPr>
              <a:xfrm>
                <a:off x="2732597" y="2279375"/>
                <a:ext cx="2455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/>
                  <a:t>t</a:t>
                </a:r>
              </a:p>
            </p:txBody>
          </p:sp>
        </p:grp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3674970F-E909-4403-A8A7-38D53AFB0031}"/>
                </a:ext>
              </a:extLst>
            </p:cNvPr>
            <p:cNvGrpSpPr/>
            <p:nvPr/>
          </p:nvGrpSpPr>
          <p:grpSpPr>
            <a:xfrm>
              <a:off x="1371604" y="2528515"/>
              <a:ext cx="2378145" cy="1139717"/>
              <a:chOff x="1371604" y="2528515"/>
              <a:chExt cx="2378145" cy="1139717"/>
            </a:xfrm>
          </p:grpSpPr>
          <p:grpSp>
            <p:nvGrpSpPr>
              <p:cNvPr id="30" name="Agrupar 29">
                <a:extLst>
                  <a:ext uri="{FF2B5EF4-FFF2-40B4-BE49-F238E27FC236}">
                    <a16:creationId xmlns:a16="http://schemas.microsoft.com/office/drawing/2014/main" id="{72BCDC25-ABDD-E708-48CA-87A097356177}"/>
                  </a:ext>
                </a:extLst>
              </p:cNvPr>
              <p:cNvGrpSpPr/>
              <p:nvPr/>
            </p:nvGrpSpPr>
            <p:grpSpPr>
              <a:xfrm>
                <a:off x="1371604" y="2530548"/>
                <a:ext cx="2378145" cy="1137684"/>
                <a:chOff x="1371604" y="2530548"/>
                <a:chExt cx="2378145" cy="1137684"/>
              </a:xfrm>
            </p:grpSpPr>
            <p:grpSp>
              <p:nvGrpSpPr>
                <p:cNvPr id="17" name="Agrupar 16">
                  <a:extLst>
                    <a:ext uri="{FF2B5EF4-FFF2-40B4-BE49-F238E27FC236}">
                      <a16:creationId xmlns:a16="http://schemas.microsoft.com/office/drawing/2014/main" id="{18E5994C-4086-55EA-A6AA-806BD5F94274}"/>
                    </a:ext>
                  </a:extLst>
                </p:cNvPr>
                <p:cNvGrpSpPr/>
                <p:nvPr/>
              </p:nvGrpSpPr>
              <p:grpSpPr>
                <a:xfrm>
                  <a:off x="1371604" y="2530548"/>
                  <a:ext cx="2378145" cy="1137684"/>
                  <a:chOff x="1371604" y="2530548"/>
                  <a:chExt cx="2378145" cy="1137684"/>
                </a:xfrm>
              </p:grpSpPr>
              <p:cxnSp>
                <p:nvCxnSpPr>
                  <p:cNvPr id="10" name="Conector de Seta Reta 9">
                    <a:extLst>
                      <a:ext uri="{FF2B5EF4-FFF2-40B4-BE49-F238E27FC236}">
                        <a16:creationId xmlns:a16="http://schemas.microsoft.com/office/drawing/2014/main" id="{74A03E25-458A-AE38-A8BC-C3F032F66359}"/>
                      </a:ext>
                    </a:extLst>
                  </p:cNvPr>
                  <p:cNvCxnSpPr/>
                  <p:nvPr/>
                </p:nvCxnSpPr>
                <p:spPr>
                  <a:xfrm>
                    <a:off x="1375144" y="2849525"/>
                    <a:ext cx="2374605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Conector de Seta Reta 10">
                    <a:extLst>
                      <a:ext uri="{FF2B5EF4-FFF2-40B4-BE49-F238E27FC236}">
                        <a16:creationId xmlns:a16="http://schemas.microsoft.com/office/drawing/2014/main" id="{F8DAE135-F60B-92F1-D02C-FC6E9DCF21C2}"/>
                      </a:ext>
                    </a:extLst>
                  </p:cNvPr>
                  <p:cNvCxnSpPr/>
                  <p:nvPr/>
                </p:nvCxnSpPr>
                <p:spPr>
                  <a:xfrm>
                    <a:off x="1371604" y="3306720"/>
                    <a:ext cx="2374605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Conector de Seta Reta 14">
                    <a:extLst>
                      <a:ext uri="{FF2B5EF4-FFF2-40B4-BE49-F238E27FC236}">
                        <a16:creationId xmlns:a16="http://schemas.microsoft.com/office/drawing/2014/main" id="{52B4B9BE-D1B4-2E9D-748F-52887247D6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00939" y="2530548"/>
                    <a:ext cx="584791" cy="1137684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Arco 21">
                  <a:extLst>
                    <a:ext uri="{FF2B5EF4-FFF2-40B4-BE49-F238E27FC236}">
                      <a16:creationId xmlns:a16="http://schemas.microsoft.com/office/drawing/2014/main" id="{8E45A7C2-49DF-7115-C7CD-D256B6A36EB1}"/>
                    </a:ext>
                  </a:extLst>
                </p:cNvPr>
                <p:cNvSpPr/>
                <p:nvPr/>
              </p:nvSpPr>
              <p:spPr>
                <a:xfrm rot="7211441">
                  <a:off x="2286000" y="3156668"/>
                  <a:ext cx="286247" cy="214685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3" name="Arco 22">
                  <a:extLst>
                    <a:ext uri="{FF2B5EF4-FFF2-40B4-BE49-F238E27FC236}">
                      <a16:creationId xmlns:a16="http://schemas.microsoft.com/office/drawing/2014/main" id="{926286E0-C1F2-ECC2-9A81-BAEB4CD53236}"/>
                    </a:ext>
                  </a:extLst>
                </p:cNvPr>
                <p:cNvSpPr/>
                <p:nvPr/>
              </p:nvSpPr>
              <p:spPr>
                <a:xfrm rot="7211441">
                  <a:off x="2525864" y="2692842"/>
                  <a:ext cx="286247" cy="214685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" name="Arco 24">
                  <a:extLst>
                    <a:ext uri="{FF2B5EF4-FFF2-40B4-BE49-F238E27FC236}">
                      <a16:creationId xmlns:a16="http://schemas.microsoft.com/office/drawing/2014/main" id="{98220B60-C64B-42FE-D70C-31717F3DB4A6}"/>
                    </a:ext>
                  </a:extLst>
                </p:cNvPr>
                <p:cNvSpPr/>
                <p:nvPr/>
              </p:nvSpPr>
              <p:spPr>
                <a:xfrm rot="12026982">
                  <a:off x="2466230" y="2808134"/>
                  <a:ext cx="266369" cy="186856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CaixaDeTexto 30">
                    <a:extLst>
                      <a:ext uri="{FF2B5EF4-FFF2-40B4-BE49-F238E27FC236}">
                        <a16:creationId xmlns:a16="http://schemas.microsoft.com/office/drawing/2014/main" id="{F641F29D-CEC1-B3F6-DC04-575E7B26DBFF}"/>
                      </a:ext>
                    </a:extLst>
                  </p:cNvPr>
                  <p:cNvSpPr txBox="1"/>
                  <p:nvPr/>
                </p:nvSpPr>
                <p:spPr>
                  <a:xfrm>
                    <a:off x="2401293" y="2528515"/>
                    <a:ext cx="295273" cy="2672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1" name="CaixaDeTexto 30">
                    <a:extLst>
                      <a:ext uri="{FF2B5EF4-FFF2-40B4-BE49-F238E27FC236}">
                        <a16:creationId xmlns:a16="http://schemas.microsoft.com/office/drawing/2014/main" id="{F641F29D-CEC1-B3F6-DC04-575E7B26DB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01293" y="2528515"/>
                    <a:ext cx="295273" cy="2672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CaixaDeTexto 31">
                    <a:extLst>
                      <a:ext uri="{FF2B5EF4-FFF2-40B4-BE49-F238E27FC236}">
                        <a16:creationId xmlns:a16="http://schemas.microsoft.com/office/drawing/2014/main" id="{94EE318D-CEBE-6CF7-970A-3ED87DF6D808}"/>
                      </a:ext>
                    </a:extLst>
                  </p:cNvPr>
                  <p:cNvSpPr txBox="1"/>
                  <p:nvPr/>
                </p:nvSpPr>
                <p:spPr>
                  <a:xfrm>
                    <a:off x="2716695" y="2601402"/>
                    <a:ext cx="295273" cy="2672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2" name="CaixaDeTexto 31">
                    <a:extLst>
                      <a:ext uri="{FF2B5EF4-FFF2-40B4-BE49-F238E27FC236}">
                        <a16:creationId xmlns:a16="http://schemas.microsoft.com/office/drawing/2014/main" id="{94EE318D-CEBE-6CF7-970A-3ED87DF6D80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16695" y="2601402"/>
                    <a:ext cx="295273" cy="267253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CaixaDeTexto 32">
                    <a:extLst>
                      <a:ext uri="{FF2B5EF4-FFF2-40B4-BE49-F238E27FC236}">
                        <a16:creationId xmlns:a16="http://schemas.microsoft.com/office/drawing/2014/main" id="{B7BBDE8E-4DBC-9196-A3CB-5CABF797B467}"/>
                      </a:ext>
                    </a:extLst>
                  </p:cNvPr>
                  <p:cNvSpPr txBox="1"/>
                  <p:nvPr/>
                </p:nvSpPr>
                <p:spPr>
                  <a:xfrm>
                    <a:off x="2613327" y="2867771"/>
                    <a:ext cx="295273" cy="2672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3" name="CaixaDeTexto 32">
                    <a:extLst>
                      <a:ext uri="{FF2B5EF4-FFF2-40B4-BE49-F238E27FC236}">
                        <a16:creationId xmlns:a16="http://schemas.microsoft.com/office/drawing/2014/main" id="{B7BBDE8E-4DBC-9196-A3CB-5CABF797B46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13327" y="2867771"/>
                    <a:ext cx="295273" cy="26725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CaixaDeTexto 33">
                    <a:extLst>
                      <a:ext uri="{FF2B5EF4-FFF2-40B4-BE49-F238E27FC236}">
                        <a16:creationId xmlns:a16="http://schemas.microsoft.com/office/drawing/2014/main" id="{EC1D9856-F1ED-6BDE-B833-FDA1259F99E9}"/>
                      </a:ext>
                    </a:extLst>
                  </p:cNvPr>
                  <p:cNvSpPr txBox="1"/>
                  <p:nvPr/>
                </p:nvSpPr>
                <p:spPr>
                  <a:xfrm>
                    <a:off x="2279373" y="2855844"/>
                    <a:ext cx="295273" cy="26667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4" name="CaixaDeTexto 33">
                    <a:extLst>
                      <a:ext uri="{FF2B5EF4-FFF2-40B4-BE49-F238E27FC236}">
                        <a16:creationId xmlns:a16="http://schemas.microsoft.com/office/drawing/2014/main" id="{EC1D9856-F1ED-6BDE-B833-FDA1259F99E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79373" y="2855844"/>
                    <a:ext cx="295273" cy="26667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D1DA5EEF-7F01-98A0-9307-78CA2A89A950}"/>
                  </a:ext>
                </a:extLst>
              </p:cNvPr>
              <p:cNvSpPr txBox="1"/>
              <p:nvPr/>
            </p:nvSpPr>
            <p:spPr>
              <a:xfrm>
                <a:off x="2096834" y="3002942"/>
                <a:ext cx="449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100"/>
                  <a:t>105°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CaixaDeTexto 35">
                    <a:extLst>
                      <a:ext uri="{FF2B5EF4-FFF2-40B4-BE49-F238E27FC236}">
                        <a16:creationId xmlns:a16="http://schemas.microsoft.com/office/drawing/2014/main" id="{A09AFBEA-5001-EA48-5737-59DFC02588D4}"/>
                      </a:ext>
                    </a:extLst>
                  </p:cNvPr>
                  <p:cNvSpPr txBox="1"/>
                  <p:nvPr/>
                </p:nvSpPr>
                <p:spPr>
                  <a:xfrm>
                    <a:off x="2458277" y="3046675"/>
                    <a:ext cx="295273" cy="2672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6" name="CaixaDeTexto 35">
                    <a:extLst>
                      <a:ext uri="{FF2B5EF4-FFF2-40B4-BE49-F238E27FC236}">
                        <a16:creationId xmlns:a16="http://schemas.microsoft.com/office/drawing/2014/main" id="{A09AFBEA-5001-EA48-5737-59DFC02588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58277" y="3046675"/>
                    <a:ext cx="295273" cy="26725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CaixaDeTexto 36">
                    <a:extLst>
                      <a:ext uri="{FF2B5EF4-FFF2-40B4-BE49-F238E27FC236}">
                        <a16:creationId xmlns:a16="http://schemas.microsoft.com/office/drawing/2014/main" id="{7ADA5602-2E4E-FBFE-38FF-641BAAA10C3C}"/>
                      </a:ext>
                    </a:extLst>
                  </p:cNvPr>
                  <p:cNvSpPr txBox="1"/>
                  <p:nvPr/>
                </p:nvSpPr>
                <p:spPr>
                  <a:xfrm>
                    <a:off x="2346959" y="3352800"/>
                    <a:ext cx="295273" cy="26616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7" name="CaixaDeTexto 36">
                    <a:extLst>
                      <a:ext uri="{FF2B5EF4-FFF2-40B4-BE49-F238E27FC236}">
                        <a16:creationId xmlns:a16="http://schemas.microsoft.com/office/drawing/2014/main" id="{7ADA5602-2E4E-FBFE-38FF-641BAAA10C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46959" y="3352800"/>
                    <a:ext cx="295273" cy="266163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CaixaDeTexto 37">
                    <a:extLst>
                      <a:ext uri="{FF2B5EF4-FFF2-40B4-BE49-F238E27FC236}">
                        <a16:creationId xmlns:a16="http://schemas.microsoft.com/office/drawing/2014/main" id="{5D82F426-3121-1D86-01D6-FE30D6C55A93}"/>
                      </a:ext>
                    </a:extLst>
                  </p:cNvPr>
                  <p:cNvSpPr txBox="1"/>
                  <p:nvPr/>
                </p:nvSpPr>
                <p:spPr>
                  <a:xfrm>
                    <a:off x="2048786" y="3317019"/>
                    <a:ext cx="295273" cy="26725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sz="11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1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acc>
                        </m:oMath>
                      </m:oMathPara>
                    </a14:m>
                    <a:endParaRPr lang="pt-BR" sz="1100"/>
                  </a:p>
                </p:txBody>
              </p:sp>
            </mc:Choice>
            <mc:Fallback xmlns="">
              <p:sp>
                <p:nvSpPr>
                  <p:cNvPr id="38" name="CaixaDeTexto 37">
                    <a:extLst>
                      <a:ext uri="{FF2B5EF4-FFF2-40B4-BE49-F238E27FC236}">
                        <a16:creationId xmlns:a16="http://schemas.microsoft.com/office/drawing/2014/main" id="{5D82F426-3121-1D86-01D6-FE30D6C55A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48786" y="3317019"/>
                    <a:ext cx="295273" cy="26725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A417B8-CE48-ED4B-0B77-7BCE2DAF7D8C}"/>
              </a:ext>
            </a:extLst>
          </p:cNvPr>
          <p:cNvSpPr txBox="1"/>
          <p:nvPr/>
        </p:nvSpPr>
        <p:spPr>
          <a:xfrm>
            <a:off x="370634" y="3687787"/>
            <a:ext cx="63754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</a:t>
            </a: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que indique uma relação verdadeira.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2349B49-B474-4916-5424-D4073FB0C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89192"/>
              </p:ext>
            </p:extLst>
          </p:nvPr>
        </p:nvGraphicFramePr>
        <p:xfrm>
          <a:off x="189537" y="529762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Renata arremessou uma pedra até o outro lado do rio, como mostra a imagem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A2C3BF0-2671-35DB-1622-5FC6506EA98F}"/>
              </a:ext>
            </a:extLst>
          </p:cNvPr>
          <p:cNvSpPr txBox="1"/>
          <p:nvPr/>
        </p:nvSpPr>
        <p:spPr>
          <a:xfrm>
            <a:off x="352889" y="7834335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el-GR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60°.</a:t>
            </a:r>
          </a:p>
          <a:p>
            <a:pPr marL="228600" lvl="0" indent="-228600">
              <a:buAutoNum type="alphaLcParenR"/>
            </a:pPr>
            <a:r>
              <a:rPr lang="el-GR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65°.</a:t>
            </a:r>
          </a:p>
          <a:p>
            <a:pPr marL="228600" lvl="0" indent="-228600">
              <a:buAutoNum type="alphaLcParenR"/>
            </a:pPr>
            <a:r>
              <a:rPr lang="el-GR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70°.</a:t>
            </a:r>
          </a:p>
          <a:p>
            <a:pPr marL="228600" lvl="0" indent="-228600">
              <a:buAutoNum type="alphaLcParenR"/>
            </a:pPr>
            <a:r>
              <a:rPr lang="el-GR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80°.</a:t>
            </a:r>
          </a:p>
          <a:p>
            <a:pPr marL="228600" lvl="0" indent="-228600">
              <a:buAutoNum type="alphaLcParenR"/>
            </a:pPr>
            <a:r>
              <a:rPr lang="el-GR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110°.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330D121F-0A71-AF6E-90CF-D9721CF1B2C6}"/>
              </a:ext>
            </a:extLst>
          </p:cNvPr>
          <p:cNvGrpSpPr/>
          <p:nvPr/>
        </p:nvGrpSpPr>
        <p:grpSpPr>
          <a:xfrm>
            <a:off x="2018961" y="5724970"/>
            <a:ext cx="2622032" cy="1431364"/>
            <a:chOff x="1034366" y="2302140"/>
            <a:chExt cx="2622032" cy="1358898"/>
          </a:xfrm>
        </p:grpSpPr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7498DD4A-CCA2-F2EB-E574-6F351042D2B3}"/>
                </a:ext>
              </a:extLst>
            </p:cNvPr>
            <p:cNvSpPr/>
            <p:nvPr/>
          </p:nvSpPr>
          <p:spPr>
            <a:xfrm rot="8679766">
              <a:off x="2178692" y="3310119"/>
              <a:ext cx="128239" cy="105936"/>
            </a:xfrm>
            <a:prstGeom prst="arc">
              <a:avLst>
                <a:gd name="adj1" fmla="val 16200000"/>
                <a:gd name="adj2" fmla="val 217497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2DA3D7E8-EBFC-661C-EA86-370BF9612FE9}"/>
                </a:ext>
              </a:extLst>
            </p:cNvPr>
            <p:cNvGrpSpPr/>
            <p:nvPr/>
          </p:nvGrpSpPr>
          <p:grpSpPr>
            <a:xfrm>
              <a:off x="1034366" y="2302140"/>
              <a:ext cx="2622032" cy="1358898"/>
              <a:chOff x="1034366" y="2302140"/>
              <a:chExt cx="2622032" cy="1358898"/>
            </a:xfrm>
          </p:grpSpPr>
          <p:grpSp>
            <p:nvGrpSpPr>
              <p:cNvPr id="14" name="Agrupar 13">
                <a:extLst>
                  <a:ext uri="{FF2B5EF4-FFF2-40B4-BE49-F238E27FC236}">
                    <a16:creationId xmlns:a16="http://schemas.microsoft.com/office/drawing/2014/main" id="{E8D76B17-36A8-AAFC-A0A2-066EE7F44198}"/>
                  </a:ext>
                </a:extLst>
              </p:cNvPr>
              <p:cNvGrpSpPr/>
              <p:nvPr/>
            </p:nvGrpSpPr>
            <p:grpSpPr>
              <a:xfrm>
                <a:off x="1034366" y="2302140"/>
                <a:ext cx="2622032" cy="1358898"/>
                <a:chOff x="1034366" y="2302140"/>
                <a:chExt cx="2622032" cy="1358898"/>
              </a:xfrm>
            </p:grpSpPr>
            <p:grpSp>
              <p:nvGrpSpPr>
                <p:cNvPr id="42" name="Agrupar 41">
                  <a:extLst>
                    <a:ext uri="{FF2B5EF4-FFF2-40B4-BE49-F238E27FC236}">
                      <a16:creationId xmlns:a16="http://schemas.microsoft.com/office/drawing/2014/main" id="{DB3EB44D-BCAB-5991-B7AC-07A1528E0D97}"/>
                    </a:ext>
                  </a:extLst>
                </p:cNvPr>
                <p:cNvGrpSpPr/>
                <p:nvPr/>
              </p:nvGrpSpPr>
              <p:grpSpPr>
                <a:xfrm>
                  <a:off x="1034366" y="2302140"/>
                  <a:ext cx="2622032" cy="1358898"/>
                  <a:chOff x="1371604" y="2251874"/>
                  <a:chExt cx="2622032" cy="1358898"/>
                </a:xfrm>
              </p:grpSpPr>
              <p:grpSp>
                <p:nvGrpSpPr>
                  <p:cNvPr id="45" name="Agrupar 44">
                    <a:extLst>
                      <a:ext uri="{FF2B5EF4-FFF2-40B4-BE49-F238E27FC236}">
                        <a16:creationId xmlns:a16="http://schemas.microsoft.com/office/drawing/2014/main" id="{93462188-7616-3BC5-4C5D-205C813F333C}"/>
                      </a:ext>
                    </a:extLst>
                  </p:cNvPr>
                  <p:cNvGrpSpPr/>
                  <p:nvPr/>
                </p:nvGrpSpPr>
                <p:grpSpPr>
                  <a:xfrm>
                    <a:off x="2271960" y="2251874"/>
                    <a:ext cx="1721676" cy="1190042"/>
                    <a:chOff x="2271960" y="2251874"/>
                    <a:chExt cx="1721676" cy="1190042"/>
                  </a:xfrm>
                </p:grpSpPr>
                <p:sp>
                  <p:nvSpPr>
                    <p:cNvPr id="50" name="Arco 49">
                      <a:extLst>
                        <a:ext uri="{FF2B5EF4-FFF2-40B4-BE49-F238E27FC236}">
                          <a16:creationId xmlns:a16="http://schemas.microsoft.com/office/drawing/2014/main" id="{A8679832-26E3-7A5A-A085-67E23162D3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35781" y="2749690"/>
                      <a:ext cx="200483" cy="317840"/>
                    </a:xfrm>
                    <a:prstGeom prst="arc">
                      <a:avLst>
                        <a:gd name="adj1" fmla="val 15099136"/>
                        <a:gd name="adj2" fmla="val 19747272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  <p:sp>
                  <p:nvSpPr>
                    <p:cNvPr id="51" name="CaixaDeTexto 50">
                      <a:extLst>
                        <a:ext uri="{FF2B5EF4-FFF2-40B4-BE49-F238E27FC236}">
                          <a16:creationId xmlns:a16="http://schemas.microsoft.com/office/drawing/2014/main" id="{48C5632E-0528-39B1-5207-79409BFACA6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21210" y="2667663"/>
                      <a:ext cx="25519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pt-BR" sz="1400"/>
                        <a:t>r</a:t>
                      </a:r>
                    </a:p>
                  </p:txBody>
                </p:sp>
                <p:sp>
                  <p:nvSpPr>
                    <p:cNvPr id="52" name="CaixaDeTexto 51">
                      <a:extLst>
                        <a:ext uri="{FF2B5EF4-FFF2-40B4-BE49-F238E27FC236}">
                          <a16:creationId xmlns:a16="http://schemas.microsoft.com/office/drawing/2014/main" id="{7E0504A5-4824-F97B-E09E-0D1FBFC9E72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8438" y="3134139"/>
                      <a:ext cx="25519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pt-BR" sz="1400"/>
                        <a:t>s</a:t>
                      </a:r>
                    </a:p>
                  </p:txBody>
                </p:sp>
                <p:sp>
                  <p:nvSpPr>
                    <p:cNvPr id="53" name="CaixaDeTexto 52">
                      <a:extLst>
                        <a:ext uri="{FF2B5EF4-FFF2-40B4-BE49-F238E27FC236}">
                          <a16:creationId xmlns:a16="http://schemas.microsoft.com/office/drawing/2014/main" id="{72803EAE-8334-DA0B-4958-C6460F22417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71960" y="2251874"/>
                      <a:ext cx="24558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pt-BR" sz="1400"/>
                        <a:t>t</a:t>
                      </a:r>
                    </a:p>
                  </p:txBody>
                </p:sp>
              </p:grpSp>
              <p:grpSp>
                <p:nvGrpSpPr>
                  <p:cNvPr id="46" name="Agrupar 45">
                    <a:extLst>
                      <a:ext uri="{FF2B5EF4-FFF2-40B4-BE49-F238E27FC236}">
                        <a16:creationId xmlns:a16="http://schemas.microsoft.com/office/drawing/2014/main" id="{FB231D4B-2E24-04AD-65B3-9223097C0BDE}"/>
                      </a:ext>
                    </a:extLst>
                  </p:cNvPr>
                  <p:cNvGrpSpPr/>
                  <p:nvPr/>
                </p:nvGrpSpPr>
                <p:grpSpPr>
                  <a:xfrm>
                    <a:off x="1371604" y="2445427"/>
                    <a:ext cx="2378145" cy="1165345"/>
                    <a:chOff x="1371604" y="2445427"/>
                    <a:chExt cx="2378145" cy="1165345"/>
                  </a:xfrm>
                </p:grpSpPr>
                <p:cxnSp>
                  <p:nvCxnSpPr>
                    <p:cNvPr id="47" name="Conector de Seta Reta 46">
                      <a:extLst>
                        <a:ext uri="{FF2B5EF4-FFF2-40B4-BE49-F238E27FC236}">
                          <a16:creationId xmlns:a16="http://schemas.microsoft.com/office/drawing/2014/main" id="{858CEA04-F6B0-DB0D-3708-AD3914E51EF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375144" y="2849525"/>
                      <a:ext cx="2374605" cy="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Conector de Seta Reta 47">
                      <a:extLst>
                        <a:ext uri="{FF2B5EF4-FFF2-40B4-BE49-F238E27FC236}">
                          <a16:creationId xmlns:a16="http://schemas.microsoft.com/office/drawing/2014/main" id="{42C5B541-FBFA-5069-AACA-210DA4E6280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371604" y="3306720"/>
                      <a:ext cx="2374605" cy="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Conector de Seta Reta 48">
                      <a:extLst>
                        <a:ext uri="{FF2B5EF4-FFF2-40B4-BE49-F238E27FC236}">
                          <a16:creationId xmlns:a16="http://schemas.microsoft.com/office/drawing/2014/main" id="{238A3C5D-2CAD-9743-DCDA-7811146184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265727" y="2445427"/>
                      <a:ext cx="450325" cy="1165345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3" name="Conector reto 42">
                  <a:extLst>
                    <a:ext uri="{FF2B5EF4-FFF2-40B4-BE49-F238E27FC236}">
                      <a16:creationId xmlns:a16="http://schemas.microsoft.com/office/drawing/2014/main" id="{E4607350-E96F-60D2-A91A-AF1BEF4671FA}"/>
                    </a:ext>
                  </a:extLst>
                </p:cNvPr>
                <p:cNvCxnSpPr/>
                <p:nvPr/>
              </p:nvCxnSpPr>
              <p:spPr>
                <a:xfrm>
                  <a:off x="1063746" y="3021980"/>
                  <a:ext cx="214103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43">
                  <a:extLst>
                    <a:ext uri="{FF2B5EF4-FFF2-40B4-BE49-F238E27FC236}">
                      <a16:creationId xmlns:a16="http://schemas.microsoft.com/office/drawing/2014/main" id="{228F40E1-FA36-AE96-4BC7-8EE1A2666C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4498" y="3185531"/>
                  <a:ext cx="224924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3CD88525-7783-D1CE-F8E4-09C43A4AB692}"/>
                  </a:ext>
                </a:extLst>
              </p:cNvPr>
              <p:cNvSpPr txBox="1"/>
              <p:nvPr/>
            </p:nvSpPr>
            <p:spPr>
              <a:xfrm>
                <a:off x="2046249" y="2603810"/>
                <a:ext cx="47160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>
                    <a:latin typeface="Arial" panose="020B0604020202020204" pitchFamily="34" charset="0"/>
                    <a:cs typeface="Arial" panose="020B0604020202020204" pitchFamily="34" charset="0"/>
                  </a:rPr>
                  <a:t>110º</a:t>
                </a:r>
                <a:endParaRPr lang="pt-BR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D4BBAC-00FB-EBB5-AA19-3E77E50984BB}"/>
                  </a:ext>
                </a:extLst>
              </p:cNvPr>
              <p:cNvSpPr txBox="1"/>
              <p:nvPr/>
            </p:nvSpPr>
            <p:spPr>
              <a:xfrm>
                <a:off x="2045715" y="3364758"/>
                <a:ext cx="26642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10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α</a:t>
                </a:r>
                <a:endParaRPr lang="pt-BR"/>
              </a:p>
            </p:txBody>
          </p:sp>
        </p:grp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8062B886-39AE-55D2-D6A3-1E22735FF3F0}"/>
              </a:ext>
            </a:extLst>
          </p:cNvPr>
          <p:cNvSpPr txBox="1"/>
          <p:nvPr/>
        </p:nvSpPr>
        <p:spPr>
          <a:xfrm>
            <a:off x="310516" y="7279450"/>
            <a:ext cx="6314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as retas r e s indicam as margens do rio, a reta t indica o percurso da pedra arremessada, e que </a:t>
            </a:r>
            <a:r>
              <a:rPr lang="el-GR" sz="1200" b="0" kern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é o ângulo formado, assinale a alternativa que indica o valor de </a:t>
            </a:r>
            <a:r>
              <a:rPr lang="el-GR" sz="1200" b="0" kern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4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75D177B-947A-BF3E-1BF7-E553C1093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62107"/>
              </p:ext>
            </p:extLst>
          </p:nvPr>
        </p:nvGraphicFramePr>
        <p:xfrm>
          <a:off x="181017" y="1576950"/>
          <a:ext cx="6529820" cy="738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drone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da prefeitura da </a:t>
                      </a:r>
                      <a:r>
                        <a:rPr lang="pt-BR" sz="1200" b="0" i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Angolândia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fez fotos aéreas da cidade e fotografou duas passarelas em duas diferentes avenidas (A e B), as quais podem ser representadas pelas ilustrações abaixo: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05D54D4-9B9B-DD9E-A5A6-F1343D5CBB5D}"/>
              </a:ext>
            </a:extLst>
          </p:cNvPr>
          <p:cNvSpPr txBox="1"/>
          <p:nvPr/>
        </p:nvSpPr>
        <p:spPr>
          <a:xfrm>
            <a:off x="422337" y="467471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165°.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185°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205°.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225°.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245°.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2B346D7-E909-3D56-66C9-815F1FF62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15" y="2374902"/>
            <a:ext cx="6343650" cy="1800225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C83E956-661D-D6B6-5C47-80F1C1E41D7A}"/>
              </a:ext>
            </a:extLst>
          </p:cNvPr>
          <p:cNvSpPr txBox="1"/>
          <p:nvPr/>
        </p:nvSpPr>
        <p:spPr>
          <a:xfrm>
            <a:off x="374215" y="4397717"/>
            <a:ext cx="6420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</a:t>
            </a:r>
            <a:r>
              <a:rPr lang="el-G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e </a:t>
            </a:r>
            <a:r>
              <a:rPr lang="el-G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β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são os ângulos, assinale a alternativa que indique o valor de </a:t>
            </a:r>
            <a:r>
              <a:rPr lang="el-G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α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+ </a:t>
            </a:r>
            <a:r>
              <a:rPr lang="el-G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β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40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2348</TotalTime>
  <Words>520</Words>
  <Application>Microsoft Office PowerPoint</Application>
  <PresentationFormat>Papel A4 (210 x 297 mm)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93</cp:revision>
  <dcterms:created xsi:type="dcterms:W3CDTF">2022-07-31T15:12:23Z</dcterms:created>
  <dcterms:modified xsi:type="dcterms:W3CDTF">2023-07-05T15:29:49Z</dcterms:modified>
</cp:coreProperties>
</file>