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1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6" r:id="rId3"/>
    <p:sldId id="287" r:id="rId4"/>
    <p:sldId id="288" r:id="rId5"/>
    <p:sldId id="289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estro Educação" initials="ME" lastIdx="1" clrIdx="0">
    <p:extLst>
      <p:ext uri="{19B8F6BF-5375-455C-9EA6-DF929625EA0E}">
        <p15:presenceInfo xmlns:p15="http://schemas.microsoft.com/office/powerpoint/2012/main" userId="543760a03316e622" providerId="Windows Live"/>
      </p:ext>
    </p:extLst>
  </p:cmAuthor>
  <p:cmAuthor id="2" name="Jefferson Silva" initials="JS" lastIdx="1" clrIdx="1">
    <p:extLst>
      <p:ext uri="{19B8F6BF-5375-455C-9EA6-DF929625EA0E}">
        <p15:presenceInfo xmlns:p15="http://schemas.microsoft.com/office/powerpoint/2012/main" userId="4b4173df6b62d0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11EF6-77E0-4696-8BF3-B71EB0A2EE97}" v="1" dt="2023-05-22T18:33:15.963"/>
    <p1510:client id="{73631406-469A-4031-B713-4F0034B2FD73}" v="1128" dt="2023-05-22T19:02:08.4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1122" y="-2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2T01:55:53.18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59:03.99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59:0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59:03.99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59:03.9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2T01:59:14.7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2T01:57:20.5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2T01:58:20.3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18:08.9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18:08.9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18:08.9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18:08.9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9T16:30:32.3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F4850E-32A6-46FB-829C-2B26FFC7FBD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38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customXml" Target="../ink/ink4.xml"/><Relationship Id="rId5" Type="http://schemas.openxmlformats.org/officeDocument/2006/relationships/image" Target="../media/image4.png"/><Relationship Id="rId10" Type="http://schemas.openxmlformats.org/officeDocument/2006/relationships/customXml" Target="../ink/ink3.xml"/><Relationship Id="rId4" Type="http://schemas.openxmlformats.org/officeDocument/2006/relationships/image" Target="../media/image3.png"/><Relationship Id="rId9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png"/><Relationship Id="rId18" Type="http://schemas.openxmlformats.org/officeDocument/2006/relationships/customXml" Target="../ink/ink8.xml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12" Type="http://schemas.openxmlformats.org/officeDocument/2006/relationships/customXml" Target="../ink/ink5.xml"/><Relationship Id="rId17" Type="http://schemas.openxmlformats.org/officeDocument/2006/relationships/customXml" Target="../ink/ink7.xml"/><Relationship Id="rId2" Type="http://schemas.openxmlformats.org/officeDocument/2006/relationships/image" Target="../media/image5.png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15" Type="http://schemas.openxmlformats.org/officeDocument/2006/relationships/image" Target="../media/image160.png"/><Relationship Id="rId10" Type="http://schemas.openxmlformats.org/officeDocument/2006/relationships/image" Target="../media/image4.png"/><Relationship Id="rId19" Type="http://schemas.openxmlformats.org/officeDocument/2006/relationships/image" Target="../media/image17.png"/><Relationship Id="rId4" Type="http://schemas.openxmlformats.org/officeDocument/2006/relationships/image" Target="../media/image7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1.png"/><Relationship Id="rId7" Type="http://schemas.openxmlformats.org/officeDocument/2006/relationships/customXml" Target="../ink/ink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customXml" Target="../ink/ink10.xml"/><Relationship Id="rId4" Type="http://schemas.openxmlformats.org/officeDocument/2006/relationships/image" Target="../media/image4.png"/><Relationship Id="rId9" Type="http://schemas.openxmlformats.org/officeDocument/2006/relationships/customXml" Target="../ink/ink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793734"/>
            <a:ext cx="5820686" cy="62428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Números irracionais: reconhecimento e</a:t>
            </a:r>
          </a:p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localização de alguns na reta numérica</a:t>
            </a:r>
          </a:p>
          <a:p>
            <a:pPr algn="ctr"/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(EF09MA02) Reconhecer um número irracional como um número real cuja representação decimal é infinita e não periódica, e estimar a localização de alguns deles na reta numérica.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357D72EE-DCEF-D1B5-84FC-ABB3736506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1084619"/>
                  </p:ext>
                </p:extLst>
              </p:nvPr>
            </p:nvGraphicFramePr>
            <p:xfrm>
              <a:off x="215769" y="2118662"/>
              <a:ext cx="6529820" cy="63914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pt-BR" sz="1200" b="0" dirty="0">
                            <a:solidFill>
                              <a:schemeClr val="bg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Sabendo que na reta numérica abaixo estão destacadas as posições dos seguintes </a:t>
                          </a:r>
                          <a:r>
                            <a:rPr lang="pt-BR" sz="1200" b="0" i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números: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i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;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7</m:t>
                                  </m:r>
                                </m:e>
                              </m:rad>
                            </m:oMath>
                          </a14:m>
                          <a:r>
                            <a:rPr lang="pt-BR" sz="1200" b="0" i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; -1,23456789</a:t>
                          </a:r>
                          <a:r>
                            <a:rPr lang="pt-BR" sz="1200" b="0" i="0" kern="12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pt-BR" sz="1200" b="0" kern="12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e</a:t>
                          </a: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2,875857875857...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357D72EE-DCEF-D1B5-84FC-ABB3736506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1084619"/>
                  </p:ext>
                </p:extLst>
              </p:nvPr>
            </p:nvGraphicFramePr>
            <p:xfrm>
              <a:off x="215769" y="2118662"/>
              <a:ext cx="6529820" cy="63914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2545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pt-BR" sz="1200" b="0" dirty="0">
                            <a:solidFill>
                              <a:schemeClr val="bg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5" t="-11268" b="-492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740D070C-DCA9-1431-8C08-193C5812757C}"/>
                  </a:ext>
                </a:extLst>
              </p:cNvPr>
              <p:cNvSpPr txBox="1"/>
              <p:nvPr/>
            </p:nvSpPr>
            <p:spPr>
              <a:xfrm>
                <a:off x="433831" y="4855822"/>
                <a:ext cx="6366468" cy="2261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pt-BR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1,23456789 (número inteiro); 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π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irracional); 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irracional), e d = 2,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875857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racional).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π</m:t>
                        </m:r>
                      </m:num>
                      <m:den>
                        <m: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racional); b = </a:t>
                </a:r>
                <a14:m>
                  <m:oMath xmlns:m="http://schemas.openxmlformats.org/officeDocument/2006/math">
                    <m:r>
                      <a:rPr lang="pt-BR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1,23456789 (número natural); 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irracional), e d = 2,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875857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π</m:t>
                        </m:r>
                      </m:num>
                      <m:den>
                        <m: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racional); b = </a:t>
                </a:r>
                <a14:m>
                  <m:oMath xmlns:m="http://schemas.openxmlformats.org/officeDocument/2006/math">
                    <m:r>
                      <a:rPr lang="pt-BR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1,23456789 (número natural); 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racional), e d = 2,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875857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pt-BR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1,23456789 (número natural); 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π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racional); 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irracional), e d = 2,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875857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pt-BR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1,23456789 (número inteiro); 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π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irracional); 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irracional), e d = 2,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875857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(número irracional).</a:t>
                </a: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740D070C-DCA9-1431-8C08-193C58127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31" y="4855822"/>
                <a:ext cx="6366468" cy="2261196"/>
              </a:xfrm>
              <a:prstGeom prst="rect">
                <a:avLst/>
              </a:prstGeom>
              <a:blipFill>
                <a:blip r:embed="rId4"/>
                <a:stretch>
                  <a:fillRect r="-574" b="-135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Agrupar 19">
            <a:extLst>
              <a:ext uri="{FF2B5EF4-FFF2-40B4-BE49-F238E27FC236}">
                <a16:creationId xmlns:a16="http://schemas.microsoft.com/office/drawing/2014/main" id="{F6D26638-B786-4408-0739-37A440CA18D0}"/>
              </a:ext>
            </a:extLst>
          </p:cNvPr>
          <p:cNvGrpSpPr/>
          <p:nvPr/>
        </p:nvGrpSpPr>
        <p:grpSpPr>
          <a:xfrm>
            <a:off x="1392237" y="2868090"/>
            <a:ext cx="3550444" cy="875954"/>
            <a:chOff x="1328737" y="2628252"/>
            <a:chExt cx="3550444" cy="875954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818BEFCF-6008-D0E2-F847-0BD183865B2E}"/>
                </a:ext>
              </a:extLst>
            </p:cNvPr>
            <p:cNvGrpSpPr/>
            <p:nvPr/>
          </p:nvGrpSpPr>
          <p:grpSpPr>
            <a:xfrm>
              <a:off x="1328737" y="2628252"/>
              <a:ext cx="3550444" cy="875954"/>
              <a:chOff x="1328737" y="2628252"/>
              <a:chExt cx="3550444" cy="875954"/>
            </a:xfrm>
          </p:grpSpPr>
          <p:pic>
            <p:nvPicPr>
              <p:cNvPr id="10" name="Imagem 9">
                <a:extLst>
                  <a:ext uri="{FF2B5EF4-FFF2-40B4-BE49-F238E27FC236}">
                    <a16:creationId xmlns:a16="http://schemas.microsoft.com/office/drawing/2014/main" id="{A0CF64E6-F81B-88AA-08C3-376F7F3096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28737" y="2628252"/>
                <a:ext cx="3550444" cy="875954"/>
              </a:xfrm>
              <a:prstGeom prst="rect">
                <a:avLst/>
              </a:prstGeom>
            </p:spPr>
          </p:pic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52ECFC68-90A7-62E8-0C9F-750933EADB93}"/>
                  </a:ext>
                </a:extLst>
              </p:cNvPr>
              <p:cNvSpPr txBox="1"/>
              <p:nvPr/>
            </p:nvSpPr>
            <p:spPr>
              <a:xfrm flipH="1">
                <a:off x="3543298" y="2715768"/>
                <a:ext cx="2560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>
                    <a:solidFill>
                      <a:srgbClr val="FF0000"/>
                    </a:solidFill>
                  </a:rPr>
                  <a:t>b</a:t>
                </a:r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12" name="Tinta 11">
                    <a:extLst>
                      <a:ext uri="{FF2B5EF4-FFF2-40B4-BE49-F238E27FC236}">
                        <a16:creationId xmlns:a16="http://schemas.microsoft.com/office/drawing/2014/main" id="{B93DF81E-C460-D4E1-64F6-1718C0E794D6}"/>
                      </a:ext>
                    </a:extLst>
                  </p14:cNvPr>
                  <p14:cNvContentPartPr/>
                  <p14:nvPr/>
                </p14:nvContentPartPr>
                <p14:xfrm>
                  <a:off x="3675420" y="2937273"/>
                  <a:ext cx="360" cy="360"/>
                </p14:xfrm>
              </p:contentPart>
            </mc:Choice>
            <mc:Fallback xmlns="">
              <p:pic>
                <p:nvPicPr>
                  <p:cNvPr id="12" name="Tinta 11">
                    <a:extLst>
                      <a:ext uri="{FF2B5EF4-FFF2-40B4-BE49-F238E27FC236}">
                        <a16:creationId xmlns:a16="http://schemas.microsoft.com/office/drawing/2014/main" id="{B93DF81E-C460-D4E1-64F6-1718C0E794D6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3657780" y="2919633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D394DEB0-B0CE-A01D-5C60-E179E49B7CEC}"/>
                  </a:ext>
                </a:extLst>
              </p:cNvPr>
              <p:cNvSpPr txBox="1"/>
              <p:nvPr/>
            </p:nvSpPr>
            <p:spPr>
              <a:xfrm flipH="1">
                <a:off x="3977755" y="2702333"/>
                <a:ext cx="26188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>
                    <a:solidFill>
                      <a:srgbClr val="FF0000"/>
                    </a:solidFill>
                  </a:rPr>
                  <a:t>c</a:t>
                </a:r>
              </a:p>
            </p:txBody>
          </p:sp>
          <p:sp>
            <p:nvSpPr>
              <p:cNvPr id="16" name="CaixaDeTexto 15">
                <a:extLst>
                  <a:ext uri="{FF2B5EF4-FFF2-40B4-BE49-F238E27FC236}">
                    <a16:creationId xmlns:a16="http://schemas.microsoft.com/office/drawing/2014/main" id="{1AAF64C0-E4DB-BA1B-2B03-F7D35F7A4384}"/>
                  </a:ext>
                </a:extLst>
              </p:cNvPr>
              <p:cNvSpPr txBox="1"/>
              <p:nvPr/>
            </p:nvSpPr>
            <p:spPr>
              <a:xfrm flipH="1">
                <a:off x="4060673" y="2705020"/>
                <a:ext cx="25766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>
                    <a:solidFill>
                      <a:srgbClr val="FF0000"/>
                    </a:solidFill>
                  </a:rPr>
                  <a:t>d</a:t>
                </a:r>
              </a:p>
            </p:txBody>
          </p:sp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8F203895-38DD-29CE-5E7B-06712EE42B0D}"/>
                  </a:ext>
                </a:extLst>
              </p:cNvPr>
              <p:cNvSpPr txBox="1"/>
              <p:nvPr/>
            </p:nvSpPr>
            <p:spPr>
              <a:xfrm flipH="1">
                <a:off x="2380527" y="2711546"/>
                <a:ext cx="2560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>
                    <a:solidFill>
                      <a:srgbClr val="FF0000"/>
                    </a:solidFill>
                  </a:rPr>
                  <a:t>a</a:t>
                </a:r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18" name="Tinta 17">
                    <a:extLst>
                      <a:ext uri="{FF2B5EF4-FFF2-40B4-BE49-F238E27FC236}">
                        <a16:creationId xmlns:a16="http://schemas.microsoft.com/office/drawing/2014/main" id="{8F8BF7EB-B893-9B9C-B9DA-6C7343848E2E}"/>
                      </a:ext>
                    </a:extLst>
                  </p14:cNvPr>
                  <p14:cNvContentPartPr/>
                  <p14:nvPr/>
                </p14:nvContentPartPr>
                <p14:xfrm>
                  <a:off x="2512649" y="2933051"/>
                  <a:ext cx="360" cy="360"/>
                </p14:xfrm>
              </p:contentPart>
            </mc:Choice>
            <mc:Fallback xmlns="">
              <p:pic>
                <p:nvPicPr>
                  <p:cNvPr id="18" name="Tinta 17">
                    <a:extLst>
                      <a:ext uri="{FF2B5EF4-FFF2-40B4-BE49-F238E27FC236}">
                        <a16:creationId xmlns:a16="http://schemas.microsoft.com/office/drawing/2014/main" id="{8F8BF7EB-B893-9B9C-B9DA-6C7343848E2E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2495009" y="2915411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4" name="Tinta 13">
                  <a:extLst>
                    <a:ext uri="{FF2B5EF4-FFF2-40B4-BE49-F238E27FC236}">
                      <a16:creationId xmlns:a16="http://schemas.microsoft.com/office/drawing/2014/main" id="{2C32C300-0951-5A18-514B-8975916F87C6}"/>
                    </a:ext>
                  </a:extLst>
                </p14:cNvPr>
                <p14:cNvContentPartPr/>
                <p14:nvPr/>
              </p14:nvContentPartPr>
              <p14:xfrm>
                <a:off x="4111123" y="2937657"/>
                <a:ext cx="360" cy="360"/>
              </p14:xfrm>
            </p:contentPart>
          </mc:Choice>
          <mc:Fallback xmlns="">
            <p:pic>
              <p:nvPicPr>
                <p:cNvPr id="14" name="Tinta 13">
                  <a:extLst>
                    <a:ext uri="{FF2B5EF4-FFF2-40B4-BE49-F238E27FC236}">
                      <a16:creationId xmlns:a16="http://schemas.microsoft.com/office/drawing/2014/main" id="{2C32C300-0951-5A18-514B-8975916F87C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093483" y="292001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5" name="Tinta 14">
                  <a:extLst>
                    <a:ext uri="{FF2B5EF4-FFF2-40B4-BE49-F238E27FC236}">
                      <a16:creationId xmlns:a16="http://schemas.microsoft.com/office/drawing/2014/main" id="{B5E7EA4C-8760-7555-6337-5FBDDC0E3A2F}"/>
                    </a:ext>
                  </a:extLst>
                </p14:cNvPr>
                <p14:cNvContentPartPr/>
                <p14:nvPr/>
              </p14:nvContentPartPr>
              <p14:xfrm>
                <a:off x="4189819" y="2933434"/>
                <a:ext cx="360" cy="360"/>
              </p14:xfrm>
            </p:contentPart>
          </mc:Choice>
          <mc:Fallback xmlns="">
            <p:pic>
              <p:nvPicPr>
                <p:cNvPr id="15" name="Tinta 14">
                  <a:extLst>
                    <a:ext uri="{FF2B5EF4-FFF2-40B4-BE49-F238E27FC236}">
                      <a16:creationId xmlns:a16="http://schemas.microsoft.com/office/drawing/2014/main" id="{B5E7EA4C-8760-7555-6337-5FBDDC0E3A2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172179" y="2915794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" name="CaixaDeTexto 4">
            <a:extLst>
              <a:ext uri="{FF2B5EF4-FFF2-40B4-BE49-F238E27FC236}">
                <a16:creationId xmlns:a16="http://schemas.microsoft.com/office/drawing/2014/main" id="{F7E2C8A0-D4D7-FA71-F7EB-6ACB0D341EDA}"/>
              </a:ext>
            </a:extLst>
          </p:cNvPr>
          <p:cNvSpPr txBox="1"/>
          <p:nvPr/>
        </p:nvSpPr>
        <p:spPr>
          <a:xfrm>
            <a:off x="433831" y="4087897"/>
            <a:ext cx="6257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indica quais são os valores de a, b, c e d, assim como a qual conjunto numérico cada um pertence.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357D72EE-DCEF-D1B5-84FC-ABB3736506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9518865"/>
                  </p:ext>
                </p:extLst>
              </p:nvPr>
            </p:nvGraphicFramePr>
            <p:xfrm>
              <a:off x="215769" y="2118662"/>
              <a:ext cx="6529820" cy="68765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Admita os seguintes números e a posição de alguns na reta numérica: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pt-BR" sz="1200" b="0" i="1" kern="12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Verdana" panose="020B060403050404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pt-BR" sz="1200" b="0" i="1" kern="12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Verdana" panose="020B0604030504040204" pitchFamily="34" charset="0"/>
                                          <a:cs typeface="Arial" panose="020B0604020202020204" pitchFamily="34" charset="0"/>
                                        </a:rPr>
                                        <m:t>81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27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;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; </a:t>
                          </a:r>
                          <a14:m>
                            <m:oMath xmlns:m="http://schemas.openxmlformats.org/officeDocument/2006/math"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5; </a:t>
                          </a:r>
                          <a14:m>
                            <m:oMath xmlns:m="http://schemas.openxmlformats.org/officeDocument/2006/math"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2,74;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81</m:t>
                                  </m:r>
                                </m:num>
                                <m:den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27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;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; </a:t>
                          </a:r>
                          <a14:m>
                            <m:oMath xmlns:m="http://schemas.openxmlformats.org/officeDocument/2006/math"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357D72EE-DCEF-D1B5-84FC-ABB3736506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9518865"/>
                  </p:ext>
                </p:extLst>
              </p:nvPr>
            </p:nvGraphicFramePr>
            <p:xfrm>
              <a:off x="215769" y="2118662"/>
              <a:ext cx="6529820" cy="68765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739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5" t="-10127" b="-44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740D070C-DCA9-1431-8C08-193C5812757C}"/>
                  </a:ext>
                </a:extLst>
              </p:cNvPr>
              <p:cNvSpPr txBox="1"/>
              <p:nvPr/>
            </p:nvSpPr>
            <p:spPr>
              <a:xfrm>
                <a:off x="379121" y="5851839"/>
                <a:ext cx="6366468" cy="1561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t-BR" sz="12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1200" b="0" i="0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  <m:t>81</m:t>
                            </m:r>
                          </m:e>
                        </m:rad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b="0" i="0" kern="1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2,74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81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ℕ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ℝ.</a:t>
                </a: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228600" lvl="0" indent="-2286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t-BR" sz="12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1200" b="0" i="0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  <m:t>81</m:t>
                            </m:r>
                          </m:e>
                        </m:rad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b="0" i="0" kern="1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ℕ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2,74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81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ℝ.</a:t>
                </a:r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228600" lvl="0" indent="-2286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t-BR" sz="12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1200" b="0" i="0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  <m:t>81</m:t>
                            </m:r>
                          </m:e>
                        </m:rad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b="0" i="0" kern="1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2,74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81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ℕ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ℝ.</a:t>
                </a:r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228600" lvl="0" indent="-2286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t-BR" sz="12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1200" b="0" i="0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  <m:t>81</m:t>
                            </m:r>
                          </m:e>
                        </m:rad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b="0" i="0" kern="1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ℕ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2,74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81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ℝ.</a:t>
                </a:r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228600" lvl="0" indent="-2286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t-BR" sz="12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1200" b="0" i="0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Arial" panose="020B0604020202020204" pitchFamily="34" charset="0"/>
                              </a:rPr>
                              <m:t>81</m:t>
                            </m:r>
                          </m:e>
                        </m:rad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b="0" i="0" kern="1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2,74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ℤ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81</m:t>
                        </m:r>
                      </m:num>
                      <m:den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ℚ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1200" b="0" i="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1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ℝ.</a:t>
                </a:r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740D070C-DCA9-1431-8C08-193C58127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21" y="5851839"/>
                <a:ext cx="6366468" cy="1561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Agrupar 27">
            <a:extLst>
              <a:ext uri="{FF2B5EF4-FFF2-40B4-BE49-F238E27FC236}">
                <a16:creationId xmlns:a16="http://schemas.microsoft.com/office/drawing/2014/main" id="{55B6B77D-07BE-5D60-7C4D-DA3B9C31B71C}"/>
              </a:ext>
            </a:extLst>
          </p:cNvPr>
          <p:cNvGrpSpPr/>
          <p:nvPr/>
        </p:nvGrpSpPr>
        <p:grpSpPr>
          <a:xfrm>
            <a:off x="517037" y="2959123"/>
            <a:ext cx="2029691" cy="1618613"/>
            <a:chOff x="1745671" y="2516969"/>
            <a:chExt cx="2029691" cy="1618613"/>
          </a:xfrm>
        </p:grpSpPr>
        <p:grpSp>
          <p:nvGrpSpPr>
            <p:cNvPr id="22" name="Agrupar 21">
              <a:extLst>
                <a:ext uri="{FF2B5EF4-FFF2-40B4-BE49-F238E27FC236}">
                  <a16:creationId xmlns:a16="http://schemas.microsoft.com/office/drawing/2014/main" id="{03F57F3C-A05A-3221-0ECE-9335A16D7F25}"/>
                </a:ext>
              </a:extLst>
            </p:cNvPr>
            <p:cNvGrpSpPr/>
            <p:nvPr/>
          </p:nvGrpSpPr>
          <p:grpSpPr>
            <a:xfrm>
              <a:off x="1745671" y="2570018"/>
              <a:ext cx="2029691" cy="1565564"/>
              <a:chOff x="1427017" y="2646218"/>
              <a:chExt cx="2029691" cy="1489364"/>
            </a:xfrm>
          </p:grpSpPr>
          <p:sp>
            <p:nvSpPr>
              <p:cNvPr id="2" name="Elipse 1">
                <a:extLst>
                  <a:ext uri="{FF2B5EF4-FFF2-40B4-BE49-F238E27FC236}">
                    <a16:creationId xmlns:a16="http://schemas.microsoft.com/office/drawing/2014/main" id="{ADD1B0F0-D597-AC05-0D1B-9B0A2D56A6F2}"/>
                  </a:ext>
                </a:extLst>
              </p:cNvPr>
              <p:cNvSpPr/>
              <p:nvPr/>
            </p:nvSpPr>
            <p:spPr>
              <a:xfrm>
                <a:off x="1427017" y="2646218"/>
                <a:ext cx="2029691" cy="148936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Elipse 4">
                <a:extLst>
                  <a:ext uri="{FF2B5EF4-FFF2-40B4-BE49-F238E27FC236}">
                    <a16:creationId xmlns:a16="http://schemas.microsoft.com/office/drawing/2014/main" id="{3F1CDA8F-F9DD-ABCD-15B2-D70754FCEE80}"/>
                  </a:ext>
                </a:extLst>
              </p:cNvPr>
              <p:cNvSpPr/>
              <p:nvPr/>
            </p:nvSpPr>
            <p:spPr>
              <a:xfrm>
                <a:off x="1662545" y="2902527"/>
                <a:ext cx="1565564" cy="122612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Elipse 8">
                <a:extLst>
                  <a:ext uri="{FF2B5EF4-FFF2-40B4-BE49-F238E27FC236}">
                    <a16:creationId xmlns:a16="http://schemas.microsoft.com/office/drawing/2014/main" id="{96C86D99-207C-4BE7-25BB-BB6913BD01A2}"/>
                  </a:ext>
                </a:extLst>
              </p:cNvPr>
              <p:cNvSpPr/>
              <p:nvPr/>
            </p:nvSpPr>
            <p:spPr>
              <a:xfrm>
                <a:off x="1870364" y="3186545"/>
                <a:ext cx="1122218" cy="94211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Elipse 20">
                <a:extLst>
                  <a:ext uri="{FF2B5EF4-FFF2-40B4-BE49-F238E27FC236}">
                    <a16:creationId xmlns:a16="http://schemas.microsoft.com/office/drawing/2014/main" id="{79F8DE8C-4416-B9A2-7D62-20A233BFA864}"/>
                  </a:ext>
                </a:extLst>
              </p:cNvPr>
              <p:cNvSpPr/>
              <p:nvPr/>
            </p:nvSpPr>
            <p:spPr>
              <a:xfrm>
                <a:off x="2050473" y="3449782"/>
                <a:ext cx="775854" cy="658091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aixaDeTexto 23">
                  <a:extLst>
                    <a:ext uri="{FF2B5EF4-FFF2-40B4-BE49-F238E27FC236}">
                      <a16:creationId xmlns:a16="http://schemas.microsoft.com/office/drawing/2014/main" id="{DC458903-2376-B986-B6C9-DFFE0DE36F7F}"/>
                    </a:ext>
                  </a:extLst>
                </p:cNvPr>
                <p:cNvSpPr txBox="1"/>
                <p:nvPr/>
              </p:nvSpPr>
              <p:spPr>
                <a:xfrm>
                  <a:off x="2580407" y="3112717"/>
                  <a:ext cx="412173" cy="3786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</m:oMath>
                    </m:oMathPara>
                  </a14:m>
                  <a:endParaRPr lang="pt-BR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CaixaDeTexto 23">
                  <a:extLst>
                    <a:ext uri="{FF2B5EF4-FFF2-40B4-BE49-F238E27FC236}">
                      <a16:creationId xmlns:a16="http://schemas.microsoft.com/office/drawing/2014/main" id="{DC458903-2376-B986-B6C9-DFFE0DE36F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0407" y="3112717"/>
                  <a:ext cx="412173" cy="37863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aixaDeTexto 24">
                  <a:extLst>
                    <a:ext uri="{FF2B5EF4-FFF2-40B4-BE49-F238E27FC236}">
                      <a16:creationId xmlns:a16="http://schemas.microsoft.com/office/drawing/2014/main" id="{664CF6B7-46F7-57FE-8184-F1049CA87D1F}"/>
                    </a:ext>
                  </a:extLst>
                </p:cNvPr>
                <p:cNvSpPr txBox="1"/>
                <p:nvPr/>
              </p:nvSpPr>
              <p:spPr>
                <a:xfrm>
                  <a:off x="2587335" y="3542207"/>
                  <a:ext cx="412173" cy="3786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ℕ</m:t>
                        </m:r>
                      </m:oMath>
                    </m:oMathPara>
                  </a14:m>
                  <a:endParaRPr lang="pt-BR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CaixaDeTexto 24">
                  <a:extLst>
                    <a:ext uri="{FF2B5EF4-FFF2-40B4-BE49-F238E27FC236}">
                      <a16:creationId xmlns:a16="http://schemas.microsoft.com/office/drawing/2014/main" id="{664CF6B7-46F7-57FE-8184-F1049CA87D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7335" y="3542207"/>
                  <a:ext cx="412173" cy="37863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aixaDeTexto 25">
                  <a:extLst>
                    <a:ext uri="{FF2B5EF4-FFF2-40B4-BE49-F238E27FC236}">
                      <a16:creationId xmlns:a16="http://schemas.microsoft.com/office/drawing/2014/main" id="{BA9E6207-0E05-31B9-35A3-B0FA5291676C}"/>
                    </a:ext>
                  </a:extLst>
                </p:cNvPr>
                <p:cNvSpPr txBox="1"/>
                <p:nvPr/>
              </p:nvSpPr>
              <p:spPr>
                <a:xfrm>
                  <a:off x="2573214" y="2793744"/>
                  <a:ext cx="401779" cy="3786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ℚ</m:t>
                        </m:r>
                      </m:oMath>
                    </m:oMathPara>
                  </a14:m>
                  <a:endParaRPr lang="pt-BR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CaixaDeTexto 25">
                  <a:extLst>
                    <a:ext uri="{FF2B5EF4-FFF2-40B4-BE49-F238E27FC236}">
                      <a16:creationId xmlns:a16="http://schemas.microsoft.com/office/drawing/2014/main" id="{BA9E6207-0E05-31B9-35A3-B0FA529167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3214" y="2793744"/>
                  <a:ext cx="401779" cy="378630"/>
                </a:xfrm>
                <a:prstGeom prst="rect">
                  <a:avLst/>
                </a:prstGeom>
                <a:blipFill>
                  <a:blip r:embed="rId8"/>
                  <a:stretch>
                    <a:fillRect l="-3030" b="-6349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CaixaDeTexto 26">
                  <a:extLst>
                    <a:ext uri="{FF2B5EF4-FFF2-40B4-BE49-F238E27FC236}">
                      <a16:creationId xmlns:a16="http://schemas.microsoft.com/office/drawing/2014/main" id="{1F4CF7DA-DF94-3424-4087-F7AEF0B3C7DE}"/>
                    </a:ext>
                  </a:extLst>
                </p:cNvPr>
                <p:cNvSpPr txBox="1"/>
                <p:nvPr/>
              </p:nvSpPr>
              <p:spPr>
                <a:xfrm>
                  <a:off x="2566557" y="2516969"/>
                  <a:ext cx="412173" cy="3786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oMath>
                    </m:oMathPara>
                  </a14:m>
                  <a:endParaRPr lang="pt-BR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CaixaDeTexto 26">
                  <a:extLst>
                    <a:ext uri="{FF2B5EF4-FFF2-40B4-BE49-F238E27FC236}">
                      <a16:creationId xmlns:a16="http://schemas.microsoft.com/office/drawing/2014/main" id="{1F4CF7DA-DF94-3424-4087-F7AEF0B3C7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6557" y="2516969"/>
                  <a:ext cx="412173" cy="37863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8C1B40D-0A69-6EFB-D5B1-B97FEB68F356}"/>
              </a:ext>
            </a:extLst>
          </p:cNvPr>
          <p:cNvGrpSpPr/>
          <p:nvPr/>
        </p:nvGrpSpPr>
        <p:grpSpPr>
          <a:xfrm>
            <a:off x="2616323" y="3324616"/>
            <a:ext cx="3550444" cy="896933"/>
            <a:chOff x="1328737" y="2607273"/>
            <a:chExt cx="3550444" cy="896933"/>
          </a:xfrm>
        </p:grpSpPr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C865A8FD-6C61-90B5-6591-0B8CE93D29F7}"/>
                </a:ext>
              </a:extLst>
            </p:cNvPr>
            <p:cNvGrpSpPr/>
            <p:nvPr/>
          </p:nvGrpSpPr>
          <p:grpSpPr>
            <a:xfrm>
              <a:off x="1328737" y="2607273"/>
              <a:ext cx="3550444" cy="896933"/>
              <a:chOff x="1328737" y="2607273"/>
              <a:chExt cx="3550444" cy="896933"/>
            </a:xfrm>
          </p:grpSpPr>
          <p:pic>
            <p:nvPicPr>
              <p:cNvPr id="14" name="Imagem 13">
                <a:extLst>
                  <a:ext uri="{FF2B5EF4-FFF2-40B4-BE49-F238E27FC236}">
                    <a16:creationId xmlns:a16="http://schemas.microsoft.com/office/drawing/2014/main" id="{5F8ACA92-D06A-83AA-0D64-1A2AEC7CBA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28737" y="2628252"/>
                <a:ext cx="3550444" cy="875954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CaixaDeTexto 14">
                    <a:extLst>
                      <a:ext uri="{FF2B5EF4-FFF2-40B4-BE49-F238E27FC236}">
                        <a16:creationId xmlns:a16="http://schemas.microsoft.com/office/drawing/2014/main" id="{7FF4568D-1113-63F1-824E-53A823F76534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3102141" y="2632883"/>
                    <a:ext cx="256033" cy="294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pt-BR" sz="7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pt-BR" sz="7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pt-BR" sz="7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9</m:t>
                              </m:r>
                            </m:den>
                          </m:f>
                        </m:oMath>
                      </m:oMathPara>
                    </a14:m>
                    <a:endParaRPr lang="pt-BR" sz="7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CaixaDeTexto 14">
                    <a:extLst>
                      <a:ext uri="{FF2B5EF4-FFF2-40B4-BE49-F238E27FC236}">
                        <a16:creationId xmlns:a16="http://schemas.microsoft.com/office/drawing/2014/main" id="{7FF4568D-1113-63F1-824E-53A823F7653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3102141" y="2632883"/>
                    <a:ext cx="256033" cy="294376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pt-B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16" name="Tinta 15">
                    <a:extLst>
                      <a:ext uri="{FF2B5EF4-FFF2-40B4-BE49-F238E27FC236}">
                        <a16:creationId xmlns:a16="http://schemas.microsoft.com/office/drawing/2014/main" id="{F4356A7C-6B8C-86F2-DD77-75AAB6B232A0}"/>
                      </a:ext>
                    </a:extLst>
                  </p14:cNvPr>
                  <p14:cNvContentPartPr/>
                  <p14:nvPr/>
                </p14:nvContentPartPr>
                <p14:xfrm>
                  <a:off x="3164747" y="2937273"/>
                  <a:ext cx="360" cy="360"/>
                </p14:xfrm>
              </p:contentPart>
            </mc:Choice>
            <mc:Fallback xmlns="">
              <p:pic>
                <p:nvPicPr>
                  <p:cNvPr id="16" name="Tinta 15">
                    <a:extLst>
                      <a:ext uri="{FF2B5EF4-FFF2-40B4-BE49-F238E27FC236}">
                        <a16:creationId xmlns:a16="http://schemas.microsoft.com/office/drawing/2014/main" id="{F4356A7C-6B8C-86F2-DD77-75AAB6B232A0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3146747" y="2919273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CaixaDeTexto 16">
                    <a:extLst>
                      <a:ext uri="{FF2B5EF4-FFF2-40B4-BE49-F238E27FC236}">
                        <a16:creationId xmlns:a16="http://schemas.microsoft.com/office/drawing/2014/main" id="{762980FF-8A17-F5E6-4BDC-3FAE0B4271BD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3566275" y="2722653"/>
                    <a:ext cx="261884" cy="2127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pt-BR" sz="7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7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rad>
                        </m:oMath>
                      </m:oMathPara>
                    </a14:m>
                    <a:endParaRPr lang="pt-BR" sz="11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CaixaDeTexto 16">
                    <a:extLst>
                      <a:ext uri="{FF2B5EF4-FFF2-40B4-BE49-F238E27FC236}">
                        <a16:creationId xmlns:a16="http://schemas.microsoft.com/office/drawing/2014/main" id="{762980FF-8A17-F5E6-4BDC-3FAE0B4271B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3566275" y="2722653"/>
                    <a:ext cx="261884" cy="212751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pt-B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45BFB451-D61F-5DD0-1CBA-8AE20FCFC9EA}"/>
                  </a:ext>
                </a:extLst>
              </p:cNvPr>
              <p:cNvSpPr txBox="1"/>
              <p:nvPr/>
            </p:nvSpPr>
            <p:spPr>
              <a:xfrm flipH="1">
                <a:off x="1754502" y="2721829"/>
                <a:ext cx="552637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700" dirty="0">
                    <a:solidFill>
                      <a:srgbClr val="FF0000"/>
                    </a:solidFill>
                  </a:rPr>
                  <a:t>-2,74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CaixaDeTexto 18">
                    <a:extLst>
                      <a:ext uri="{FF2B5EF4-FFF2-40B4-BE49-F238E27FC236}">
                        <a16:creationId xmlns:a16="http://schemas.microsoft.com/office/drawing/2014/main" id="{6E9DFBE7-86ED-7BE3-7D48-C5FAFD1EB579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2923286" y="2607273"/>
                    <a:ext cx="256033" cy="3186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pt-BR" sz="7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pt-BR" sz="700" b="0" i="1" kern="12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sz="700" b="0" i="1" kern="12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81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pt-BR" sz="7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27</m:t>
                              </m:r>
                            </m:den>
                          </m:f>
                        </m:oMath>
                      </m:oMathPara>
                    </a14:m>
                    <a:endParaRPr lang="pt-BR" sz="11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CaixaDeTexto 18">
                    <a:extLst>
                      <a:ext uri="{FF2B5EF4-FFF2-40B4-BE49-F238E27FC236}">
                        <a16:creationId xmlns:a16="http://schemas.microsoft.com/office/drawing/2014/main" id="{6E9DFBE7-86ED-7BE3-7D48-C5FAFD1EB57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2923286" y="2607273"/>
                    <a:ext cx="256033" cy="318613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r="-9524"/>
                    </a:stretch>
                  </a:blipFill>
                </p:spPr>
                <p:txBody>
                  <a:bodyPr/>
                  <a:lstStyle/>
                  <a:p>
                    <a:r>
                      <a:rPr lang="pt-B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20" name="Tinta 19">
                    <a:extLst>
                      <a:ext uri="{FF2B5EF4-FFF2-40B4-BE49-F238E27FC236}">
                        <a16:creationId xmlns:a16="http://schemas.microsoft.com/office/drawing/2014/main" id="{B29B0882-3D80-49DE-BE32-4DCAE8D1A84C}"/>
                      </a:ext>
                    </a:extLst>
                  </p14:cNvPr>
                  <p14:cNvContentPartPr/>
                  <p14:nvPr/>
                </p14:nvContentPartPr>
                <p14:xfrm>
                  <a:off x="3106207" y="2935725"/>
                  <a:ext cx="360" cy="360"/>
                </p14:xfrm>
              </p:contentPart>
            </mc:Choice>
            <mc:Fallback xmlns="">
              <p:pic>
                <p:nvPicPr>
                  <p:cNvPr id="20" name="Tinta 19">
                    <a:extLst>
                      <a:ext uri="{FF2B5EF4-FFF2-40B4-BE49-F238E27FC236}">
                        <a16:creationId xmlns:a16="http://schemas.microsoft.com/office/drawing/2014/main" id="{B29B0882-3D80-49DE-BE32-4DCAE8D1A84C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3088207" y="2917725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2" name="Tinta 11">
                  <a:extLst>
                    <a:ext uri="{FF2B5EF4-FFF2-40B4-BE49-F238E27FC236}">
                      <a16:creationId xmlns:a16="http://schemas.microsoft.com/office/drawing/2014/main" id="{E35E444D-B533-057D-9F48-F82CA8946EE6}"/>
                    </a:ext>
                  </a:extLst>
                </p14:cNvPr>
                <p14:cNvContentPartPr/>
                <p14:nvPr/>
              </p14:nvContentPartPr>
              <p14:xfrm>
                <a:off x="1936062" y="2937657"/>
                <a:ext cx="360" cy="360"/>
              </p14:xfrm>
            </p:contentPart>
          </mc:Choice>
          <mc:Fallback xmlns="">
            <p:pic>
              <p:nvPicPr>
                <p:cNvPr id="12" name="Tinta 11">
                  <a:extLst>
                    <a:ext uri="{FF2B5EF4-FFF2-40B4-BE49-F238E27FC236}">
                      <a16:creationId xmlns:a16="http://schemas.microsoft.com/office/drawing/2014/main" id="{E35E444D-B533-057D-9F48-F82CA8946EE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918062" y="291965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Tinta 12">
                  <a:extLst>
                    <a:ext uri="{FF2B5EF4-FFF2-40B4-BE49-F238E27FC236}">
                      <a16:creationId xmlns:a16="http://schemas.microsoft.com/office/drawing/2014/main" id="{C75C4429-18D7-1469-614D-66A2F6D874C1}"/>
                    </a:ext>
                  </a:extLst>
                </p14:cNvPr>
                <p14:cNvContentPartPr/>
                <p14:nvPr/>
              </p14:nvContentPartPr>
              <p14:xfrm>
                <a:off x="3722459" y="2938514"/>
                <a:ext cx="360" cy="360"/>
              </p14:xfrm>
            </p:contentPart>
          </mc:Choice>
          <mc:Fallback xmlns="">
            <p:pic>
              <p:nvPicPr>
                <p:cNvPr id="13" name="Tinta 12">
                  <a:extLst>
                    <a:ext uri="{FF2B5EF4-FFF2-40B4-BE49-F238E27FC236}">
                      <a16:creationId xmlns:a16="http://schemas.microsoft.com/office/drawing/2014/main" id="{C75C4429-18D7-1469-614D-66A2F6D874C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704459" y="2920514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2339E9F-C56E-DD70-11ED-08E18BAEF246}"/>
              </a:ext>
            </a:extLst>
          </p:cNvPr>
          <p:cNvSpPr txBox="1"/>
          <p:nvPr/>
        </p:nvSpPr>
        <p:spPr>
          <a:xfrm>
            <a:off x="428762" y="4983955"/>
            <a:ext cx="6073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indica a qual conjunto numérico cada número acima pertence.</a:t>
            </a:r>
          </a:p>
        </p:txBody>
      </p:sp>
    </p:spTree>
    <p:extLst>
      <p:ext uri="{BB962C8B-B14F-4D97-AF65-F5344CB8AC3E}">
        <p14:creationId xmlns:p14="http://schemas.microsoft.com/office/powerpoint/2010/main" val="2378857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357D72EE-DCEF-D1B5-84FC-ABB3736506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8271003"/>
                  </p:ext>
                </p:extLst>
              </p:nvPr>
            </p:nvGraphicFramePr>
            <p:xfrm>
              <a:off x="215769" y="2118662"/>
              <a:ext cx="6529820" cy="6057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Anderson, estudando os números e seus conjuntos, estava observando</a:t>
                          </a:r>
                          <a:r>
                            <a:rPr lang="pt-BR" sz="1200" b="0" kern="12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e </a:t>
                          </a: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refletindo sobre o valor de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e sua posição na reta numérica, e fez as seguintes</a:t>
                          </a:r>
                          <a:r>
                            <a:rPr lang="pt-BR" sz="1200" b="0" kern="12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afirmações:</a:t>
                          </a:r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357D72EE-DCEF-D1B5-84FC-ABB3736506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8271003"/>
                  </p:ext>
                </p:extLst>
              </p:nvPr>
            </p:nvGraphicFramePr>
            <p:xfrm>
              <a:off x="215769" y="2118662"/>
              <a:ext cx="6529820" cy="6057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5" t="-12308" b="-5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40D070C-DCA9-1431-8C08-193C5812757C}"/>
              </a:ext>
            </a:extLst>
          </p:cNvPr>
          <p:cNvSpPr txBox="1"/>
          <p:nvPr/>
        </p:nvSpPr>
        <p:spPr>
          <a:xfrm>
            <a:off x="382793" y="5844627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Apenas I.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Apenas II.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Apenas I E II.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I, II e III.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I, II, III e IV.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5D0FFDC0-81A9-ED00-7220-0F4D026769FE}"/>
              </a:ext>
            </a:extLst>
          </p:cNvPr>
          <p:cNvGrpSpPr/>
          <p:nvPr/>
        </p:nvGrpSpPr>
        <p:grpSpPr>
          <a:xfrm>
            <a:off x="1387508" y="2727811"/>
            <a:ext cx="3550444" cy="875954"/>
            <a:chOff x="1328737" y="2628252"/>
            <a:chExt cx="3550444" cy="875954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A172BA4A-9705-D6FD-F416-B629FC19289C}"/>
                </a:ext>
              </a:extLst>
            </p:cNvPr>
            <p:cNvGrpSpPr/>
            <p:nvPr/>
          </p:nvGrpSpPr>
          <p:grpSpPr>
            <a:xfrm>
              <a:off x="1328737" y="2628252"/>
              <a:ext cx="3550444" cy="875954"/>
              <a:chOff x="1328737" y="2628252"/>
              <a:chExt cx="3550444" cy="875954"/>
            </a:xfrm>
          </p:grpSpPr>
          <p:pic>
            <p:nvPicPr>
              <p:cNvPr id="11" name="Imagem 10">
                <a:extLst>
                  <a:ext uri="{FF2B5EF4-FFF2-40B4-BE49-F238E27FC236}">
                    <a16:creationId xmlns:a16="http://schemas.microsoft.com/office/drawing/2014/main" id="{B27252F2-FF45-5459-485F-83350E1FBA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8737" y="2628252"/>
                <a:ext cx="3550444" cy="875954"/>
              </a:xfrm>
              <a:prstGeom prst="rect">
                <a:avLst/>
              </a:prstGeom>
            </p:spPr>
          </p:pic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4" name="CaixaDeTexto 13">
                    <a:extLst>
                      <a:ext uri="{FF2B5EF4-FFF2-40B4-BE49-F238E27FC236}">
                        <a16:creationId xmlns:a16="http://schemas.microsoft.com/office/drawing/2014/main" id="{D28D1C17-436C-E49A-FC96-EE62E9486543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3463208" y="2670763"/>
                    <a:ext cx="261884" cy="24718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pt-BR" sz="9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9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rad>
                        </m:oMath>
                      </m:oMathPara>
                    </a14:m>
                    <a:endParaRPr lang="pt-BR" sz="11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4" name="CaixaDeTexto 13">
                    <a:extLst>
                      <a:ext uri="{FF2B5EF4-FFF2-40B4-BE49-F238E27FC236}">
                        <a16:creationId xmlns:a16="http://schemas.microsoft.com/office/drawing/2014/main" id="{D28D1C17-436C-E49A-FC96-EE62E948654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3463208" y="2670763"/>
                    <a:ext cx="261884" cy="24718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r="-4651"/>
                    </a:stretch>
                  </a:blipFill>
                </p:spPr>
                <p:txBody>
                  <a:bodyPr/>
                  <a:lstStyle/>
                  <a:p>
                    <a:r>
                      <a:rPr lang="pt-B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Tinta 9">
                  <a:extLst>
                    <a:ext uri="{FF2B5EF4-FFF2-40B4-BE49-F238E27FC236}">
                      <a16:creationId xmlns:a16="http://schemas.microsoft.com/office/drawing/2014/main" id="{F20376C9-AC7A-F263-8575-1F7604F30064}"/>
                    </a:ext>
                  </a:extLst>
                </p14:cNvPr>
                <p14:cNvContentPartPr/>
                <p14:nvPr/>
              </p14:nvContentPartPr>
              <p14:xfrm>
                <a:off x="3619531" y="2938514"/>
                <a:ext cx="360" cy="360"/>
              </p14:xfrm>
            </p:contentPart>
          </mc:Choice>
          <mc:Fallback xmlns="">
            <p:pic>
              <p:nvPicPr>
                <p:cNvPr id="10" name="Tinta 9">
                  <a:extLst>
                    <a:ext uri="{FF2B5EF4-FFF2-40B4-BE49-F238E27FC236}">
                      <a16:creationId xmlns:a16="http://schemas.microsoft.com/office/drawing/2014/main" id="{F20376C9-AC7A-F263-8575-1F7604F3006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01531" y="2920514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9131D87-A69D-65F3-3D4D-42794817F95A}"/>
              </a:ext>
            </a:extLst>
          </p:cNvPr>
          <p:cNvSpPr txBox="1"/>
          <p:nvPr/>
        </p:nvSpPr>
        <p:spPr>
          <a:xfrm>
            <a:off x="367504" y="5025232"/>
            <a:ext cx="63089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respeito das afirmações de Anderson, assinale a alternativa que indica quais são as verdadeiras.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A573CEF-7E35-3DD4-79CD-B35BAD6715CC}"/>
              </a:ext>
            </a:extLst>
          </p:cNvPr>
          <p:cNvSpPr txBox="1"/>
          <p:nvPr/>
        </p:nvSpPr>
        <p:spPr>
          <a:xfrm>
            <a:off x="382793" y="377325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É um número real;</a:t>
            </a:r>
          </a:p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É um número irracional;</a:t>
            </a:r>
          </a:p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Está contido entre 1,4 e 1,5;</a:t>
            </a:r>
          </a:p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Não pode ser representado por uma fração geratriz.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7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57D72EE-DCEF-D1B5-84FC-ABB373650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47072"/>
              </p:ext>
            </p:extLst>
          </p:nvPr>
        </p:nvGraphicFramePr>
        <p:xfrm>
          <a:off x="215769" y="211866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Ariel estava comparando os seguinte números e observando suas posições na reta numérica:</a:t>
                      </a:r>
                      <a:endParaRPr lang="pt-BR" sz="12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40D070C-DCA9-1431-8C08-193C5812757C}"/>
              </a:ext>
            </a:extLst>
          </p:cNvPr>
          <p:cNvSpPr txBox="1"/>
          <p:nvPr/>
        </p:nvSpPr>
        <p:spPr>
          <a:xfrm>
            <a:off x="379121" y="5891796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I) racional; II) racional; III) irracional; IV) racional.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I) racional; II) racional; III) irracional; IV) irracional.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I) racional; II) irracional; III) irracional; IV) irracional.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I) irracional; II) racional; III) irracional; IV) racional.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I) irracional; II) racional; III) irracional; IV) irracional.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072659DB-8596-2D6B-5F60-C04A0F2A5CD8}"/>
              </a:ext>
            </a:extLst>
          </p:cNvPr>
          <p:cNvGrpSpPr/>
          <p:nvPr/>
        </p:nvGrpSpPr>
        <p:grpSpPr>
          <a:xfrm>
            <a:off x="1670705" y="3662440"/>
            <a:ext cx="3550444" cy="875954"/>
            <a:chOff x="1328737" y="2628252"/>
            <a:chExt cx="3550444" cy="875954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50CB92AA-A523-365F-F2D6-D082B3FFB790}"/>
                </a:ext>
              </a:extLst>
            </p:cNvPr>
            <p:cNvGrpSpPr/>
            <p:nvPr/>
          </p:nvGrpSpPr>
          <p:grpSpPr>
            <a:xfrm>
              <a:off x="1328737" y="2628252"/>
              <a:ext cx="3550444" cy="875954"/>
              <a:chOff x="1328737" y="2628252"/>
              <a:chExt cx="3550444" cy="875954"/>
            </a:xfrm>
          </p:grpSpPr>
          <p:pic>
            <p:nvPicPr>
              <p:cNvPr id="22" name="Imagem 21">
                <a:extLst>
                  <a:ext uri="{FF2B5EF4-FFF2-40B4-BE49-F238E27FC236}">
                    <a16:creationId xmlns:a16="http://schemas.microsoft.com/office/drawing/2014/main" id="{F188C292-0A31-9DFC-3381-FC2DE3CEAE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8737" y="2628252"/>
                <a:ext cx="3550444" cy="875954"/>
              </a:xfrm>
              <a:prstGeom prst="rect">
                <a:avLst/>
              </a:prstGeom>
            </p:spPr>
          </p:pic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20199E45-BB1B-ACAB-BDB8-1DFF48D3AC18}"/>
                  </a:ext>
                </a:extLst>
              </p:cNvPr>
              <p:cNvSpPr txBox="1"/>
              <p:nvPr/>
            </p:nvSpPr>
            <p:spPr>
              <a:xfrm flipH="1">
                <a:off x="3048033" y="2730275"/>
                <a:ext cx="28045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>
                    <a:solidFill>
                      <a:srgbClr val="FF0000"/>
                    </a:solidFill>
                  </a:rPr>
                  <a:t>II)</a:t>
                </a:r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24" name="Tinta 23">
                    <a:extLst>
                      <a:ext uri="{FF2B5EF4-FFF2-40B4-BE49-F238E27FC236}">
                        <a16:creationId xmlns:a16="http://schemas.microsoft.com/office/drawing/2014/main" id="{8F98097B-EC8C-89DA-497B-B4774508ABED}"/>
                      </a:ext>
                    </a:extLst>
                  </p14:cNvPr>
                  <p14:cNvContentPartPr/>
                  <p14:nvPr/>
                </p14:nvContentPartPr>
                <p14:xfrm>
                  <a:off x="3129685" y="2937273"/>
                  <a:ext cx="360" cy="360"/>
                </p14:xfrm>
              </p:contentPart>
            </mc:Choice>
            <mc:Fallback xmlns="">
              <p:pic>
                <p:nvPicPr>
                  <p:cNvPr id="24" name="Tinta 23">
                    <a:extLst>
                      <a:ext uri="{FF2B5EF4-FFF2-40B4-BE49-F238E27FC236}">
                        <a16:creationId xmlns:a16="http://schemas.microsoft.com/office/drawing/2014/main" id="{8F98097B-EC8C-89DA-497B-B4774508ABED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3111685" y="2919273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8728D3A4-4F07-1673-BF90-95111F67F0DE}"/>
                  </a:ext>
                </a:extLst>
              </p:cNvPr>
              <p:cNvSpPr txBox="1"/>
              <p:nvPr/>
            </p:nvSpPr>
            <p:spPr>
              <a:xfrm flipH="1">
                <a:off x="3887776" y="2763928"/>
                <a:ext cx="31185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700" dirty="0">
                    <a:solidFill>
                      <a:srgbClr val="FF0000"/>
                    </a:solidFill>
                  </a:rPr>
                  <a:t>II)</a:t>
                </a:r>
                <a:endParaRPr lang="pt-BR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CaixaDeTexto 25">
                <a:extLst>
                  <a:ext uri="{FF2B5EF4-FFF2-40B4-BE49-F238E27FC236}">
                    <a16:creationId xmlns:a16="http://schemas.microsoft.com/office/drawing/2014/main" id="{6C4369A4-8B1B-0330-B98E-E5E99E2C237A}"/>
                  </a:ext>
                </a:extLst>
              </p:cNvPr>
              <p:cNvSpPr txBox="1"/>
              <p:nvPr/>
            </p:nvSpPr>
            <p:spPr>
              <a:xfrm flipH="1">
                <a:off x="3771503" y="2686431"/>
                <a:ext cx="552637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700" dirty="0">
                    <a:solidFill>
                      <a:srgbClr val="FF0000"/>
                    </a:solidFill>
                  </a:rPr>
                  <a:t>III)</a:t>
                </a:r>
              </a:p>
            </p:txBody>
          </p:sp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9F81D373-10EA-E10E-8AED-9E1C61C03BFB}"/>
                  </a:ext>
                </a:extLst>
              </p:cNvPr>
              <p:cNvSpPr txBox="1"/>
              <p:nvPr/>
            </p:nvSpPr>
            <p:spPr>
              <a:xfrm flipH="1">
                <a:off x="2947632" y="2658674"/>
                <a:ext cx="29428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>
                    <a:solidFill>
                      <a:srgbClr val="FF0000"/>
                    </a:solidFill>
                  </a:rPr>
                  <a:t>I)</a:t>
                </a:r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7">
                <p14:nvContentPartPr>
                  <p14:cNvPr id="28" name="Tinta 27">
                    <a:extLst>
                      <a:ext uri="{FF2B5EF4-FFF2-40B4-BE49-F238E27FC236}">
                        <a16:creationId xmlns:a16="http://schemas.microsoft.com/office/drawing/2014/main" id="{6B2B3551-33D9-F756-2B01-3133B161CFFF}"/>
                      </a:ext>
                    </a:extLst>
                  </p14:cNvPr>
                  <p14:cNvContentPartPr/>
                  <p14:nvPr/>
                </p14:nvContentPartPr>
                <p14:xfrm>
                  <a:off x="3073839" y="2935725"/>
                  <a:ext cx="360" cy="360"/>
                </p14:xfrm>
              </p:contentPart>
            </mc:Choice>
            <mc:Fallback xmlns="">
              <p:pic>
                <p:nvPicPr>
                  <p:cNvPr id="28" name="Tinta 27">
                    <a:extLst>
                      <a:ext uri="{FF2B5EF4-FFF2-40B4-BE49-F238E27FC236}">
                        <a16:creationId xmlns:a16="http://schemas.microsoft.com/office/drawing/2014/main" id="{6B2B3551-33D9-F756-2B01-3133B161CFFF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3055839" y="2917725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0" name="Tinta 19">
                  <a:extLst>
                    <a:ext uri="{FF2B5EF4-FFF2-40B4-BE49-F238E27FC236}">
                      <a16:creationId xmlns:a16="http://schemas.microsoft.com/office/drawing/2014/main" id="{EDEF58FA-1CB0-BE7C-BC74-7BF6074600B3}"/>
                    </a:ext>
                  </a:extLst>
                </p14:cNvPr>
                <p14:cNvContentPartPr/>
                <p14:nvPr/>
              </p14:nvContentPartPr>
              <p14:xfrm>
                <a:off x="3918026" y="2933556"/>
                <a:ext cx="360" cy="360"/>
              </p14:xfrm>
            </p:contentPart>
          </mc:Choice>
          <mc:Fallback xmlns="">
            <p:pic>
              <p:nvPicPr>
                <p:cNvPr id="20" name="Tinta 19">
                  <a:extLst>
                    <a:ext uri="{FF2B5EF4-FFF2-40B4-BE49-F238E27FC236}">
                      <a16:creationId xmlns:a16="http://schemas.microsoft.com/office/drawing/2014/main" id="{EDEF58FA-1CB0-BE7C-BC74-7BF6074600B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00026" y="291555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1" name="Tinta 20">
                  <a:extLst>
                    <a:ext uri="{FF2B5EF4-FFF2-40B4-BE49-F238E27FC236}">
                      <a16:creationId xmlns:a16="http://schemas.microsoft.com/office/drawing/2014/main" id="{901325E3-927E-7449-6320-4BBB2A9DE7EA}"/>
                    </a:ext>
                  </a:extLst>
                </p14:cNvPr>
                <p14:cNvContentPartPr/>
                <p14:nvPr/>
              </p14:nvContentPartPr>
              <p14:xfrm>
                <a:off x="3968522" y="2936926"/>
                <a:ext cx="360" cy="360"/>
              </p14:xfrm>
            </p:contentPart>
          </mc:Choice>
          <mc:Fallback xmlns="">
            <p:pic>
              <p:nvPicPr>
                <p:cNvPr id="21" name="Tinta 20">
                  <a:extLst>
                    <a:ext uri="{FF2B5EF4-FFF2-40B4-BE49-F238E27FC236}">
                      <a16:creationId xmlns:a16="http://schemas.microsoft.com/office/drawing/2014/main" id="{901325E3-927E-7449-6320-4BBB2A9DE7E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50522" y="291892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" name="CaixaDeTexto 4">
            <a:extLst>
              <a:ext uri="{FF2B5EF4-FFF2-40B4-BE49-F238E27FC236}">
                <a16:creationId xmlns:a16="http://schemas.microsoft.com/office/drawing/2014/main" id="{95FC0B5A-C975-AE71-CA61-B124C6A58514}"/>
              </a:ext>
            </a:extLst>
          </p:cNvPr>
          <p:cNvSpPr txBox="1"/>
          <p:nvPr/>
        </p:nvSpPr>
        <p:spPr>
          <a:xfrm>
            <a:off x="379121" y="5125884"/>
            <a:ext cx="6312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Como Ariel poderia classificar estes números de acordo com o padrão de suas casas decimais?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5584685-CA77-3941-EB7E-8437922B3096}"/>
              </a:ext>
            </a:extLst>
          </p:cNvPr>
          <p:cNvSpPr txBox="1"/>
          <p:nvPr/>
        </p:nvSpPr>
        <p:spPr>
          <a:xfrm>
            <a:off x="379121" y="2718385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0,123456789123456789...</a:t>
            </a:r>
          </a:p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0,2221222122212221...</a:t>
            </a:r>
          </a:p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2,12122122212222...</a:t>
            </a:r>
          </a:p>
          <a:p>
            <a:pPr marL="285750" indent="-285750" algn="just">
              <a:buAutoNum type="romanUcParenR"/>
            </a:pP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2,344333443443434...</a:t>
            </a:r>
          </a:p>
        </p:txBody>
      </p:sp>
    </p:spTree>
    <p:extLst>
      <p:ext uri="{BB962C8B-B14F-4D97-AF65-F5344CB8AC3E}">
        <p14:creationId xmlns:p14="http://schemas.microsoft.com/office/powerpoint/2010/main" val="3001910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72</TotalTime>
  <Words>769</Words>
  <Application>Microsoft Office PowerPoint</Application>
  <PresentationFormat>Papel A4 (210 x 297 mm)</PresentationFormat>
  <Paragraphs>88</Paragraphs>
  <Slides>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9</cp:revision>
  <dcterms:created xsi:type="dcterms:W3CDTF">2022-07-31T15:12:23Z</dcterms:created>
  <dcterms:modified xsi:type="dcterms:W3CDTF">2023-09-13T17:45:14Z</dcterms:modified>
</cp:coreProperties>
</file>