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0"/>
  </p:notesMasterIdLst>
  <p:sldIdLst>
    <p:sldId id="284" r:id="rId2"/>
    <p:sldId id="291" r:id="rId3"/>
    <p:sldId id="292" r:id="rId4"/>
    <p:sldId id="293" r:id="rId5"/>
    <p:sldId id="294" r:id="rId6"/>
    <p:sldId id="295" r:id="rId7"/>
    <p:sldId id="286" r:id="rId8"/>
    <p:sldId id="288" r:id="rId9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84B88A-EEBE-44CE-9445-7EA0F78A1B64}" v="694" dt="2023-05-24T13:25:17.7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4" d="100"/>
          <a:sy n="84" d="100"/>
        </p:scale>
        <p:origin x="1596" y="-21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89" y="1814957"/>
            <a:ext cx="5820686" cy="622164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Análise de probabilidade de eventos aleatórios:</a:t>
            </a:r>
          </a:p>
          <a:p>
            <a:pPr algn="ctr"/>
            <a:r>
              <a:rPr lang="pt-BR" sz="36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eventos dependentes e independentes</a:t>
            </a:r>
          </a:p>
          <a:p>
            <a:pPr algn="ctr"/>
            <a:endParaRPr lang="pt-BR" sz="36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/>
            <a:endParaRPr lang="pt-BR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(EF09MA20) Reconhecer, em experimentos aleatórios, eventos independentes e dependentes e calcular a probabilidade de sua ocorrência, nos dois casos.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experimento, lançar um dado e obter um número par e lançar uma moeda e obter cara são eventos: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Independentes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Excludentes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Mutuamente exclusivos</a:t>
            </a:r>
          </a:p>
          <a:p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experimento, tirar uma carta de um baralho e, sem devolvê-la, tirar uma segunda carta são eventos: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Independentes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Excludentes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Mutuamente exclusivos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um número primo ao lançar um dado comum?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1/6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tirar um ás de um baralho comum de 52 cartas?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1/13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1/26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1/52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59424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"cara" ao lançar uma moeda justa?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1/6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341622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experimento, escolher um aluno de uma sala e escolher um menino dessa sala são eventos: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Independentes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Excludentes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Mutuamente exclusivos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6F4EB705-0DAB-3D0D-FE5D-2D05ADFEDF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5032763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um número par ao lançar um dado justo?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B5CCAFBC-499E-A894-3DBA-EC1EA16C42A2}"/>
              </a:ext>
            </a:extLst>
          </p:cNvPr>
          <p:cNvSpPr txBox="1"/>
          <p:nvPr/>
        </p:nvSpPr>
        <p:spPr>
          <a:xfrm>
            <a:off x="458061" y="5633636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1/6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AFA222CA-7414-2050-ED02-EE1F703B22C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9299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experimento, tirar uma bola de uma urna e, sem devolvê-la, tirar uma segunda bola são eventos: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" name="CaixaDeTexto 17">
            <a:extLst>
              <a:ext uri="{FF2B5EF4-FFF2-40B4-BE49-F238E27FC236}">
                <a16:creationId xmlns:a16="http://schemas.microsoft.com/office/drawing/2014/main" id="{063B75A9-DB66-5F58-C6CD-0AB9E262997F}"/>
              </a:ext>
            </a:extLst>
          </p:cNvPr>
          <p:cNvSpPr txBox="1"/>
          <p:nvPr/>
        </p:nvSpPr>
        <p:spPr>
          <a:xfrm>
            <a:off x="458061" y="7250172"/>
            <a:ext cx="3429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Independentes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Excludentes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Mutuamente exclusivos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917310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uma face vermelha ao lançar um dado comum?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1/6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4090" y="341133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"coroa" ao lançar uma moeda viciada que tem 80% de chance de dar "cara"?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4/5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25FD9B-9678-6324-C087-B49E4E6296FB}"/>
              </a:ext>
            </a:extLst>
          </p:cNvPr>
          <p:cNvGraphicFramePr>
            <a:graphicFrameLocks noGrp="1"/>
          </p:cNvGraphicFramePr>
          <p:nvPr/>
        </p:nvGraphicFramePr>
        <p:xfrm>
          <a:off x="164090" y="502787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experimento, escolher um número de 1 a 10 de um conjunto e escolher um número par desse conjunto são eventos: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EB886075-1BDD-F6BF-83D3-5C7A602C9A3C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Independentes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Excludentes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Mutuamente exclusivos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591FDA7C-F838-2FDD-3E3D-EAA37F6FDB06}"/>
              </a:ext>
            </a:extLst>
          </p:cNvPr>
          <p:cNvGraphicFramePr>
            <a:graphicFrameLocks noGrp="1"/>
          </p:cNvGraphicFramePr>
          <p:nvPr/>
        </p:nvGraphicFramePr>
        <p:xfrm>
          <a:off x="164090" y="66444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um número primo ao escolher um número de 1 a 10?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2E056C8C-6FBA-EF39-50DD-9F31C8660045}"/>
              </a:ext>
            </a:extLst>
          </p:cNvPr>
          <p:cNvSpPr txBox="1"/>
          <p:nvPr/>
        </p:nvSpPr>
        <p:spPr>
          <a:xfrm>
            <a:off x="458061" y="7250172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2/5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3/10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49228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um ás ou um rei ao escolher uma carta de um baralho comum?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1/13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1/26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1/52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4090" y="341133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experimento, escolher um aluno de uma sala e escolher uma menina dessa sala são eventos: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Independentes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Excludentes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Mutuamente exclusivos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25FD9B-9678-6324-C087-B49E4E6296FB}"/>
              </a:ext>
            </a:extLst>
          </p:cNvPr>
          <p:cNvGraphicFramePr>
            <a:graphicFrameLocks noGrp="1"/>
          </p:cNvGraphicFramePr>
          <p:nvPr/>
        </p:nvGraphicFramePr>
        <p:xfrm>
          <a:off x="164090" y="502787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um número par ao escolher um número de 1 a 10?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EB886075-1BDD-F6BF-83D3-5C7A602C9A3C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) 1/2 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b) 1/3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c) 2/5 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d) 1/5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EEA0E8B-99F6-408E-E1E3-3BEB8FFC932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44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experimento, retirar uma bola de uma urna e, sem devolvê-la, retirar uma segunda bola do mesmo tipo são eventos: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D57012E3-234A-603C-3B62-476B21E12918}"/>
              </a:ext>
            </a:extLst>
          </p:cNvPr>
          <p:cNvSpPr txBox="1"/>
          <p:nvPr/>
        </p:nvSpPr>
        <p:spPr>
          <a:xfrm>
            <a:off x="455895" y="7250172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Independentes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Excludentes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Mutuamente exclusivos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2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5CE2983F-077F-9687-E0FA-86D831923A0E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179969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uma face vermelha ao escolher uma bola de uma urna contendo 4 bolas vermelhas e 6 bolas azuis?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6" name="CaixaDeTexto 15">
            <a:extLst>
              <a:ext uri="{FF2B5EF4-FFF2-40B4-BE49-F238E27FC236}">
                <a16:creationId xmlns:a16="http://schemas.microsoft.com/office/drawing/2014/main" id="{68CD6D4B-F82C-9D4F-D91D-FC7795690482}"/>
              </a:ext>
            </a:extLst>
          </p:cNvPr>
          <p:cNvSpPr txBox="1"/>
          <p:nvPr/>
        </p:nvSpPr>
        <p:spPr>
          <a:xfrm>
            <a:off x="458061" y="2400564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2/5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3/5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4/5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11" name="Tabela 10">
            <a:extLst>
              <a:ext uri="{FF2B5EF4-FFF2-40B4-BE49-F238E27FC236}">
                <a16:creationId xmlns:a16="http://schemas.microsoft.com/office/drawing/2014/main" id="{DBF28355-5E83-9CB5-3F14-E3F24C49D141}"/>
              </a:ext>
            </a:extLst>
          </p:cNvPr>
          <p:cNvGraphicFramePr>
            <a:graphicFrameLocks noGrp="1"/>
          </p:cNvGraphicFramePr>
          <p:nvPr/>
        </p:nvGraphicFramePr>
        <p:xfrm>
          <a:off x="164090" y="3411335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"cara" ao lançar uma moeda viciada que tem 30% de chance de dar "cara"?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CaixaDeTexto 11">
            <a:extLst>
              <a:ext uri="{FF2B5EF4-FFF2-40B4-BE49-F238E27FC236}">
                <a16:creationId xmlns:a16="http://schemas.microsoft.com/office/drawing/2014/main" id="{9FE195AE-C112-C0B0-9380-500F60F487D0}"/>
              </a:ext>
            </a:extLst>
          </p:cNvPr>
          <p:cNvSpPr txBox="1"/>
          <p:nvPr/>
        </p:nvSpPr>
        <p:spPr>
          <a:xfrm>
            <a:off x="458061" y="4017100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1/2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3/10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7/10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6025FD9B-9678-6324-C087-B49E4E6296FB}"/>
              </a:ext>
            </a:extLst>
          </p:cNvPr>
          <p:cNvGraphicFramePr>
            <a:graphicFrameLocks noGrp="1"/>
          </p:cNvGraphicFramePr>
          <p:nvPr/>
        </p:nvGraphicFramePr>
        <p:xfrm>
          <a:off x="164090" y="5027871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um experimento, escolher uma carta de um baralho e escolher um número par dessa carta são eventos: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CaixaDeTexto 4">
            <a:extLst>
              <a:ext uri="{FF2B5EF4-FFF2-40B4-BE49-F238E27FC236}">
                <a16:creationId xmlns:a16="http://schemas.microsoft.com/office/drawing/2014/main" id="{EB886075-1BDD-F6BF-83D3-5C7A602C9A3C}"/>
              </a:ext>
            </a:extLst>
          </p:cNvPr>
          <p:cNvSpPr txBox="1"/>
          <p:nvPr/>
        </p:nvSpPr>
        <p:spPr>
          <a:xfrm>
            <a:off x="458061" y="5633636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Independentes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Dependentes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Excludentes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Mutuamente exclusivos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EEEA0E8B-99F6-408E-E1E3-3BEB8FFC932C}"/>
              </a:ext>
            </a:extLst>
          </p:cNvPr>
          <p:cNvGraphicFramePr>
            <a:graphicFrameLocks noGrp="1"/>
          </p:cNvGraphicFramePr>
          <p:nvPr/>
        </p:nvGraphicFramePr>
        <p:xfrm>
          <a:off x="161924" y="6644407"/>
          <a:ext cx="6529820" cy="605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45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15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a probabilidade de obter um número primo ao escolher uma carta de um baralho comum?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D57012E3-234A-603C-3B62-476B21E12918}"/>
              </a:ext>
            </a:extLst>
          </p:cNvPr>
          <p:cNvSpPr txBox="1"/>
          <p:nvPr/>
        </p:nvSpPr>
        <p:spPr>
          <a:xfrm>
            <a:off x="455895" y="7250172"/>
            <a:ext cx="3429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a) 1/4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b) 1/13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c) 1/26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d) 1/52</a:t>
            </a:r>
          </a:p>
          <a:p>
            <a:r>
              <a:rPr lang="pl-PL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62749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22F9AB-746A-F80E-5655-B26ECF165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9040433"/>
              </p:ext>
            </p:extLst>
          </p:nvPr>
        </p:nvGraphicFramePr>
        <p:xfrm>
          <a:off x="161924" y="1721205"/>
          <a:ext cx="65075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8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436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 praça do bairro de Breno e Mário foi instalada uma nova quadra de basquete, e os dois amigos resolveram montar times para uma partida, inspirados pelas finais da NBA (Associação Nacional de Basquete dos Estados Unidos). Mário sabe que terá problemas na defesa, pois Breno é muito bom em aproveitar os rebotes ofensivos. Um rebote ofensivo ocorre quando um jogador erra o arremesso (atingindo o aro da cesta, por exemplo), mas ele ou um colega de equipe logo recupera a bola e tenta um novo arremesso, dando ao time uma segunda chance de pontuar naquele ataque.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B6108BEB-5AC6-ECA3-DF6B-034D2E5571E4}"/>
                  </a:ext>
                </a:extLst>
              </p:cNvPr>
              <p:cNvSpPr txBox="1"/>
              <p:nvPr/>
            </p:nvSpPr>
            <p:spPr>
              <a:xfrm>
                <a:off x="379121" y="3869705"/>
                <a:ext cx="6366468" cy="12660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33%.</a:t>
                </a:r>
              </a:p>
              <a:p>
                <a:pPr marL="228600" indent="-228600">
                  <a:buFontTx/>
                  <a:buAutoNum type="alphaLcParenR"/>
                </a:pPr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50%.</a:t>
                </a:r>
              </a:p>
              <a:p>
                <a:pPr marL="228600" indent="-228600">
                  <a:buFontTx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</m:num>
                      <m:den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  <m:r>
                      <a:rPr lang="pt-BR" sz="1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.</m:t>
                    </m:r>
                  </m:oMath>
                </a14:m>
                <a:endParaRPr lang="pt-BR" sz="12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228600" indent="-228600">
                  <a:buFontTx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marL="228600" indent="-228600">
                  <a:buFontTx/>
                  <a:buAutoNum type="alphaLcParenR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1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7" name="CaixaDeTexto 6">
                <a:extLst>
                  <a:ext uri="{FF2B5EF4-FFF2-40B4-BE49-F238E27FC236}">
                    <a16:creationId xmlns:a16="http://schemas.microsoft.com/office/drawing/2014/main" id="{B6108BEB-5AC6-ECA3-DF6B-034D2E5571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21" y="3869705"/>
                <a:ext cx="6366468" cy="1266052"/>
              </a:xfrm>
              <a:prstGeom prst="rect">
                <a:avLst/>
              </a:prstGeom>
              <a:blipFill>
                <a:blip r:embed="rId3"/>
                <a:stretch>
                  <a:fillRect t="-96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1F656355-844B-3B11-2F6B-07F73E5204C7}"/>
                  </a:ext>
                </a:extLst>
              </p:cNvPr>
              <p:cNvSpPr txBox="1"/>
              <p:nvPr/>
            </p:nvSpPr>
            <p:spPr>
              <a:xfrm>
                <a:off x="379121" y="3057337"/>
                <a:ext cx="6366468" cy="72334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pt-BR" sz="1200" b="0" kern="1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Se Breno conseguir rebotes em metade de seus arremessos falhos e arremessar </a:t>
                </a:r>
                <a:r>
                  <a:rPr lang="pt-BR" sz="1200" b="0" i="0" kern="1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bem em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1200" b="0" i="1" kern="1200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pt-BR" sz="1200" b="0" i="0" kern="1200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pt-BR" sz="1200" b="0" i="0" kern="1200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1200" b="0" i="0" kern="1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das </a:t>
                </a:r>
                <a:r>
                  <a:rPr lang="pt-BR" sz="1200" b="0" kern="1200" dirty="0"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segundas chances, a probabilidade de que as falhas sejam convertidas em pontos será de:</a:t>
                </a:r>
                <a:endParaRPr lang="pt-BR" sz="1200" dirty="0"/>
              </a:p>
            </p:txBody>
          </p:sp>
        </mc:Choice>
        <mc:Fallback xmlns="">
          <p:sp>
            <p:nvSpPr>
              <p:cNvPr id="5" name="CaixaDeTexto 4">
                <a:extLst>
                  <a:ext uri="{FF2B5EF4-FFF2-40B4-BE49-F238E27FC236}">
                    <a16:creationId xmlns:a16="http://schemas.microsoft.com/office/drawing/2014/main" id="{1F656355-844B-3B11-2F6B-07F73E5204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121" y="3057337"/>
                <a:ext cx="6366468" cy="723340"/>
              </a:xfrm>
              <a:prstGeom prst="rect">
                <a:avLst/>
              </a:prstGeom>
              <a:blipFill>
                <a:blip r:embed="rId4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B6BEAC06-A0BB-6BF6-48BF-BD9D053BA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151483"/>
              </p:ext>
            </p:extLst>
          </p:nvPr>
        </p:nvGraphicFramePr>
        <p:xfrm>
          <a:off x="112411" y="5628863"/>
          <a:ext cx="6507520" cy="13109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1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55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Leia atentamente as sequências de eventos a seguir:</a:t>
                      </a:r>
                    </a:p>
                    <a:p>
                      <a:endParaRPr lang="pt-BR" sz="12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I) Esvaziar o tanque de combustível do carro; Reabastecer o carro no posto </a:t>
                      </a:r>
                      <a:r>
                        <a:rPr lang="pt-BR" sz="1200" b="0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Cardangás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II) Alguém dormir de boca aberta; Uma mosca entrar na boca de quem está dormindo.</a:t>
                      </a:r>
                    </a:p>
                    <a:p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III) Dar um passeio perto de casa; Ouvir a chuva cair.</a:t>
                      </a:r>
                    </a:p>
                    <a:p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IV) Ligar o computador; Perceber que uma tecla do computador está frouxa.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911BCB73-5DB6-93DB-93D1-2E810329AFE5}"/>
              </a:ext>
            </a:extLst>
          </p:cNvPr>
          <p:cNvSpPr txBox="1"/>
          <p:nvPr/>
        </p:nvSpPr>
        <p:spPr>
          <a:xfrm>
            <a:off x="253463" y="7322106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400" indent="-230400" algn="just">
              <a:buAutoNum type="alphaLcParenR"/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e II.</a:t>
            </a:r>
          </a:p>
          <a:p>
            <a:pPr marL="230400" indent="-230400" algn="just">
              <a:buAutoNum type="alphaLcParenR"/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 e IV.</a:t>
            </a:r>
          </a:p>
          <a:p>
            <a:pPr marL="230400" indent="-230400" algn="just">
              <a:buAutoNum type="alphaLcParenR"/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e IV.</a:t>
            </a:r>
            <a:endParaRPr lang="pt-BR" sz="12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 e II.</a:t>
            </a:r>
          </a:p>
          <a:p>
            <a:pPr marL="230400" indent="-230400" algn="just">
              <a:buAutoNum type="alphaLcParenR"/>
            </a:pPr>
            <a:r>
              <a:rPr lang="pt-BR" sz="1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 e I.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A7CB6311-1EB7-515A-A1C8-30FF55FDF896}"/>
              </a:ext>
            </a:extLst>
          </p:cNvPr>
          <p:cNvSpPr txBox="1"/>
          <p:nvPr/>
        </p:nvSpPr>
        <p:spPr>
          <a:xfrm>
            <a:off x="262693" y="6860441"/>
            <a:ext cx="636646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Considerando apenas o que essas sentenças dizem, estão apontadas, respectivamente, uma sequência de eventos dependentes e uma sequência de eventos independentes em:</a:t>
            </a: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Matemática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8C22F9AB-746A-F80E-5655-B26ECF1656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480584"/>
              </p:ext>
            </p:extLst>
          </p:nvPr>
        </p:nvGraphicFramePr>
        <p:xfrm>
          <a:off x="161924" y="1755721"/>
          <a:ext cx="65075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8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236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Quando os alunos de uma Escola atingem o 9° ano do Ensino Fundamental, é possível escolher qual língua estrangeira eles podem estudar, dentro de quatro opções possíveis: espanhol, inglês, francês e italiano. Após essa escolha, os alunos precisam optar em qual turno serão as aulas (diurno, vespertino ou noturno) e realizar uma prova de proficiência em que será avaliado se apresentam nível iniciante, básico, intermediário ou avançado.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B6108BEB-5AC6-ECA3-DF6B-034D2E5571E4}"/>
              </a:ext>
            </a:extLst>
          </p:cNvPr>
          <p:cNvSpPr txBox="1"/>
          <p:nvPr/>
        </p:nvSpPr>
        <p:spPr>
          <a:xfrm>
            <a:off x="325277" y="3473173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 turmas. Eventos dependentes.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48 turmas. Eventos dependentes.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16 turmas. Eventos dependentes.</a:t>
            </a: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19 turmas. Eventos independentes.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40 turmas. Eventos independentes.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FF1597E3-8092-C6D3-A1AD-1F7F50080AF0}"/>
              </a:ext>
            </a:extLst>
          </p:cNvPr>
          <p:cNvSpPr txBox="1"/>
          <p:nvPr/>
        </p:nvSpPr>
        <p:spPr>
          <a:xfrm>
            <a:off x="290507" y="2799113"/>
            <a:ext cx="631083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Com base nisso, calcule a quantidade total de turmas de língua estrangeira estará disponível nesta escola. Responda se seu cálculo envolveu eventos dependentes ou independentes.</a:t>
            </a:r>
            <a:endParaRPr lang="pt-BR" sz="1200" dirty="0"/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09F66FCD-4928-9B35-5935-AEEB3331CB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362813"/>
              </p:ext>
            </p:extLst>
          </p:nvPr>
        </p:nvGraphicFramePr>
        <p:xfrm>
          <a:off x="125722" y="4915575"/>
          <a:ext cx="65075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8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89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 técnico de um time adversário precisou estudar a seleção feminina de vôlei do Brasil para treinar suas jogadoras em uma partida da VNL (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Volleyball </a:t>
                      </a:r>
                      <a:r>
                        <a:rPr lang="pt-BR" sz="1200" b="0" i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National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League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de 2023. Para avaliar as possibilidades de </a:t>
                      </a:r>
                      <a:r>
                        <a:rPr lang="pt-BR" sz="1200" b="0" i="1" kern="120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side</a:t>
                      </a:r>
                      <a:r>
                        <a:rPr lang="pt-BR" sz="1200" b="0" i="1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out</a:t>
                      </a:r>
                      <a:r>
                        <a:rPr lang="pt-BR" sz="12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que é quando o time adversário recebe a bola no saque para atacar após 3 toques, ele anotou as seguintes opções em condições ideais de jogo: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7662769E-68A0-1D30-B904-4B1287841A2A}"/>
              </a:ext>
            </a:extLst>
          </p:cNvPr>
          <p:cNvSpPr txBox="1"/>
          <p:nvPr/>
        </p:nvSpPr>
        <p:spPr>
          <a:xfrm>
            <a:off x="320713" y="7803049"/>
            <a:ext cx="63664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8,3%.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10,5%.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12,6%.</a:t>
            </a:r>
          </a:p>
          <a:p>
            <a:pPr marL="230400" indent="-230400" algn="just">
              <a:buAutoNum type="alphaLcParenR"/>
            </a:pPr>
            <a:r>
              <a:rPr lang="pt-BR" sz="12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14,7%.</a:t>
            </a:r>
            <a:endParaRPr lang="pt-BR" sz="12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30400" indent="-230400" algn="just">
              <a:buAutoNum type="alphaLcParenR"/>
            </a:pPr>
            <a:r>
              <a:rPr lang="pt-BR" sz="1200" dirty="0">
                <a:latin typeface="Arial" panose="020B0604020202020204" pitchFamily="34" charset="0"/>
                <a:cs typeface="Arial" panose="020B0604020202020204" pitchFamily="34" charset="0"/>
              </a:rPr>
              <a:t>25,0%.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97345BC-5EE8-D2D5-D909-E6D8C385BF6E}"/>
              </a:ext>
            </a:extLst>
          </p:cNvPr>
          <p:cNvSpPr txBox="1"/>
          <p:nvPr/>
        </p:nvSpPr>
        <p:spPr>
          <a:xfrm>
            <a:off x="320713" y="7263879"/>
            <a:ext cx="631262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partir disso, o técnico calculou a probabilidade que a jogadora Ana Cristina tem de receber o saque e atacar e encontrou o valor de: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A44CC57E-4E6E-310F-D3BD-48DEFDAC4A8E}"/>
              </a:ext>
            </a:extLst>
          </p:cNvPr>
          <p:cNvSpPr txBox="1"/>
          <p:nvPr/>
        </p:nvSpPr>
        <p:spPr>
          <a:xfrm>
            <a:off x="290507" y="5962576"/>
            <a:ext cx="611753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1° toque - Recepção do saque: Júlia B. (ponteira), Ana Cristina (ponteira), Natinha (líbero).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2° toque - Levantamento: Macris (levantadora).</a:t>
            </a:r>
          </a:p>
          <a:p>
            <a:pPr algn="just"/>
            <a:r>
              <a:rPr lang="pt-BR" sz="1200" b="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3° toque - Ataque: Kisy (oposta), Carol (central), Júlia B. (ponteira), Ana Cristina (ponteira).</a:t>
            </a:r>
          </a:p>
        </p:txBody>
      </p:sp>
    </p:spTree>
    <p:extLst>
      <p:ext uri="{BB962C8B-B14F-4D97-AF65-F5344CB8AC3E}">
        <p14:creationId xmlns:p14="http://schemas.microsoft.com/office/powerpoint/2010/main" val="39728095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</TotalTime>
  <Words>1438</Words>
  <Application>Microsoft Office PowerPoint</Application>
  <PresentationFormat>Papel A4 (210 x 297 mm)</PresentationFormat>
  <Paragraphs>238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6</cp:revision>
  <dcterms:created xsi:type="dcterms:W3CDTF">2022-07-31T15:12:23Z</dcterms:created>
  <dcterms:modified xsi:type="dcterms:W3CDTF">2023-09-13T17:12:07Z</dcterms:modified>
</cp:coreProperties>
</file>