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3"/>
  </p:notesMasterIdLst>
  <p:sldIdLst>
    <p:sldId id="284" r:id="rId2"/>
    <p:sldId id="290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299" r:id="rId1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26/07/2023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26/07/2023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26/07/2023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26/07/2023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26/07/2023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26/07/2023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26/07/2023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26/07/2023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26/07/2023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26/07/2023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26/07/2023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26/07/2023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26/07/2023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680484" y="2311554"/>
            <a:ext cx="5735928" cy="470378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4000" dirty="0"/>
              <a:t>Orações condicionais (tipos 1 e 2)</a:t>
            </a:r>
            <a:endParaRPr lang="pt-BR" sz="4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pt-BR" sz="1938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1938" dirty="0">
                <a:latin typeface="Arial" panose="020B0604020202020204" pitchFamily="34" charset="0"/>
                <a:cs typeface="Arial" panose="020B0604020202020204" pitchFamily="34" charset="0"/>
              </a:rPr>
              <a:t>(EF09LI15) Empregar, de modo inteligível, as formas verbais em orações condicionais dos tipos 1 e 2 (</a:t>
            </a:r>
            <a:r>
              <a:rPr lang="pt-BR" sz="1938" dirty="0" err="1">
                <a:latin typeface="Arial" panose="020B0604020202020204" pitchFamily="34" charset="0"/>
                <a:cs typeface="Arial" panose="020B0604020202020204" pitchFamily="34" charset="0"/>
              </a:rPr>
              <a:t>If-clauses</a:t>
            </a:r>
            <a:r>
              <a:rPr lang="pt-BR" sz="1938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algn="ctr"/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9º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/>
        </p:nvGraphicFramePr>
        <p:xfrm>
          <a:off x="166254" y="1960554"/>
          <a:ext cx="6459556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1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48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Escreva uma oração condicional, indicada entre parênteses, utilizando as palavras abaixo: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6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BD174E6D-DA1E-9215-6DB1-FA6B31C0EC12}"/>
              </a:ext>
            </a:extLst>
          </p:cNvPr>
          <p:cNvSpPr txBox="1"/>
          <p:nvPr/>
        </p:nvSpPr>
        <p:spPr>
          <a:xfrm>
            <a:off x="529389" y="5608865"/>
            <a:ext cx="58112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pt-BR" sz="1200" dirty="0">
              <a:solidFill>
                <a:srgbClr val="FF00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F03795-2C07-B9B9-1E5E-1DE6F5F3C0D0}"/>
              </a:ext>
            </a:extLst>
          </p:cNvPr>
          <p:cNvSpPr txBox="1"/>
          <p:nvPr/>
        </p:nvSpPr>
        <p:spPr>
          <a:xfrm>
            <a:off x="420948" y="2784371"/>
            <a:ext cx="62707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>
              <a:buAutoNum type="alphaUcParenR"/>
            </a:pP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travel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helicopter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rich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/ ?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Second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Conditional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/Condicional tipo 2 - Interrogativa)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Daniel / do /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well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tomorrow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really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hard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Conditional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/Condicional tipo 1)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parents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happy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/ I / start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saving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Money for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college</a:t>
            </a: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Second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Conditional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/Condicional tipo 2)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</a:t>
            </a: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8D341249-907E-72D7-5E82-88C45A87E2C9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5531205"/>
          <a:ext cx="6529821" cy="6974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5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 e complete os parênteses com ( R ) “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right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” (certo) ou ( W ) “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wrong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” (errado), identificando se as orações estão escritas na forma Condicional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inidicada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nos parênteses: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6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C588BB12-C03F-FA38-0B0A-8427473C0DD8}"/>
              </a:ext>
            </a:extLst>
          </p:cNvPr>
          <p:cNvSpPr txBox="1"/>
          <p:nvPr/>
        </p:nvSpPr>
        <p:spPr>
          <a:xfrm>
            <a:off x="420948" y="6360380"/>
            <a:ext cx="62308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 I – (     )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pt-BR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spoke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perfect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English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I’</a:t>
            </a:r>
            <a:r>
              <a:rPr lang="pt-BR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Second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Conditional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/ Condicional tipo 2)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II – (     ) She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able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university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passed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exam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Conditional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/Condicional tipo 1)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III – (     )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wait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late.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Second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Conditional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/ Condicional tipo 2)</a:t>
            </a:r>
            <a:endParaRPr lang="pt-B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IV – (   )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Kylee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would save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more money if she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had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 better salary.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Second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Conditional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/Condicional tipo 2)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39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/>
        </p:nvGraphicFramePr>
        <p:xfrm>
          <a:off x="161924" y="1923322"/>
          <a:ext cx="6174387" cy="4978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5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87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Circule a alternativa correta nas orações: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6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BD174E6D-DA1E-9215-6DB1-FA6B31C0EC12}"/>
              </a:ext>
            </a:extLst>
          </p:cNvPr>
          <p:cNvSpPr txBox="1"/>
          <p:nvPr/>
        </p:nvSpPr>
        <p:spPr>
          <a:xfrm>
            <a:off x="529389" y="5608865"/>
            <a:ext cx="58112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pt-BR" sz="1200" dirty="0">
              <a:solidFill>
                <a:srgbClr val="FF00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F03795-2C07-B9B9-1E5E-1DE6F5F3C0D0}"/>
              </a:ext>
            </a:extLst>
          </p:cNvPr>
          <p:cNvSpPr txBox="1"/>
          <p:nvPr/>
        </p:nvSpPr>
        <p:spPr>
          <a:xfrm>
            <a:off x="381002" y="2507322"/>
            <a:ext cx="62707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>
              <a:buAutoNum type="alphaUcParenR"/>
            </a:pP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 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doesn’t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go /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don’t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go 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bed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early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, I 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won’t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tired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tomorrow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They 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won’t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go /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go 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party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were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/ are 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invited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 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were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/ are a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movie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star, I 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marry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marry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someone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famous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8D341249-907E-72D7-5E82-88C45A87E2C9}"/>
              </a:ext>
            </a:extLst>
          </p:cNvPr>
          <p:cNvGraphicFramePr>
            <a:graphicFrameLocks noGrp="1"/>
          </p:cNvGraphicFramePr>
          <p:nvPr/>
        </p:nvGraphicFramePr>
        <p:xfrm>
          <a:off x="166256" y="3815762"/>
          <a:ext cx="6351503" cy="7170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60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455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41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Complete as lacunas com os verbos entre parênteses, conjugando as formas verbais adequadas para as Orações Condicionais: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0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C588BB12-C03F-FA38-0B0A-8427473C0DD8}"/>
              </a:ext>
            </a:extLst>
          </p:cNvPr>
          <p:cNvSpPr txBox="1"/>
          <p:nvPr/>
        </p:nvSpPr>
        <p:spPr>
          <a:xfrm>
            <a:off x="380594" y="4563018"/>
            <a:ext cx="60968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 I –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 _______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, I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get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 new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II –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_____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buy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 a new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car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wouldn’t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late.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III – He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could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join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team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________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taller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IV –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_____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 a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picnic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weather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doesn’t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improve.</a:t>
            </a:r>
          </a:p>
        </p:txBody>
      </p:sp>
    </p:spTree>
    <p:extLst>
      <p:ext uri="{BB962C8B-B14F-4D97-AF65-F5344CB8AC3E}">
        <p14:creationId xmlns:p14="http://schemas.microsoft.com/office/powerpoint/2010/main" val="1065185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040423"/>
              </p:ext>
            </p:extLst>
          </p:nvPr>
        </p:nvGraphicFramePr>
        <p:xfrm>
          <a:off x="184562" y="2003498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 as orações a seguir: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BD174E6D-DA1E-9215-6DB1-FA6B31C0EC12}"/>
              </a:ext>
            </a:extLst>
          </p:cNvPr>
          <p:cNvSpPr txBox="1"/>
          <p:nvPr/>
        </p:nvSpPr>
        <p:spPr>
          <a:xfrm>
            <a:off x="437893" y="6050962"/>
            <a:ext cx="6198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 – “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lived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Brazil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, I ________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happy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II – “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had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lot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money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, I _______ a 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very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expensive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car.  </a:t>
            </a:r>
          </a:p>
          <a:p>
            <a:pPr algn="just"/>
            <a:endParaRPr lang="pt-BR" sz="1200" u="sng" dirty="0">
              <a:solidFill>
                <a:srgbClr val="FF00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F03795-2C07-B9B9-1E5E-1DE6F5F3C0D0}"/>
              </a:ext>
            </a:extLst>
          </p:cNvPr>
          <p:cNvSpPr txBox="1"/>
          <p:nvPr/>
        </p:nvSpPr>
        <p:spPr>
          <a:xfrm>
            <a:off x="433440" y="3991582"/>
            <a:ext cx="61823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WILL GETTING – WILL BUYING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WILL GET – WILL BUY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WILL GETS – WILL BUYS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GOT – BOUGHT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0367FC8-8008-35B0-FD72-03CD239F78CF}"/>
              </a:ext>
            </a:extLst>
          </p:cNvPr>
          <p:cNvSpPr txBox="1"/>
          <p:nvPr/>
        </p:nvSpPr>
        <p:spPr>
          <a:xfrm>
            <a:off x="433440" y="2609263"/>
            <a:ext cx="62809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 – “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buy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these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books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now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, I ________ a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price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II – “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 go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London, I _______ na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English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guidebook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.” 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“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Conditional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” (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clause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I – Condicional tipo 1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 indica possibilidades e ações futuras prováveis. As formas verbais que indicam “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Conditional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” e completam, adequadamente, as lacunas  estão na alternativa:</a:t>
            </a:r>
            <a:r>
              <a:rPr lang="pt-BR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B0BCA1B1-2263-E2D3-4CE1-4DEC29C3FC21}"/>
              </a:ext>
            </a:extLst>
          </p:cNvPr>
          <p:cNvSpPr txBox="1"/>
          <p:nvPr/>
        </p:nvSpPr>
        <p:spPr>
          <a:xfrm>
            <a:off x="433440" y="6699913"/>
            <a:ext cx="625830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“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Second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Conditional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” (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clause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II – Condicional tipo 2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 indica situações pouco prováveis ou até irreais no futuro. As formas verbais que indicam “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Second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Conditional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” e completam, adequadamente, as lacunas  estão na alternativa: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WILL BE – CAN BUY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WOULD BEING – COULD BUYNG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WOULD BE – COULD BUY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AM – BUY 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5AF0B8AB-5BE7-FCD8-F373-DB115C0672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541441"/>
              </p:ext>
            </p:extLst>
          </p:nvPr>
        </p:nvGraphicFramePr>
        <p:xfrm>
          <a:off x="184560" y="5312298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1682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942936"/>
              </p:ext>
            </p:extLst>
          </p:nvPr>
        </p:nvGraphicFramePr>
        <p:xfrm>
          <a:off x="164090" y="202458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 as orações: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BD174E6D-DA1E-9215-6DB1-FA6B31C0EC12}"/>
              </a:ext>
            </a:extLst>
          </p:cNvPr>
          <p:cNvSpPr txBox="1"/>
          <p:nvPr/>
        </p:nvSpPr>
        <p:spPr>
          <a:xfrm>
            <a:off x="571500" y="5403525"/>
            <a:ext cx="58112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pt-BR" sz="1200" dirty="0">
              <a:solidFill>
                <a:srgbClr val="FF00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F03795-2C07-B9B9-1E5E-1DE6F5F3C0D0}"/>
              </a:ext>
            </a:extLst>
          </p:cNvPr>
          <p:cNvSpPr txBox="1"/>
          <p:nvPr/>
        </p:nvSpPr>
        <p:spPr>
          <a:xfrm>
            <a:off x="509439" y="3529122"/>
            <a:ext cx="61823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Nas orações, as lacunas devem ser completadas pelas formas verbais:</a:t>
            </a:r>
            <a:endParaRPr lang="pt-BR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TELL –  ARE – WOULD SEE – KNEW 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TELLS – WERE – WILL SEE – KNOWS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TOLD – IS – IS SEEING – KNEW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TELL –  ARE – WILLD SEEING – KNEWS 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0367FC8-8008-35B0-FD72-03CD239F78CF}"/>
              </a:ext>
            </a:extLst>
          </p:cNvPr>
          <p:cNvSpPr txBox="1"/>
          <p:nvPr/>
        </p:nvSpPr>
        <p:spPr>
          <a:xfrm>
            <a:off x="455296" y="2529210"/>
            <a:ext cx="61743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I – If she is sad, ______ her a story."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II – If you ______ angry,  don’t shout at me.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III – If you lit the room, we _____ better.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IV – If I _____, I would visit you.</a:t>
            </a: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8D341249-907E-72D7-5E82-88C45A87E2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5008331"/>
              </p:ext>
            </p:extLst>
          </p:nvPr>
        </p:nvGraphicFramePr>
        <p:xfrm>
          <a:off x="161924" y="5104447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A “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Second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Conditional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” (IF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clause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II – Condicional tipo 2) obedece à estrutura: </a:t>
                      </a:r>
                    </a:p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t-BR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IF + SIMPLE PAST + WOULD/COULD/MIGHT/SHOULD + INFINITIVO (SEM TO)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B0BCA1B1-2263-E2D3-4CE1-4DEC29C3FC21}"/>
              </a:ext>
            </a:extLst>
          </p:cNvPr>
          <p:cNvSpPr txBox="1"/>
          <p:nvPr/>
        </p:nvSpPr>
        <p:spPr>
          <a:xfrm>
            <a:off x="510020" y="6595358"/>
            <a:ext cx="61817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2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If I had a lot of money, I drank champagne with you every meal.</a:t>
            </a:r>
            <a:b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12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If I had a lot of money, I would drank champagne with you every meal.</a:t>
            </a:r>
            <a:b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12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If I had a lot of money, I would </a:t>
            </a:r>
            <a:r>
              <a:rPr lang="en-US" sz="12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drinked</a:t>
            </a:r>
            <a:r>
              <a:rPr lang="en-US" sz="12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champagne with you every meal.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2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If I had a lot of money, I would drink champagne with you every meal.</a:t>
            </a:r>
            <a:endParaRPr lang="pt-BR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84FC145-3CC4-04B5-512D-1AF885573991}"/>
              </a:ext>
            </a:extLst>
          </p:cNvPr>
          <p:cNvSpPr txBox="1"/>
          <p:nvPr/>
        </p:nvSpPr>
        <p:spPr>
          <a:xfrm>
            <a:off x="455296" y="5954070"/>
            <a:ext cx="623644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Identifica-se a construção escrita de acordo com a regra em:</a:t>
            </a:r>
          </a:p>
        </p:txBody>
      </p:sp>
    </p:spTree>
    <p:extLst>
      <p:ext uri="{BB962C8B-B14F-4D97-AF65-F5344CB8AC3E}">
        <p14:creationId xmlns:p14="http://schemas.microsoft.com/office/powerpoint/2010/main" val="2295076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371211"/>
              </p:ext>
            </p:extLst>
          </p:nvPr>
        </p:nvGraphicFramePr>
        <p:xfrm>
          <a:off x="105461" y="1975801"/>
          <a:ext cx="6174387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76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Escreva duas orações utilizando a estrutura de “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First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Conditional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”:</a:t>
                      </a:r>
                    </a:p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IF + SIMPLE PRESENT + SIMPLE FUTURE + INFINITIVO (SEM TO)</a:t>
                      </a:r>
                    </a:p>
                    <a:p>
                      <a:pPr algn="ctr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6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BD174E6D-DA1E-9215-6DB1-FA6B31C0EC12}"/>
              </a:ext>
            </a:extLst>
          </p:cNvPr>
          <p:cNvSpPr txBox="1"/>
          <p:nvPr/>
        </p:nvSpPr>
        <p:spPr>
          <a:xfrm>
            <a:off x="213902" y="5667020"/>
            <a:ext cx="58112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pt-BR" sz="1200" dirty="0">
              <a:solidFill>
                <a:srgbClr val="FF00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F03795-2C07-B9B9-1E5E-1DE6F5F3C0D0}"/>
              </a:ext>
            </a:extLst>
          </p:cNvPr>
          <p:cNvSpPr txBox="1"/>
          <p:nvPr/>
        </p:nvSpPr>
        <p:spPr>
          <a:xfrm>
            <a:off x="337658" y="2642968"/>
            <a:ext cx="635408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__________________________________________________________________________________________________________________________________________________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8D341249-907E-72D7-5E82-88C45A87E2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7527639"/>
              </p:ext>
            </p:extLst>
          </p:nvPr>
        </p:nvGraphicFramePr>
        <p:xfrm>
          <a:off x="105461" y="4888747"/>
          <a:ext cx="6174387" cy="7071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76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42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  a questão:</a:t>
                      </a:r>
                    </a:p>
                    <a:p>
                      <a:pPr algn="ctr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“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If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I 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see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her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, I 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tell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her.”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7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B0BCA1B1-2263-E2D3-4CE1-4DEC29C3FC21}"/>
              </a:ext>
            </a:extLst>
          </p:cNvPr>
          <p:cNvSpPr txBox="1"/>
          <p:nvPr/>
        </p:nvSpPr>
        <p:spPr>
          <a:xfrm>
            <a:off x="337658" y="5883063"/>
            <a:ext cx="6230851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>
              <a:buAutoNum type="alphaU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Escreva a reposta na Forma Negativa: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Escreva a oração, utilizando o sujeito “Peter”: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96904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2195232"/>
              </p:ext>
            </p:extLst>
          </p:nvPr>
        </p:nvGraphicFramePr>
        <p:xfrm>
          <a:off x="161924" y="1927994"/>
          <a:ext cx="6174387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76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Escreva uma oração condicional, indicada entre parênteses, utilizando as palavras abaixo: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6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BD174E6D-DA1E-9215-6DB1-FA6B31C0EC12}"/>
              </a:ext>
            </a:extLst>
          </p:cNvPr>
          <p:cNvSpPr txBox="1"/>
          <p:nvPr/>
        </p:nvSpPr>
        <p:spPr>
          <a:xfrm>
            <a:off x="529389" y="5608865"/>
            <a:ext cx="58112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pt-BR" sz="1200" dirty="0">
              <a:solidFill>
                <a:srgbClr val="FF00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F03795-2C07-B9B9-1E5E-1DE6F5F3C0D0}"/>
              </a:ext>
            </a:extLst>
          </p:cNvPr>
          <p:cNvSpPr txBox="1"/>
          <p:nvPr/>
        </p:nvSpPr>
        <p:spPr>
          <a:xfrm>
            <a:off x="420948" y="2626174"/>
            <a:ext cx="627079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>
              <a:buAutoNum type="alphaU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 /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French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literature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/ I / go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college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in Paris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Conditional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/Condicional tipo 1)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/ Shawn /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three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children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get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 diferente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Second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Conditional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/Condicional tipo 2)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parents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happy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/ I / start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saving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Money for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college</a:t>
            </a: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Conditional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/Condicional tipo 1)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</a:t>
            </a: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8D341249-907E-72D7-5E82-88C45A87E2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813994"/>
              </p:ext>
            </p:extLst>
          </p:nvPr>
        </p:nvGraphicFramePr>
        <p:xfrm>
          <a:off x="161924" y="5771193"/>
          <a:ext cx="6270797" cy="731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86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5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 e complete os parênteses com ( R ) “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right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” (certo) ou ( W ) “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wrong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” (errado), identificando se as orações estão escritas na forma Condicional indicada nos parênteses: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6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C588BB12-C03F-FA38-0B0A-8427473C0DD8}"/>
              </a:ext>
            </a:extLst>
          </p:cNvPr>
          <p:cNvSpPr txBox="1"/>
          <p:nvPr/>
        </p:nvSpPr>
        <p:spPr>
          <a:xfrm>
            <a:off x="420948" y="6786319"/>
            <a:ext cx="6230851" cy="2551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 I – (     )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don’t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 go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I’</a:t>
            </a:r>
            <a:r>
              <a:rPr lang="pt-BR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ll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very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angry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Conditional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/ Condicional tipo 1)</a:t>
            </a:r>
          </a:p>
          <a:p>
            <a:pPr algn="just">
              <a:lnSpc>
                <a:spcPct val="150000"/>
              </a:lnSpc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II – (     )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had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more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money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, I </a:t>
            </a:r>
            <a:r>
              <a:rPr lang="pt-BR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invest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stock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market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Conditional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/Condicional tipo 1)</a:t>
            </a:r>
          </a:p>
          <a:p>
            <a:pPr algn="just">
              <a:lnSpc>
                <a:spcPct val="150000"/>
              </a:lnSpc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III – (     )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Tyller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get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roommate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had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trouble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paying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Second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Conditional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/ Condicional tipo 2)</a:t>
            </a:r>
            <a:endParaRPr lang="pt-B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IV – (   )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Kylee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would save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more money if she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had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 better salary.</a:t>
            </a:r>
          </a:p>
          <a:p>
            <a:pPr>
              <a:lnSpc>
                <a:spcPct val="150000"/>
              </a:lnSpc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Conditional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/Condicional tipo 1)</a:t>
            </a:r>
          </a:p>
          <a:p>
            <a:pPr>
              <a:lnSpc>
                <a:spcPct val="150000"/>
              </a:lnSpc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795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279672"/>
              </p:ext>
            </p:extLst>
          </p:nvPr>
        </p:nvGraphicFramePr>
        <p:xfrm>
          <a:off x="161924" y="2047531"/>
          <a:ext cx="6174387" cy="4978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76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Circule a alternativa correta nas orações: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6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BD174E6D-DA1E-9215-6DB1-FA6B31C0EC12}"/>
              </a:ext>
            </a:extLst>
          </p:cNvPr>
          <p:cNvSpPr txBox="1"/>
          <p:nvPr/>
        </p:nvSpPr>
        <p:spPr>
          <a:xfrm>
            <a:off x="529389" y="5608865"/>
            <a:ext cx="58112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pt-BR" sz="1200" dirty="0">
              <a:solidFill>
                <a:srgbClr val="FF00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F03795-2C07-B9B9-1E5E-1DE6F5F3C0D0}"/>
              </a:ext>
            </a:extLst>
          </p:cNvPr>
          <p:cNvSpPr txBox="1"/>
          <p:nvPr/>
        </p:nvSpPr>
        <p:spPr>
          <a:xfrm>
            <a:off x="420950" y="2585828"/>
            <a:ext cx="62707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algn="just">
              <a:buAutoNum type="alphaU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Daniel  does /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do 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well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tomorrow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studies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really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hard.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really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hard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become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became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teacher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Lily 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spoke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speaks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Spanish,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/ are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able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apply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in Mexico. 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0367FC8-8008-35B0-FD72-03CD239F78CF}"/>
              </a:ext>
            </a:extLst>
          </p:cNvPr>
          <p:cNvSpPr txBox="1"/>
          <p:nvPr/>
        </p:nvSpPr>
        <p:spPr>
          <a:xfrm>
            <a:off x="558573" y="2007052"/>
            <a:ext cx="54013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8D341249-907E-72D7-5E82-88C45A87E2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02564"/>
              </p:ext>
            </p:extLst>
          </p:nvPr>
        </p:nvGraphicFramePr>
        <p:xfrm>
          <a:off x="166256" y="4308138"/>
          <a:ext cx="6525489" cy="7170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11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41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Complete as lacunas com os verbos entre parênteses, conjugando as formas verbais adequadas para as Orações Condicionais: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0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C588BB12-C03F-FA38-0B0A-8427473C0DD8}"/>
              </a:ext>
            </a:extLst>
          </p:cNvPr>
          <p:cNvSpPr txBox="1"/>
          <p:nvPr/>
        </p:nvSpPr>
        <p:spPr>
          <a:xfrm>
            <a:off x="420950" y="5025211"/>
            <a:ext cx="60968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 I – I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won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loterry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 _______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travel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around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World.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II –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weather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_____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go)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beach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III – He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could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join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team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________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taller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IV – She _____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stay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home,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her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help.</a:t>
            </a:r>
          </a:p>
        </p:txBody>
      </p:sp>
    </p:spTree>
    <p:extLst>
      <p:ext uri="{BB962C8B-B14F-4D97-AF65-F5344CB8AC3E}">
        <p14:creationId xmlns:p14="http://schemas.microsoft.com/office/powerpoint/2010/main" val="3320330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/>
        </p:nvGraphicFramePr>
        <p:xfrm>
          <a:off x="161925" y="189197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 as orações a seguir: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BD174E6D-DA1E-9215-6DB1-FA6B31C0EC12}"/>
              </a:ext>
            </a:extLst>
          </p:cNvPr>
          <p:cNvSpPr txBox="1"/>
          <p:nvPr/>
        </p:nvSpPr>
        <p:spPr>
          <a:xfrm>
            <a:off x="372735" y="5907693"/>
            <a:ext cx="62991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 I – “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 ____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go) out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tonight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, I ____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go)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cinema.”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II – “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 ____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 a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lot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money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, I ____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buy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own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company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III – “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Mary ______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know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drive,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____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take)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car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lessons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IV – “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_____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get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back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late, I ______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angry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.”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just"/>
            <a:endParaRPr lang="pt-BR" sz="1200" u="sng" dirty="0">
              <a:solidFill>
                <a:srgbClr val="FF00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F03795-2C07-B9B9-1E5E-1DE6F5F3C0D0}"/>
              </a:ext>
            </a:extLst>
          </p:cNvPr>
          <p:cNvSpPr txBox="1"/>
          <p:nvPr/>
        </p:nvSpPr>
        <p:spPr>
          <a:xfrm>
            <a:off x="372735" y="3990121"/>
            <a:ext cx="61823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WAS – WOULD GET – WERE – WILL TRAVEL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WERE – WILL GET – WERE – WILL TRAVEL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WERE – WOULD GET – WAS – WOULD TRAVEL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ARE – WOULD GETTING – ARE – WOULD TRAVELLING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0367FC8-8008-35B0-FD72-03CD239F78CF}"/>
              </a:ext>
            </a:extLst>
          </p:cNvPr>
          <p:cNvSpPr txBox="1"/>
          <p:nvPr/>
        </p:nvSpPr>
        <p:spPr>
          <a:xfrm>
            <a:off x="372735" y="2518975"/>
            <a:ext cx="626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 – “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 ______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, I ____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get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 a new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II – “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_____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younger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_______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travel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 more.” 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“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Second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Conditional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” (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clause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II – Condicional tipo 2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 indica situações pouco prováveis ou até irreais no futuro. As formas verbais que indicam “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Second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Conditional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” e completam, adequadamente, as lacunas  estão na alternativa:</a:t>
            </a:r>
            <a:r>
              <a:rPr lang="pt-BR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8D341249-907E-72D7-5E82-88C45A87E2C9}"/>
              </a:ext>
            </a:extLst>
          </p:cNvPr>
          <p:cNvGraphicFramePr>
            <a:graphicFrameLocks noGrp="1"/>
          </p:cNvGraphicFramePr>
          <p:nvPr/>
        </p:nvGraphicFramePr>
        <p:xfrm>
          <a:off x="139287" y="5322627"/>
          <a:ext cx="6201354" cy="5371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7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3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42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B0BCA1B1-2263-E2D3-4CE1-4DEC29C3FC21}"/>
              </a:ext>
            </a:extLst>
          </p:cNvPr>
          <p:cNvSpPr txBox="1"/>
          <p:nvPr/>
        </p:nvSpPr>
        <p:spPr>
          <a:xfrm>
            <a:off x="372736" y="7049385"/>
            <a:ext cx="62991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Nas orações, utilizaram-se “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Conditional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” e “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Second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Conditional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”. As formas verbais que indicam essas orações “Condicionais” e completam, adequadamente, as lacunas  estão na alternativa: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GO–WOULD GO–HAD–WILL BUY–KNEWS–WON’T–GOT–WOULD BE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GOES– WILLS GO–HADS– WOULDS BUY–KNEWS–WOULDN’T–GET–WILL BE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GONE–WILL GOING–HAS–WILL BUY–KNOWS–WOULDN’T TAKE–GET–WILL BE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GO–WILL GO–HAD–WOULD BUY–KNEW–WOULDN’T TAKE–GET–WILL BE 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13627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/>
        </p:nvGraphicFramePr>
        <p:xfrm>
          <a:off x="158336" y="1871578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 as orações: 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BD174E6D-DA1E-9215-6DB1-FA6B31C0EC12}"/>
              </a:ext>
            </a:extLst>
          </p:cNvPr>
          <p:cNvSpPr txBox="1"/>
          <p:nvPr/>
        </p:nvSpPr>
        <p:spPr>
          <a:xfrm>
            <a:off x="529389" y="5608865"/>
            <a:ext cx="58112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pt-BR" sz="1200" dirty="0">
              <a:solidFill>
                <a:srgbClr val="FF00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F03795-2C07-B9B9-1E5E-1DE6F5F3C0D0}"/>
              </a:ext>
            </a:extLst>
          </p:cNvPr>
          <p:cNvSpPr txBox="1"/>
          <p:nvPr/>
        </p:nvSpPr>
        <p:spPr>
          <a:xfrm>
            <a:off x="358733" y="3227170"/>
            <a:ext cx="61823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Nas orações, as lacunas devem ser completadas pelas formas verbais:</a:t>
            </a:r>
          </a:p>
          <a:p>
            <a:pPr algn="just"/>
            <a:endParaRPr lang="pt-BR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WILL COME –  WON’T BUY – WANTED – WILL BE 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WOULD COME –  WON’T BUY – WANT – WOULD BE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WOULD COMES –  WILL BUY – WANTS – WILL BE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WILL COMING –  WON’T BUYNG – WANTED – WOULD BEING 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0367FC8-8008-35B0-FD72-03CD239F78CF}"/>
              </a:ext>
            </a:extLst>
          </p:cNvPr>
          <p:cNvSpPr txBox="1"/>
          <p:nvPr/>
        </p:nvSpPr>
        <p:spPr>
          <a:xfrm>
            <a:off x="358733" y="2291735"/>
            <a:ext cx="61743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I – If she weren’t sick, she ______ with us.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II – You ______ it, if you don’t like it.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III – If you _____ coffee without, you will press this button.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IV – If she passed the exam, she _______ able to enter university.</a:t>
            </a: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8D341249-907E-72D7-5E82-88C45A87E2C9}"/>
              </a:ext>
            </a:extLst>
          </p:cNvPr>
          <p:cNvGraphicFramePr>
            <a:graphicFrameLocks noGrp="1"/>
          </p:cNvGraphicFramePr>
          <p:nvPr/>
        </p:nvGraphicFramePr>
        <p:xfrm>
          <a:off x="158336" y="4874780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A “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Second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Conditional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” (IF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clause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II – Condicional tipo 2) obedece à estrutura identificada na alternativa: </a:t>
                      </a:r>
                      <a:endParaRPr lang="pt-BR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B0BCA1B1-2263-E2D3-4CE1-4DEC29C3FC21}"/>
              </a:ext>
            </a:extLst>
          </p:cNvPr>
          <p:cNvSpPr txBox="1"/>
          <p:nvPr/>
        </p:nvSpPr>
        <p:spPr>
          <a:xfrm>
            <a:off x="359314" y="5570600"/>
            <a:ext cx="618172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2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SIMPLE PRESENT + SIMPLE PRESENT + IMPERATIVE</a:t>
            </a:r>
            <a:endParaRPr lang="pt-BR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12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SIMPLE PRESENT + WILL + VERB</a:t>
            </a:r>
            <a:endParaRPr lang="pt-BR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12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SIMPLE PAST + WOULD + TO BE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2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SIMPLE PAST + WOULD + VERB</a:t>
            </a:r>
            <a:endParaRPr lang="pt-BR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68106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/>
        </p:nvGraphicFramePr>
        <p:xfrm>
          <a:off x="161924" y="1904659"/>
          <a:ext cx="6437184" cy="9209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5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67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Escreva duas orações utilizando a estrutura de “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Second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Conditional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”:</a:t>
                      </a:r>
                    </a:p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IF + PAST SIMPLE + CONDITIONAL WOULD + INFINITIVO (SEM TO)</a:t>
                      </a:r>
                    </a:p>
                    <a:p>
                      <a:pPr algn="ctr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1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BD174E6D-DA1E-9215-6DB1-FA6B31C0EC12}"/>
              </a:ext>
            </a:extLst>
          </p:cNvPr>
          <p:cNvSpPr txBox="1"/>
          <p:nvPr/>
        </p:nvSpPr>
        <p:spPr>
          <a:xfrm>
            <a:off x="529389" y="5565420"/>
            <a:ext cx="58112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pt-BR" sz="1200" dirty="0">
              <a:solidFill>
                <a:srgbClr val="FF00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F03795-2C07-B9B9-1E5E-1DE6F5F3C0D0}"/>
              </a:ext>
            </a:extLst>
          </p:cNvPr>
          <p:cNvSpPr txBox="1"/>
          <p:nvPr/>
        </p:nvSpPr>
        <p:spPr>
          <a:xfrm>
            <a:off x="503914" y="2875987"/>
            <a:ext cx="61878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8D341249-907E-72D7-5E82-88C45A87E2C9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4794659"/>
          <a:ext cx="6174387" cy="9209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0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439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54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  a questão:</a:t>
                      </a:r>
                    </a:p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“Shelby  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learn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lot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if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she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takes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cooking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class.”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4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B0BCA1B1-2263-E2D3-4CE1-4DEC29C3FC21}"/>
              </a:ext>
            </a:extLst>
          </p:cNvPr>
          <p:cNvSpPr txBox="1"/>
          <p:nvPr/>
        </p:nvSpPr>
        <p:spPr>
          <a:xfrm>
            <a:off x="503914" y="5959475"/>
            <a:ext cx="618783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>
              <a:buAutoNum type="alphaU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Escreva a oração na Forma Negativa: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Escreva a oração, utilizando o sujeito “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”: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Escreva a oração na forma de “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Second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Conditional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358636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2313</TotalTime>
  <Words>2128</Words>
  <Application>Microsoft Office PowerPoint</Application>
  <PresentationFormat>Papel A4 (210 x 297 mm)</PresentationFormat>
  <Paragraphs>257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119</cp:revision>
  <dcterms:created xsi:type="dcterms:W3CDTF">2022-07-31T15:12:23Z</dcterms:created>
  <dcterms:modified xsi:type="dcterms:W3CDTF">2023-07-26T11:52:18Z</dcterms:modified>
</cp:coreProperties>
</file>