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6"/>
  </p:notesMasterIdLst>
  <p:sldIdLst>
    <p:sldId id="284" r:id="rId2"/>
    <p:sldId id="286" r:id="rId3"/>
    <p:sldId id="287" r:id="rId4"/>
    <p:sldId id="288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4A8"/>
    <a:srgbClr val="242F70"/>
    <a:srgbClr val="8B74B2"/>
    <a:srgbClr val="E56167"/>
    <a:srgbClr val="EC646A"/>
    <a:srgbClr val="FCA029"/>
    <a:srgbClr val="FC5255"/>
    <a:srgbClr val="F28F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776913C-3664-4B3A-8F2F-252520987255}" v="30" dt="2023-05-21T05:43:39.958"/>
    <p1510:client id="{681486EA-3F93-4597-9CB4-06C4AC805339}" v="2517" dt="2023-05-22T18:52:04.912"/>
    <p1510:client id="{80EF7DE9-05BC-4674-864A-98CB22B24185}" v="1922" dt="2023-05-21T05:27:07.765"/>
    <p1510:client id="{B768AC09-7258-43D4-8B61-EE31ADEF2E09}" v="1470" dt="2023-05-21T04:46:47.577"/>
    <p1510:client id="{B79967CA-686D-4E5D-84B8-EC33851C2146}" v="2" dt="2023-05-22T04:38:41.1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12" d="100"/>
          <a:sy n="112" d="100"/>
        </p:scale>
        <p:origin x="984" y="-26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E43B9-A6FC-4945-9D68-AACE589FBDCB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F4850E-32A6-46FB-829C-2B26FFC7FBD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3211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990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4320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602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4200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51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53011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85359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5953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59628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052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t-BR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74833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1D5DF-896E-4C5B-B9BA-AA878F2EABA2}" type="datetimeFigureOut">
              <a:rPr lang="pt-BR" smtClean="0"/>
              <a:t>13/09/2023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F5F731-720B-480F-88AF-9A918B6226F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1084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1DBA064-273F-E7CB-32ED-9BA281AF6065}"/>
              </a:ext>
            </a:extLst>
          </p:cNvPr>
          <p:cNvSpPr txBox="1"/>
          <p:nvPr/>
        </p:nvSpPr>
        <p:spPr>
          <a:xfrm>
            <a:off x="529290" y="1928632"/>
            <a:ext cx="5820686" cy="5482976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pt-BR" sz="4000" dirty="0">
                <a:solidFill>
                  <a:srgbClr val="000000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Ideias evolucionistas</a:t>
            </a:r>
          </a:p>
          <a:p>
            <a:pPr algn="ctr">
              <a:lnSpc>
                <a:spcPct val="150000"/>
              </a:lnSpc>
            </a:pPr>
            <a:endParaRPr lang="pt-BR" sz="4000" dirty="0">
              <a:solidFill>
                <a:srgbClr val="000000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pPr algn="ctr" fontAlgn="t">
              <a:lnSpc>
                <a:spcPct val="150000"/>
              </a:lnSpc>
            </a:pPr>
            <a:r>
              <a:rPr lang="pt-BR" sz="2800" dirty="0">
                <a:latin typeface="Arial" panose="020B0604020202020204" pitchFamily="34" charset="0"/>
                <a:cs typeface="Arial" panose="020B0604020202020204" pitchFamily="34" charset="0"/>
              </a:rPr>
              <a:t>HABILIDADE</a:t>
            </a:r>
            <a:r>
              <a:rPr lang="pt-BR" sz="2800" dirty="0">
                <a:solidFill>
                  <a:srgbClr val="242F7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 fontAlgn="t">
              <a:lnSpc>
                <a:spcPct val="150000"/>
              </a:lnSpc>
            </a:pPr>
            <a:endParaRPr lang="pt-BR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pt-BR" sz="200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(EF09CI10) Comparar as ideias evolucionistas de Lamarck e Darwin apresentadas em textos científicos e históricos, identificando semelhanças e diferenças entre essas ideias e sua importância para explicar a diversidade biológica.</a:t>
            </a:r>
            <a:endParaRPr lang="pt-BR" sz="1938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Imagem 1">
            <a:extLst>
              <a:ext uri="{FF2B5EF4-FFF2-40B4-BE49-F238E27FC236}">
                <a16:creationId xmlns:a16="http://schemas.microsoft.com/office/drawing/2014/main" id="{81C1F9D4-F892-701F-E881-E0D421ECA7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8042" y="8636184"/>
            <a:ext cx="1603181" cy="725131"/>
          </a:xfrm>
          <a:prstGeom prst="rect">
            <a:avLst/>
          </a:prstGeom>
        </p:spPr>
      </p:pic>
      <p:sp>
        <p:nvSpPr>
          <p:cNvPr id="14" name="Retângulo de cantos arredondados 38">
            <a:extLst>
              <a:ext uri="{FF2B5EF4-FFF2-40B4-BE49-F238E27FC236}">
                <a16:creationId xmlns:a16="http://schemas.microsoft.com/office/drawing/2014/main" id="{9B976065-E193-8447-6D41-DD77A346124A}"/>
              </a:ext>
            </a:extLst>
          </p:cNvPr>
          <p:cNvSpPr/>
          <p:nvPr/>
        </p:nvSpPr>
        <p:spPr>
          <a:xfrm>
            <a:off x="815712" y="376150"/>
            <a:ext cx="5247842" cy="391290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1013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905A3AB7-6F49-3290-9C46-1B0E8EF9D8D2}"/>
              </a:ext>
            </a:extLst>
          </p:cNvPr>
          <p:cNvSpPr/>
          <p:nvPr/>
        </p:nvSpPr>
        <p:spPr>
          <a:xfrm>
            <a:off x="932977" y="432931"/>
            <a:ext cx="5013312" cy="2421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1100" b="1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ATIVIDADES COM FOCO NO ACOMPANHAMENTO DAS APRENDIZAGENS</a:t>
            </a:r>
          </a:p>
        </p:txBody>
      </p:sp>
      <p:sp>
        <p:nvSpPr>
          <p:cNvPr id="17" name="Retângulo de cantos arredondados 42">
            <a:extLst>
              <a:ext uri="{FF2B5EF4-FFF2-40B4-BE49-F238E27FC236}">
                <a16:creationId xmlns:a16="http://schemas.microsoft.com/office/drawing/2014/main" id="{E8E0D5BB-6B6A-32AE-BE19-643DB6F42FE6}"/>
              </a:ext>
            </a:extLst>
          </p:cNvPr>
          <p:cNvSpPr/>
          <p:nvPr/>
        </p:nvSpPr>
        <p:spPr>
          <a:xfrm>
            <a:off x="1217302" y="1093992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</p:spTree>
    <p:extLst>
      <p:ext uri="{BB962C8B-B14F-4D97-AF65-F5344CB8AC3E}">
        <p14:creationId xmlns:p14="http://schemas.microsoft.com/office/powerpoint/2010/main" val="2313267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729655"/>
              </p:ext>
            </p:extLst>
          </p:nvPr>
        </p:nvGraphicFramePr>
        <p:xfrm>
          <a:off x="161925" y="1643251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1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rgbClr val="000000"/>
                          </a:solidFill>
                          <a:latin typeface="Arial"/>
                        </a:rPr>
                        <a:t>A domesticação de gatos e a criação de muitos deles em ambientes fechados, como apartamentos com telas não influenciaram que estes perdessem muitas características evolutivas de seus antepassados. 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5349429"/>
              </p:ext>
            </p:extLst>
          </p:nvPr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CaixaDeTexto 1">
            <a:extLst>
              <a:ext uri="{FF2B5EF4-FFF2-40B4-BE49-F238E27FC236}">
                <a16:creationId xmlns:a16="http://schemas.microsoft.com/office/drawing/2014/main" id="{EDB06CDB-47C0-D7CB-9571-E80EC562118C}"/>
              </a:ext>
            </a:extLst>
          </p:cNvPr>
          <p:cNvSpPr txBox="1"/>
          <p:nvPr/>
        </p:nvSpPr>
        <p:spPr>
          <a:xfrm>
            <a:off x="380608" y="2549112"/>
            <a:ext cx="6366468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Lei de uso e desuso de Lamarck.</a:t>
            </a:r>
            <a:endParaRPr lang="pt-BR" sz="1200" dirty="0" err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Lei da heranças das características adquiridas de Lamarck.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Ideia transformista dos seres vivos.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Teoria da evolução das espécies de Darwin.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Teoria Sintética da evolução.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69974E93-1242-BDDD-42AA-6E9E64AF90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759746"/>
              </p:ext>
            </p:extLst>
          </p:nvPr>
        </p:nvGraphicFramePr>
        <p:xfrm>
          <a:off x="161508" y="378984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rgbClr val="000000"/>
                          </a:solidFill>
                          <a:latin typeface="Arial"/>
                        </a:rPr>
                        <a:t>A teoria de evolução proposta por Darwin é uma das mais prestigiadas no meio científico. Assinale a alternativa que apresenta um fenômeno ou situação que não serve como evidência para esta teoria.  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800" b="0" dirty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AC86C980-ECF7-B3E3-723C-747097F81628}"/>
              </a:ext>
            </a:extLst>
          </p:cNvPr>
          <p:cNvSpPr txBox="1"/>
          <p:nvPr/>
        </p:nvSpPr>
        <p:spPr>
          <a:xfrm>
            <a:off x="380608" y="4408505"/>
            <a:ext cx="636646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Encontro de fósseis de mais de 100 milhões de anos no Piauí - Brasil.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Características anatômicas parecidas entre aves e répteis, como constituição dos ovos com casca e pele seca e patas recobertas por escamas.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Características genéticas parecidas entre o ser humano e várias espécies de macacos.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Aumento do nível dos oceanos devido ao aquecimento global.</a:t>
            </a:r>
          </a:p>
          <a:p>
            <a:pPr marL="228600" indent="-228600">
              <a:buAutoNum type="alphaLcParenR"/>
            </a:pPr>
            <a:r>
              <a:rPr lang="pt-BR" sz="1200" dirty="0">
                <a:latin typeface="Arial"/>
                <a:cs typeface="Arial"/>
              </a:rPr>
              <a:t>Desenvolvimento de bactérias mais resistentes à antibióticos.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820939F1-5261-35CB-5AB7-8DC2FB2B7742}"/>
              </a:ext>
            </a:extLst>
          </p:cNvPr>
          <p:cNvSpPr txBox="1"/>
          <p:nvPr/>
        </p:nvSpPr>
        <p:spPr>
          <a:xfrm>
            <a:off x="380608" y="2276964"/>
            <a:ext cx="6310720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buNone/>
            </a:pPr>
            <a:r>
              <a:rPr lang="pt-BR" sz="1200" b="0" i="0" u="none" strike="noStrike" kern="1200" noProof="0" dirty="0">
                <a:solidFill>
                  <a:srgbClr val="000000"/>
                </a:solidFill>
                <a:latin typeface="Arial"/>
              </a:rPr>
              <a:t>Este comportamento pode ser usado como exemplo para se opor à:</a:t>
            </a:r>
          </a:p>
        </p:txBody>
      </p:sp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C0B6D517-E9F3-BECA-0670-700234DC92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8420397"/>
              </p:ext>
            </p:extLst>
          </p:nvPr>
        </p:nvGraphicFramePr>
        <p:xfrm>
          <a:off x="164090" y="5987589"/>
          <a:ext cx="6529820" cy="14938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3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rgbClr val="000000"/>
                          </a:solidFill>
                          <a:latin typeface="Arial"/>
                        </a:rPr>
                        <a:t>A água, abundante em nosso planeta, é considerada como uma fonte de energia renovável. Por isso, vários países com alto grau de recursos hídricos, como Brasil, se aproveitam de energia hidrelétrica para abastecer suas cidades. A distribuição desse tipo de energia requer a construção de uma usina hidrelétrica em regiões de alto relevo e com encontro de rios com elevado volume de água. No entanto, a construção de hidrelétricas podem acarretar algumas modificações, dentre as quais, podemos citar mudanças evolutivas, como: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DAA41021-C9FA-3E9D-9F02-543C0B777D99}"/>
              </a:ext>
            </a:extLst>
          </p:cNvPr>
          <p:cNvSpPr txBox="1"/>
          <p:nvPr/>
        </p:nvSpPr>
        <p:spPr>
          <a:xfrm>
            <a:off x="327442" y="7382053"/>
            <a:ext cx="6366468" cy="120032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Mudança da em que os peixes nadam.</a:t>
            </a:r>
            <a:endParaRPr lang="pt-BR" dirty="0"/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Aumento da fertilidade das terras em volta das áreas alagadas.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Animais da mesma espécie, quando isolados, podem apresentar características anatômicas diferentes.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Modificação na alimentação de pessoas que vivem nas áreas próximas à hidrelétrica.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Contaminação da água do rio seu contato com novas regiões.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886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80BFE56A-B4E1-353F-3DBA-082A04DBB8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1123356"/>
              </p:ext>
            </p:extLst>
          </p:nvPr>
        </p:nvGraphicFramePr>
        <p:xfrm>
          <a:off x="161924" y="1728733"/>
          <a:ext cx="6529820" cy="11280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4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rgbClr val="000000"/>
                          </a:solidFill>
                          <a:latin typeface="Arial"/>
                        </a:rPr>
                        <a:t>No decorrer dos séculos XVIII e XIX, pesquisadores como Jean-Baptiste De Lamarck e Charles Darwin investigaram as mudanças nas espécies da fauna e flora ao longo da história natural. Embora o objeto de estudo fosse o mesmo, as hipóteses elaboradas pelos cientistas para explicar os fenômenos na evolução das espécies nem sempre eram convergentes.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CaixaDeTexto 6">
            <a:extLst>
              <a:ext uri="{FF2B5EF4-FFF2-40B4-BE49-F238E27FC236}">
                <a16:creationId xmlns:a16="http://schemas.microsoft.com/office/drawing/2014/main" id="{1FA4C972-4900-C4FF-5689-AFC1BAC99DF5}"/>
              </a:ext>
            </a:extLst>
          </p:cNvPr>
          <p:cNvSpPr txBox="1"/>
          <p:nvPr/>
        </p:nvSpPr>
        <p:spPr>
          <a:xfrm>
            <a:off x="325276" y="3244698"/>
            <a:ext cx="6366468" cy="175432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Darwin explicou que a natureza impõe a atrofia de órgãos animais.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Lamarck demonstrou que a falta de alimentos provocava a sobrevivência do mais forte.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Darwin sugeriu a lei do uso e desuso para explicar as alterações nas espécies. Lamarck defendeu que as mudanças decorriam do acúmulo de pequenas variações na espécie ao longo de gerações.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Lamarck sugeriu a lei do uso e desuso para explicar as alterações nas espécies. Darwin defendeu que as mudanças decorriam do acúmulo de pequenas variações na espécie ao longo de gerações.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Ambos só discordavam quanto ao criacionismo.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188E751-8072-EBAB-BE1A-1000E32CA759}"/>
              </a:ext>
            </a:extLst>
          </p:cNvPr>
          <p:cNvSpPr txBox="1"/>
          <p:nvPr/>
        </p:nvSpPr>
        <p:spPr>
          <a:xfrm>
            <a:off x="325276" y="2733959"/>
            <a:ext cx="636646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kern="1200" noProof="0" dirty="0">
                <a:solidFill>
                  <a:srgbClr val="000000"/>
                </a:solidFill>
                <a:latin typeface="Arial"/>
              </a:rPr>
              <a:t>Qual das alternativas abaixo aponta uma diferença fundamental entre as teorias lamarckista e darwinista?</a:t>
            </a:r>
            <a:endParaRPr lang="pt-BR" sz="1200" dirty="0"/>
          </a:p>
        </p:txBody>
      </p:sp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955E6309-BF1B-4FA4-C0FA-87C98C1C2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287783"/>
              </p:ext>
            </p:extLst>
          </p:nvPr>
        </p:nvGraphicFramePr>
        <p:xfrm>
          <a:off x="161924" y="5300668"/>
          <a:ext cx="6529820" cy="7623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0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/>
                          <a:ea typeface="Calibri" panose="020F0502020204030204" pitchFamily="34" charset="0"/>
                          <a:cs typeface="Arial"/>
                        </a:rPr>
                        <a:t>5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lvl="0" algn="just">
                        <a:buNone/>
                      </a:pPr>
                      <a:r>
                        <a:rPr lang="pt-BR" sz="1200" b="0" i="0" u="none" strike="noStrike" kern="1200" noProof="0" dirty="0">
                          <a:solidFill>
                            <a:srgbClr val="000000"/>
                          </a:solidFill>
                          <a:latin typeface="Arial"/>
                        </a:rPr>
                        <a:t>A teoria da evolução das espécies proposta por Darwin conquistou importantes adeptos em sua época, mas também opositores. Ciência e tecnologia ainda precisaram de muitos avanços para fortificar e assegurar seus princípios. 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E8EA8AD6-9DC0-0C72-2B4B-2D9446AD9F12}"/>
              </a:ext>
            </a:extLst>
          </p:cNvPr>
          <p:cNvSpPr txBox="1"/>
          <p:nvPr/>
        </p:nvSpPr>
        <p:spPr>
          <a:xfrm>
            <a:off x="325276" y="6526927"/>
            <a:ext cx="6366468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A flora, pois as plantas condicionam as características animais. 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A teoria lamarckista, pois corrigiu as falhas da teoria de Darwin. 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A ecologia, investigando a disputa e a cooperação entre as espécies. 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A genética, investigando a imunidade das espécies.</a:t>
            </a:r>
          </a:p>
          <a:p>
            <a:pPr marL="228600" indent="-228600" algn="just">
              <a:buAutoNum type="alphaLcParenR"/>
            </a:pPr>
            <a:r>
              <a:rPr lang="pt-BR" sz="1200" dirty="0">
                <a:latin typeface="Arial"/>
                <a:cs typeface="Arial"/>
              </a:rPr>
              <a:t>A genética, a partir do estudo da hereditariedade.</a:t>
            </a:r>
            <a:endParaRPr lang="pt-B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C17FBD47-E179-941E-C155-D4FE42A134E9}"/>
              </a:ext>
            </a:extLst>
          </p:cNvPr>
          <p:cNvSpPr txBox="1"/>
          <p:nvPr/>
        </p:nvSpPr>
        <p:spPr>
          <a:xfrm>
            <a:off x="325276" y="6065262"/>
            <a:ext cx="636646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200" b="0" i="0" u="none" strike="noStrike" kern="1200" noProof="0" dirty="0">
                <a:solidFill>
                  <a:srgbClr val="000000"/>
                </a:solidFill>
                <a:latin typeface="Arial"/>
              </a:rPr>
              <a:t>Que área da biologia foi crucial para a consolidação do modelo darwinista?</a:t>
            </a:r>
            <a:endParaRPr lang="pt-BR" sz="1200" dirty="0"/>
          </a:p>
        </p:txBody>
      </p:sp>
    </p:spTree>
    <p:extLst>
      <p:ext uri="{BB962C8B-B14F-4D97-AF65-F5344CB8AC3E}">
        <p14:creationId xmlns:p14="http://schemas.microsoft.com/office/powerpoint/2010/main" val="1154007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Tabela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7058413"/>
              </p:ext>
            </p:extLst>
          </p:nvPr>
        </p:nvGraphicFramePr>
        <p:xfrm>
          <a:off x="161924" y="2037780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2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Quais são as principais semelhanças e diferenças  entre as ideias de Lamarck e Darwin sobre a evolução das espécies?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0" name="Tabela 59"/>
          <p:cNvGraphicFramePr>
            <a:graphicFrameLocks noGrp="1"/>
          </p:cNvGraphicFramePr>
          <p:nvPr/>
        </p:nvGraphicFramePr>
        <p:xfrm>
          <a:off x="161924" y="819947"/>
          <a:ext cx="6534151" cy="697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7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7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63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48655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Escola: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i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Professor(a):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55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Estudante: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Turma</a:t>
                      </a:r>
                      <a:r>
                        <a:rPr lang="pt-BR" sz="700" dirty="0">
                          <a:solidFill>
                            <a:sysClr val="windowText" lastClr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:</a:t>
                      </a:r>
                    </a:p>
                  </a:txBody>
                  <a:tcPr marL="47478" marR="47478" marT="0" marB="0" anchor="ctr">
                    <a:lnL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42F7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tângulo de cantos arredondados 42">
            <a:extLst>
              <a:ext uri="{FF2B5EF4-FFF2-40B4-BE49-F238E27FC236}">
                <a16:creationId xmlns:a16="http://schemas.microsoft.com/office/drawing/2014/main" id="{9C8583ED-95AA-11A8-142C-3FB4813E4E65}"/>
              </a:ext>
            </a:extLst>
          </p:cNvPr>
          <p:cNvSpPr/>
          <p:nvPr/>
        </p:nvSpPr>
        <p:spPr>
          <a:xfrm>
            <a:off x="1217302" y="264478"/>
            <a:ext cx="4457250" cy="273035"/>
          </a:xfrm>
          <a:prstGeom prst="roundRect">
            <a:avLst/>
          </a:prstGeom>
          <a:solidFill>
            <a:srgbClr val="00B4A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200" b="1" dirty="0">
                <a:latin typeface="Arial" panose="020B0604020202020204" pitchFamily="34" charset="0"/>
                <a:cs typeface="Arial" panose="020B0604020202020204" pitchFamily="34" charset="0"/>
              </a:rPr>
              <a:t>Atividade de Ciências – 9º Ano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33FAE574-6588-142E-3DE0-0ED7849A56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50267" y="9220957"/>
            <a:ext cx="1141478" cy="516299"/>
          </a:xfrm>
          <a:prstGeom prst="rect">
            <a:avLst/>
          </a:prstGeom>
        </p:spPr>
      </p:pic>
      <p:graphicFrame>
        <p:nvGraphicFramePr>
          <p:cNvPr id="6" name="Tabela 5">
            <a:extLst>
              <a:ext uri="{FF2B5EF4-FFF2-40B4-BE49-F238E27FC236}">
                <a16:creationId xmlns:a16="http://schemas.microsoft.com/office/drawing/2014/main" id="{6C60DBB2-35D4-0B3C-715F-90C58FCF734E}"/>
              </a:ext>
            </a:extLst>
          </p:cNvPr>
          <p:cNvGraphicFramePr>
            <a:graphicFrameLocks noGrp="1"/>
          </p:cNvGraphicFramePr>
          <p:nvPr/>
        </p:nvGraphicFramePr>
        <p:xfrm>
          <a:off x="140976" y="2382516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7" name="Tabela 6">
            <a:extLst>
              <a:ext uri="{FF2B5EF4-FFF2-40B4-BE49-F238E27FC236}">
                <a16:creationId xmlns:a16="http://schemas.microsoft.com/office/drawing/2014/main" id="{F78ED27D-2DAA-8871-F3B0-103EBB2683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49469"/>
              </p:ext>
            </p:extLst>
          </p:nvPr>
        </p:nvGraphicFramePr>
        <p:xfrm>
          <a:off x="145307" y="3508404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30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96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Em sua opinião, qual das ideias (Lamarck ou Darwin) oferece uma explicação mais completa e satisfatória para a diversidade biológica e por quê?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ela 7">
            <a:extLst>
              <a:ext uri="{FF2B5EF4-FFF2-40B4-BE49-F238E27FC236}">
                <a16:creationId xmlns:a16="http://schemas.microsoft.com/office/drawing/2014/main" id="{FFA1A476-D46F-34C4-B52C-A1AC7C153643}"/>
              </a:ext>
            </a:extLst>
          </p:cNvPr>
          <p:cNvGraphicFramePr>
            <a:graphicFrameLocks noGrp="1"/>
          </p:cNvGraphicFramePr>
          <p:nvPr/>
        </p:nvGraphicFramePr>
        <p:xfrm>
          <a:off x="124359" y="3853140"/>
          <a:ext cx="6534151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34151">
                  <a:extLst>
                    <a:ext uri="{9D8B030D-6E8A-4147-A177-3AD203B41FA5}">
                      <a16:colId xmlns:a16="http://schemas.microsoft.com/office/drawing/2014/main" val="2365196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02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4848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86306325"/>
                  </a:ext>
                </a:extLst>
              </a:tr>
            </a:tbl>
          </a:graphicData>
        </a:graphic>
      </p:graphicFrame>
      <p:graphicFrame>
        <p:nvGraphicFramePr>
          <p:cNvPr id="9" name="Tabela 8">
            <a:extLst>
              <a:ext uri="{FF2B5EF4-FFF2-40B4-BE49-F238E27FC236}">
                <a16:creationId xmlns:a16="http://schemas.microsoft.com/office/drawing/2014/main" id="{3964D5A7-68C8-1C1A-488B-D9F949B7BB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037431"/>
              </p:ext>
            </p:extLst>
          </p:nvPr>
        </p:nvGraphicFramePr>
        <p:xfrm>
          <a:off x="136999" y="4965660"/>
          <a:ext cx="6529820" cy="518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Qual é uma diferença entre as ideias evolucionistas de Lamarck e Darwin?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" name="CaixaDeTexto 10">
            <a:extLst>
              <a:ext uri="{FF2B5EF4-FFF2-40B4-BE49-F238E27FC236}">
                <a16:creationId xmlns:a16="http://schemas.microsoft.com/office/drawing/2014/main" id="{DEC7B011-53E0-C977-704F-9A32A4F90818}"/>
              </a:ext>
            </a:extLst>
          </p:cNvPr>
          <p:cNvSpPr txBox="1"/>
          <p:nvPr/>
        </p:nvSpPr>
        <p:spPr>
          <a:xfrm>
            <a:off x="333375" y="5484172"/>
            <a:ext cx="63251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Lamarck propôs que as características adquiridas durante a vida são transmitidas à próxima geração, Darwin não.</a:t>
            </a:r>
            <a:b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Darwin defendeu que a seleção natural é o único fator responsável pela evolução, Lamarck não.</a:t>
            </a:r>
            <a:b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Lamarck acreditava em um processo de mutação aleatória para a evolução, Darwin não.</a:t>
            </a:r>
            <a:b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Darwin propôs que os organismos evoluem para se adaptar ao ambiente, Lamarck não.</a:t>
            </a:r>
            <a:endParaRPr lang="pt-BR" sz="1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12" name="Tabela 11">
            <a:extLst>
              <a:ext uri="{FF2B5EF4-FFF2-40B4-BE49-F238E27FC236}">
                <a16:creationId xmlns:a16="http://schemas.microsoft.com/office/drawing/2014/main" id="{4BF579DB-7D23-8B4E-9561-5538B8B8B6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858453"/>
              </p:ext>
            </p:extLst>
          </p:nvPr>
        </p:nvGraphicFramePr>
        <p:xfrm>
          <a:off x="153616" y="6901951"/>
          <a:ext cx="6529820" cy="579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07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1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4A8"/>
                    </a:solid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1200" b="0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Verdana" panose="020B0604030504040204" pitchFamily="34" charset="0"/>
                          <a:cs typeface="Arial" panose="020B0604020202020204" pitchFamily="34" charset="0"/>
                        </a:rPr>
                        <a:t>Por que as ideias evolucionistas de Lamarck e Darwin são importantes para explicar a diversidade biológica?</a:t>
                      </a: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6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pt-BR" sz="800" b="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/>
                      <a:endParaRPr lang="pt-BR" sz="1200" b="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Verdana" panose="020B0604030504040204" pitchFamily="34" charset="0"/>
                        <a:cs typeface="Arial" panose="020B0604020202020204" pitchFamily="34" charset="0"/>
                      </a:endParaRPr>
                    </a:p>
                  </a:txBody>
                  <a:tcPr marL="47478" marR="47478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" name="CaixaDeTexto 13">
            <a:extLst>
              <a:ext uri="{FF2B5EF4-FFF2-40B4-BE49-F238E27FC236}">
                <a16:creationId xmlns:a16="http://schemas.microsoft.com/office/drawing/2014/main" id="{52DE9F4A-46E6-6894-4C84-D8629B6B7760}"/>
              </a:ext>
            </a:extLst>
          </p:cNvPr>
          <p:cNvSpPr txBox="1"/>
          <p:nvPr/>
        </p:nvSpPr>
        <p:spPr>
          <a:xfrm>
            <a:off x="349992" y="7420463"/>
            <a:ext cx="632513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a) Porque ambos defendem que as espécies são criadas de forma especial e única.</a:t>
            </a:r>
          </a:p>
          <a:p>
            <a:pPr fontAlgn="base"/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b) Porque ambos acreditam em um processo de evolução baseado na seleção artificial.</a:t>
            </a:r>
          </a:p>
          <a:p>
            <a:pPr fontAlgn="base"/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c) Porque ambos teorizam sobre a influência de fatores externos na modificação dos organismos.</a:t>
            </a:r>
          </a:p>
          <a:p>
            <a:pPr fontAlgn="base"/>
            <a:r>
              <a:rPr lang="pt-BR" sz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d) Porque ambos propõem que os seres vivos passam por mudanças ao longo do tempo em resposta às pressões ambientais</a:t>
            </a:r>
          </a:p>
        </p:txBody>
      </p:sp>
    </p:spTree>
    <p:extLst>
      <p:ext uri="{BB962C8B-B14F-4D97-AF65-F5344CB8AC3E}">
        <p14:creationId xmlns:p14="http://schemas.microsoft.com/office/powerpoint/2010/main" val="8731800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10</TotalTime>
  <Words>938</Words>
  <Application>Microsoft Office PowerPoint</Application>
  <PresentationFormat>Papel A4 (210 x 297 mm)</PresentationFormat>
  <Paragraphs>74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Douglas Martins Dantas</dc:creator>
  <cp:lastModifiedBy> </cp:lastModifiedBy>
  <cp:revision>133</cp:revision>
  <dcterms:created xsi:type="dcterms:W3CDTF">2022-07-31T15:12:23Z</dcterms:created>
  <dcterms:modified xsi:type="dcterms:W3CDTF">2023-09-13T16:42:28Z</dcterms:modified>
</cp:coreProperties>
</file>