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
  </p:notesMasterIdLst>
  <p:sldIdLst>
    <p:sldId id="284" r:id="rId2"/>
    <p:sldId id="286" r:id="rId3"/>
    <p:sldId id="287"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51" d="100"/>
          <a:sy n="51" d="100"/>
        </p:scale>
        <p:origin x="23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05/07/2023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05/07/2023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05/07/2023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05/07/2023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05/07/2023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05/07/2023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05/07/2023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05/07/2023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05/07/2023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05/07/2023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05/07/2023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05/07/2023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05/07/2023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89" y="2119178"/>
            <a:ext cx="5820686" cy="5667642"/>
          </a:xfrm>
          <a:prstGeom prst="rect">
            <a:avLst/>
          </a:prstGeom>
          <a:noFill/>
        </p:spPr>
        <p:txBody>
          <a:bodyPr wrap="square" anchor="ctr">
            <a:spAutoFit/>
          </a:bodyPr>
          <a:lstStyle/>
          <a:p>
            <a:pPr algn="ctr">
              <a:lnSpc>
                <a:spcPct val="150000"/>
              </a:lnSpc>
            </a:pPr>
            <a:r>
              <a:rPr lang="pt-BR" sz="4000" i="0" dirty="0">
                <a:solidFill>
                  <a:srgbClr val="000000"/>
                </a:solidFill>
                <a:effectLst/>
                <a:latin typeface="Arial" panose="020B0604020202020204" pitchFamily="34" charset="0"/>
                <a:cs typeface="Arial" panose="020B0604020202020204" pitchFamily="34" charset="0"/>
              </a:rPr>
              <a:t>Hereditariedade</a:t>
            </a:r>
          </a:p>
          <a:p>
            <a:pPr algn="ctr">
              <a:lnSpc>
                <a:spcPct val="150000"/>
              </a:lnSpc>
            </a:pPr>
            <a:endParaRPr lang="pt-BR" sz="28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b="0" i="0" dirty="0">
                <a:solidFill>
                  <a:srgbClr val="000000"/>
                </a:solidFill>
                <a:effectLst/>
                <a:latin typeface="Arial" panose="020B0604020202020204" pitchFamily="34" charset="0"/>
                <a:cs typeface="Arial" panose="020B0604020202020204" pitchFamily="34" charset="0"/>
              </a:rPr>
              <a:t>(EF09CI09) Discutir as ideias de Mendel sobre hereditariedade (fatores hereditários, segregação,</a:t>
            </a:r>
          </a:p>
          <a:p>
            <a:pPr algn="ctr">
              <a:lnSpc>
                <a:spcPct val="150000"/>
              </a:lnSpc>
            </a:pPr>
            <a:r>
              <a:rPr lang="pt-BR" sz="2000" b="0" i="0" dirty="0">
                <a:solidFill>
                  <a:srgbClr val="000000"/>
                </a:solidFill>
                <a:effectLst/>
                <a:latin typeface="Arial" panose="020B0604020202020204" pitchFamily="34" charset="0"/>
                <a:cs typeface="Arial" panose="020B0604020202020204" pitchFamily="34" charset="0"/>
              </a:rPr>
              <a:t>gametas, fecundação), considerando-as para resolver problemas envolvendo a transmissão de</a:t>
            </a:r>
          </a:p>
          <a:p>
            <a:pPr algn="ctr">
              <a:lnSpc>
                <a:spcPct val="150000"/>
              </a:lnSpc>
            </a:pPr>
            <a:r>
              <a:rPr lang="pt-BR" sz="2000" b="0" i="0" dirty="0">
                <a:solidFill>
                  <a:srgbClr val="000000"/>
                </a:solidFill>
                <a:effectLst/>
                <a:latin typeface="Arial" panose="020B0604020202020204" pitchFamily="34" charset="0"/>
                <a:cs typeface="Arial" panose="020B0604020202020204" pitchFamily="34" charset="0"/>
              </a:rPr>
              <a:t>características hereditárias em diferentes organismos.</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9º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4231295153"/>
              </p:ext>
            </p:extLst>
          </p:nvPr>
        </p:nvGraphicFramePr>
        <p:xfrm>
          <a:off x="161924" y="2037780"/>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Leitura e Discussão: Peça aos alunos que leiam trechos selecionados dos trabalhos de Mendel sobre hereditariedade. Em seguida, promova uma discussão em sala de aula sobre as ideias apresentadas por Mendel, como fatores hereditários, segregação, gametas e fecundação.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extLst>
              <p:ext uri="{D42A27DB-BD31-4B8C-83A1-F6EECF244321}">
                <p14:modId xmlns:p14="http://schemas.microsoft.com/office/powerpoint/2010/main" val="2765349429"/>
              </p:ext>
            </p:extLst>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9º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13" name="Tabela 12">
            <a:extLst>
              <a:ext uri="{FF2B5EF4-FFF2-40B4-BE49-F238E27FC236}">
                <a16:creationId xmlns:a16="http://schemas.microsoft.com/office/drawing/2014/main" id="{96342674-0E5D-A6DC-AB7B-08F1A3DA34BF}"/>
              </a:ext>
            </a:extLst>
          </p:cNvPr>
          <p:cNvGraphicFramePr>
            <a:graphicFrameLocks noGrp="1"/>
          </p:cNvGraphicFramePr>
          <p:nvPr>
            <p:extLst>
              <p:ext uri="{D42A27DB-BD31-4B8C-83A1-F6EECF244321}">
                <p14:modId xmlns:p14="http://schemas.microsoft.com/office/powerpoint/2010/main" val="2245810159"/>
              </p:ext>
            </p:extLst>
          </p:nvPr>
        </p:nvGraphicFramePr>
        <p:xfrm>
          <a:off x="161924" y="3152711"/>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Análise de Problemas: Apresente aos alunos problemas envolvendo a transmissão de características hereditárias em diferentes organismos, como plantas, animais ou humanos. Peça aos alunos que apliquem os princípios mendelianos para resolver os problemas, considerando fatores hereditários, segregação, gametas e fecundação.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5" name="Tabela 14">
            <a:extLst>
              <a:ext uri="{FF2B5EF4-FFF2-40B4-BE49-F238E27FC236}">
                <a16:creationId xmlns:a16="http://schemas.microsoft.com/office/drawing/2014/main" id="{35E012E2-7251-6CBD-0DD4-AA8CD2C91305}"/>
              </a:ext>
            </a:extLst>
          </p:cNvPr>
          <p:cNvGraphicFramePr>
            <a:graphicFrameLocks noGrp="1"/>
          </p:cNvGraphicFramePr>
          <p:nvPr>
            <p:extLst>
              <p:ext uri="{D42A27DB-BD31-4B8C-83A1-F6EECF244321}">
                <p14:modId xmlns:p14="http://schemas.microsoft.com/office/powerpoint/2010/main" val="3622673916"/>
              </p:ext>
            </p:extLst>
          </p:nvPr>
        </p:nvGraphicFramePr>
        <p:xfrm>
          <a:off x="161924" y="4267617"/>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Experimento Virtual: Utilize uma simulação interativa ou um software de biologia para realizar experimentos virtuais que ilustrem os princípios de hereditariedade de Mendel. Os alunos podem manipular características e observar os resultados dos cruzamentos, ajudando a entender os conceitos.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7" name="Tabela 16">
            <a:extLst>
              <a:ext uri="{FF2B5EF4-FFF2-40B4-BE49-F238E27FC236}">
                <a16:creationId xmlns:a16="http://schemas.microsoft.com/office/drawing/2014/main" id="{ADF5BFB3-2C2D-36B2-A068-E56BB2800E7C}"/>
              </a:ext>
            </a:extLst>
          </p:cNvPr>
          <p:cNvGraphicFramePr>
            <a:graphicFrameLocks noGrp="1"/>
          </p:cNvGraphicFramePr>
          <p:nvPr>
            <p:extLst>
              <p:ext uri="{D42A27DB-BD31-4B8C-83A1-F6EECF244321}">
                <p14:modId xmlns:p14="http://schemas.microsoft.com/office/powerpoint/2010/main" val="779571793"/>
              </p:ext>
            </p:extLst>
          </p:nvPr>
        </p:nvGraphicFramePr>
        <p:xfrm>
          <a:off x="161924" y="5382523"/>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Criação de Árvores Genealógicas: Peça aos alunos que criem árvores genealógicas de suas famílias, destacando a transmissão de características hereditárias ao longo das gerações. Os alunos podem discutir padrões de herança e identificar semelhanças e diferenças entre os membros da família.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2" name="Tabela 1">
            <a:extLst>
              <a:ext uri="{FF2B5EF4-FFF2-40B4-BE49-F238E27FC236}">
                <a16:creationId xmlns:a16="http://schemas.microsoft.com/office/drawing/2014/main" id="{81383C9B-8E95-4A13-F80D-AE1323987D62}"/>
              </a:ext>
            </a:extLst>
          </p:cNvPr>
          <p:cNvGraphicFramePr>
            <a:graphicFrameLocks noGrp="1"/>
          </p:cNvGraphicFramePr>
          <p:nvPr>
            <p:extLst>
              <p:ext uri="{D42A27DB-BD31-4B8C-83A1-F6EECF244321}">
                <p14:modId xmlns:p14="http://schemas.microsoft.com/office/powerpoint/2010/main" val="865900225"/>
              </p:ext>
            </p:extLst>
          </p:nvPr>
        </p:nvGraphicFramePr>
        <p:xfrm>
          <a:off x="161924" y="6507971"/>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Projeto de Pesquisa: Divida a turma em grupos e atribua a cada grupo uma característica hereditária específica, como cor dos olhos, tipo de sangue ou presença de uma doença genética. Peça aos grupos que realizem pesquisas sobre a herança dessa característica, identificando os padrões de transmissão e os fatores envolvidos.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EC239F7A-EA71-1326-5883-B6F6CD87AD3E}"/>
              </a:ext>
            </a:extLst>
          </p:cNvPr>
          <p:cNvGraphicFramePr>
            <a:graphicFrameLocks noGrp="1"/>
          </p:cNvGraphicFramePr>
          <p:nvPr>
            <p:extLst>
              <p:ext uri="{D42A27DB-BD31-4B8C-83A1-F6EECF244321}">
                <p14:modId xmlns:p14="http://schemas.microsoft.com/office/powerpoint/2010/main" val="491047233"/>
              </p:ext>
            </p:extLst>
          </p:nvPr>
        </p:nvGraphicFramePr>
        <p:xfrm>
          <a:off x="161924" y="7633419"/>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Debates Temáticos: Organize debates em sala de aula sobre questões polêmicas relacionadas à hereditariedade, como seleção artificial, engenharia genética ou terapia gênica. Os alunos podem discutir diferentes perspectivas e fundamentar seus argumentos com base nas ideias de Mendel.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7988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797823441"/>
              </p:ext>
            </p:extLst>
          </p:nvPr>
        </p:nvGraphicFramePr>
        <p:xfrm>
          <a:off x="161924" y="2037780"/>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Resolução de Problemas em Equipe: Divida a turma em equipes e apresente problemas desafiadores de hereditariedade para serem resolvidos coletivamente. Cada equipe deve discutir e propor soluções, aplicando os princípios mendelianos e compartilhando seus raciocínios com o restante da turma.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Ciências – 9º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9F818F3A-309A-94DB-F800-C80E28E67477}"/>
              </a:ext>
            </a:extLst>
          </p:cNvPr>
          <p:cNvGraphicFramePr>
            <a:graphicFrameLocks noGrp="1"/>
          </p:cNvGraphicFramePr>
          <p:nvPr>
            <p:extLst>
              <p:ext uri="{D42A27DB-BD31-4B8C-83A1-F6EECF244321}">
                <p14:modId xmlns:p14="http://schemas.microsoft.com/office/powerpoint/2010/main" val="3224230696"/>
              </p:ext>
            </p:extLst>
          </p:nvPr>
        </p:nvGraphicFramePr>
        <p:xfrm>
          <a:off x="161924" y="3183887"/>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Apresentação de Casos Reais: Peça aos alunos que pesquisem casos reais de hereditariedade em seres humanos ou em outras espécies. Eles podem apresentar os casos para a turma, discutindo as características hereditárias envolvidas, os padrões de transmissão e as implicações para os indivíduos afetados.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7A4E4CEF-375F-AE3B-EA91-39AACF33F3B5}"/>
              </a:ext>
            </a:extLst>
          </p:cNvPr>
          <p:cNvGraphicFramePr>
            <a:graphicFrameLocks noGrp="1"/>
          </p:cNvGraphicFramePr>
          <p:nvPr>
            <p:extLst>
              <p:ext uri="{D42A27DB-BD31-4B8C-83A1-F6EECF244321}">
                <p14:modId xmlns:p14="http://schemas.microsoft.com/office/powerpoint/2010/main" val="1820095653"/>
              </p:ext>
            </p:extLst>
          </p:nvPr>
        </p:nvGraphicFramePr>
        <p:xfrm>
          <a:off x="161924" y="4329994"/>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Jogo Didático: Crie um jogo de tabuleiro ou um quiz sobre as ideias de Mendel e a hereditariedade. Os alunos podem jogar em grupos, respondendo a perguntas e resolvendo desafios relacionados aos conceitos de fatores hereditários, segregação, gametas e fecundação.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7">
            <a:extLst>
              <a:ext uri="{FF2B5EF4-FFF2-40B4-BE49-F238E27FC236}">
                <a16:creationId xmlns:a16="http://schemas.microsoft.com/office/drawing/2014/main" id="{A211FE3C-F775-27F4-772B-E8BC27F9C9FF}"/>
              </a:ext>
            </a:extLst>
          </p:cNvPr>
          <p:cNvGraphicFramePr>
            <a:graphicFrameLocks noGrp="1"/>
          </p:cNvGraphicFramePr>
          <p:nvPr>
            <p:extLst>
              <p:ext uri="{D42A27DB-BD31-4B8C-83A1-F6EECF244321}">
                <p14:modId xmlns:p14="http://schemas.microsoft.com/office/powerpoint/2010/main" val="1042298532"/>
              </p:ext>
            </p:extLst>
          </p:nvPr>
        </p:nvGraphicFramePr>
        <p:xfrm>
          <a:off x="161924" y="5476101"/>
          <a:ext cx="6529820" cy="945214"/>
        </p:xfrm>
        <a:graphic>
          <a:graphicData uri="http://schemas.openxmlformats.org/drawingml/2006/table">
            <a:tbl>
              <a:tblPr firstRow="1" firstCol="1" bandRow="1">
                <a:tableStyleId>{5C22544A-7EE6-4342-B048-85BDC9FD1C3A}</a:tableStyleId>
              </a:tblPr>
              <a:tblGrid>
                <a:gridCol w="304801">
                  <a:extLst>
                    <a:ext uri="{9D8B030D-6E8A-4147-A177-3AD203B41FA5}">
                      <a16:colId xmlns:a16="http://schemas.microsoft.com/office/drawing/2014/main" val="20000"/>
                    </a:ext>
                  </a:extLst>
                </a:gridCol>
                <a:gridCol w="6225019">
                  <a:extLst>
                    <a:ext uri="{9D8B030D-6E8A-4147-A177-3AD203B41FA5}">
                      <a16:colId xmlns:a16="http://schemas.microsoft.com/office/drawing/2014/main" val="20001"/>
                    </a:ext>
                  </a:extLst>
                </a:gridCol>
              </a:tblGrid>
              <a:tr h="30481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Observação de Cruzamentos em Plantas: Realize atividades práticas envolvendo cruzamentos de plantas, como a experiência clássica de cruzar plantas de ervilha descrita por Mendel. Os alunos podem observar os resultados dos cruzamentos, registrando os fenótipos e aplicando os princípios mendelianos para interpretar os resultados.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9811147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1214</TotalTime>
  <Words>560</Words>
  <Application>Microsoft Office PowerPoint</Application>
  <PresentationFormat>Papel A4 (210 x 297 mm)</PresentationFormat>
  <Paragraphs>39</Paragraphs>
  <Slides>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vt:i4>
      </vt:variant>
    </vt:vector>
  </HeadingPairs>
  <TitlesOfParts>
    <vt:vector size="7" baseType="lpstr">
      <vt:lpstr>Arial</vt:lpstr>
      <vt:lpstr>Calibri</vt:lpstr>
      <vt:lpstr>Calibri Light</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79</cp:revision>
  <dcterms:created xsi:type="dcterms:W3CDTF">2022-07-31T15:12:23Z</dcterms:created>
  <dcterms:modified xsi:type="dcterms:W3CDTF">2023-07-05T15:06:54Z</dcterms:modified>
</cp:coreProperties>
</file>