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5"/>
  </p:notesMasterIdLst>
  <p:sldIdLst>
    <p:sldId id="284" r:id="rId2"/>
    <p:sldId id="288" r:id="rId3"/>
    <p:sldId id="289" r:id="rId4"/>
  </p:sldIdLst>
  <p:sldSz cx="6858000" cy="9906000" type="A4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4A8"/>
    <a:srgbClr val="242F70"/>
    <a:srgbClr val="8B74B2"/>
    <a:srgbClr val="E56167"/>
    <a:srgbClr val="EC646A"/>
    <a:srgbClr val="FCA029"/>
    <a:srgbClr val="FC5255"/>
    <a:srgbClr val="F28F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Nenhum Estilo, Nenhuma Grade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559" autoAdjust="0"/>
    <p:restoredTop sz="94660"/>
  </p:normalViewPr>
  <p:slideViewPr>
    <p:cSldViewPr snapToGrid="0">
      <p:cViewPr varScale="1">
        <p:scale>
          <a:sx n="51" d="100"/>
          <a:sy n="51" d="100"/>
        </p:scale>
        <p:origin x="23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31E43B9-A6FC-4945-9D68-AACE589FBDCB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2360613" y="1143000"/>
            <a:ext cx="2136775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BF4850E-32A6-46FB-829C-2B26FFC7FBD1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003211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07599037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8743203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exto e Títul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560222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3442006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8265105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6530117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53590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2595352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5962812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17052468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pt-BR"/>
              <a:t>Clique para editar os estilos de texto Mestres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774833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de texto Mestres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61D5DF-896E-4C5B-B9BA-AA878F2EABA2}" type="datetimeFigureOut">
              <a:rPr lang="pt-BR" smtClean="0"/>
              <a:t>05/07/2023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F5F731-720B-480F-88AF-9A918B6226F2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7108451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aixaDeTexto 2">
            <a:extLst>
              <a:ext uri="{FF2B5EF4-FFF2-40B4-BE49-F238E27FC236}">
                <a16:creationId xmlns:a16="http://schemas.microsoft.com/office/drawing/2014/main" id="{51DBA064-273F-E7CB-32ED-9BA281AF6065}"/>
              </a:ext>
            </a:extLst>
          </p:cNvPr>
          <p:cNvSpPr txBox="1"/>
          <p:nvPr/>
        </p:nvSpPr>
        <p:spPr>
          <a:xfrm>
            <a:off x="474059" y="2598719"/>
            <a:ext cx="5931145" cy="4498091"/>
          </a:xfrm>
          <a:prstGeom prst="rect">
            <a:avLst/>
          </a:prstGeom>
          <a:noFill/>
        </p:spPr>
        <p:txBody>
          <a:bodyPr wrap="square" anchor="ctr">
            <a:spAutoFit/>
          </a:bodyPr>
          <a:lstStyle/>
          <a:p>
            <a:pPr algn="ctr"/>
            <a:r>
              <a:rPr lang="pt-BR" sz="44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Contextos e práticas</a:t>
            </a:r>
          </a:p>
          <a:p>
            <a:pPr algn="ctr"/>
            <a:endParaRPr lang="pt-BR" sz="4400" dirty="0">
              <a:solidFill>
                <a:srgbClr val="000000"/>
              </a:solidFill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/>
            <a:endParaRPr lang="pt-BR" sz="2800" dirty="0">
              <a:latin typeface="Arial" panose="020B0604020202020204" pitchFamily="34" charset="0"/>
              <a:ea typeface="Verdana" panose="020B0604030504040204" pitchFamily="34" charset="0"/>
              <a:cs typeface="Arial" panose="020B0604020202020204" pitchFamily="34" charset="0"/>
            </a:endParaRPr>
          </a:p>
          <a:p>
            <a:pPr algn="ctr" fontAlgn="t">
              <a:lnSpc>
                <a:spcPct val="150000"/>
              </a:lnSpc>
            </a:pPr>
            <a:r>
              <a:rPr lang="pt-BR" sz="2800" dirty="0">
                <a:latin typeface="Arial" panose="020B0604020202020204" pitchFamily="34" charset="0"/>
                <a:cs typeface="Arial" panose="020B0604020202020204" pitchFamily="34" charset="0"/>
              </a:rPr>
              <a:t>HABILIDADE</a:t>
            </a:r>
            <a:r>
              <a:rPr lang="pt-BR" sz="2800" dirty="0">
                <a:solidFill>
                  <a:srgbClr val="242F7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algn="ctr" fontAlgn="t">
              <a:lnSpc>
                <a:spcPct val="150000"/>
              </a:lnSpc>
            </a:pPr>
            <a:endParaRPr lang="pt-BR" sz="2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pt-BR" sz="2000" i="0" dirty="0">
                <a:solidFill>
                  <a:srgbClr val="000000"/>
                </a:solidFill>
                <a:effectLst/>
                <a:latin typeface="Arial" panose="020B0604020202020204" pitchFamily="34" charset="0"/>
                <a:cs typeface="Arial" panose="020B0604020202020204" pitchFamily="34" charset="0"/>
              </a:rPr>
              <a:t>(EF69AR31) Relacionar as práticas artísticas às diferentes dimensões da vida social, cultural, política, histórica, econômica, estética e ética.</a:t>
            </a:r>
            <a:endParaRPr lang="pt-BR" sz="1938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81C1F9D4-F892-701F-E881-E0D421ECA72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638042" y="8636184"/>
            <a:ext cx="1603181" cy="725131"/>
          </a:xfrm>
          <a:prstGeom prst="rect">
            <a:avLst/>
          </a:prstGeom>
        </p:spPr>
      </p:pic>
      <p:sp>
        <p:nvSpPr>
          <p:cNvPr id="14" name="Retângulo de cantos arredondados 38">
            <a:extLst>
              <a:ext uri="{FF2B5EF4-FFF2-40B4-BE49-F238E27FC236}">
                <a16:creationId xmlns:a16="http://schemas.microsoft.com/office/drawing/2014/main" id="{9B976065-E193-8447-6D41-DD77A346124A}"/>
              </a:ext>
            </a:extLst>
          </p:cNvPr>
          <p:cNvSpPr/>
          <p:nvPr/>
        </p:nvSpPr>
        <p:spPr>
          <a:xfrm>
            <a:off x="815712" y="376150"/>
            <a:ext cx="5247842" cy="391290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BR" sz="1013" dirty="0"/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905A3AB7-6F49-3290-9C46-1B0E8EF9D8D2}"/>
              </a:ext>
            </a:extLst>
          </p:cNvPr>
          <p:cNvSpPr/>
          <p:nvPr/>
        </p:nvSpPr>
        <p:spPr>
          <a:xfrm>
            <a:off x="932977" y="432931"/>
            <a:ext cx="5013312" cy="2421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pt-BR" sz="1100" b="1" dirty="0">
                <a:solidFill>
                  <a:schemeClr val="bg1"/>
                </a:solidFill>
                <a:latin typeface="Arial" panose="020B0604020202020204" pitchFamily="34" charset="0"/>
                <a:ea typeface="Verdana" panose="020B0604030504040204" pitchFamily="34" charset="0"/>
                <a:cs typeface="Arial" panose="020B0604020202020204" pitchFamily="34" charset="0"/>
              </a:rPr>
              <a:t>ATIVIDADES COM FOCO NO ACOMPANHAMENTO DAS APRENDIZAGENS</a:t>
            </a:r>
          </a:p>
        </p:txBody>
      </p:sp>
      <p:sp>
        <p:nvSpPr>
          <p:cNvPr id="17" name="Retângulo de cantos arredondados 42">
            <a:extLst>
              <a:ext uri="{FF2B5EF4-FFF2-40B4-BE49-F238E27FC236}">
                <a16:creationId xmlns:a16="http://schemas.microsoft.com/office/drawing/2014/main" id="{E8E0D5BB-6B6A-32AE-BE19-643DB6F42FE6}"/>
              </a:ext>
            </a:extLst>
          </p:cNvPr>
          <p:cNvSpPr/>
          <p:nvPr/>
        </p:nvSpPr>
        <p:spPr>
          <a:xfrm>
            <a:off x="1217302" y="1093992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</p:spTree>
    <p:extLst>
      <p:ext uri="{BB962C8B-B14F-4D97-AF65-F5344CB8AC3E}">
        <p14:creationId xmlns:p14="http://schemas.microsoft.com/office/powerpoint/2010/main" val="23132677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3233D57-81D0-CCE4-3C59-185BA58B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29965239"/>
              </p:ext>
            </p:extLst>
          </p:nvPr>
        </p:nvGraphicFramePr>
        <p:xfrm>
          <a:off x="164090" y="199527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o papel da arte na sociedade: Realize um debate em sala de aula, onde os alunos discutam e apresentem argumentos sobre como as práticas artísticas se relacionam com diferentes dimensões da vida social, cultural, política, histórica, econômica, estética e ética.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323B83A-E9C1-0732-6A3B-F75A4FE2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415662417"/>
              </p:ext>
            </p:extLst>
          </p:nvPr>
        </p:nvGraphicFramePr>
        <p:xfrm>
          <a:off x="161924" y="313288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2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obras de arte históricas: Peça aos alunos para escolherem uma obra de arte famosa de diferentes períodos históricos e discutirem como ela reflete as dimensões sociais, políticas, econômicas e culturais da época em que foi produzida.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24561C0-285D-B89D-7597-5A6314077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40646395"/>
              </p:ext>
            </p:extLst>
          </p:nvPr>
        </p:nvGraphicFramePr>
        <p:xfrm>
          <a:off x="161924" y="408761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3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Pesquisa sobre artistas e movimentos artísticos: Divida a turma em grupos e atribua a cada grupo a tarefa de pesquisar um artista ou movimento artístico específico. Os alunos devem apresentar como essas práticas artísticas se relacionam com as diferentes dimensões mencionadas.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9C889F0-F172-CD41-8515-DFC7FE7F3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919967764"/>
              </p:ext>
            </p:extLst>
          </p:nvPr>
        </p:nvGraphicFramePr>
        <p:xfrm>
          <a:off x="161924" y="522522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4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Estudo de caso de arte e ativismo: Analise com os alunos casos de artistas que utilizaram suas práticas artísticas como forma de ativismo social e político. Discuta como essas expressões artísticas estão conectadas às dimensões da vida social, cultural, política e ética.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6" name="Tabela 5">
            <a:extLst>
              <a:ext uri="{FF2B5EF4-FFF2-40B4-BE49-F238E27FC236}">
                <a16:creationId xmlns:a16="http://schemas.microsoft.com/office/drawing/2014/main" id="{414736FD-87B7-EF7F-1D05-B0B0793E397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02095423"/>
              </p:ext>
            </p:extLst>
          </p:nvPr>
        </p:nvGraphicFramePr>
        <p:xfrm>
          <a:off x="161924" y="6370388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5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Exposição temática: Organize uma exposição de arte temática, na qual os alunos apresentem obras de arte relacionadas a uma dimensão específica, como a história, política, economia, cultura ou ética. Cada obra de arte deve ser acompanhada de uma descrição que explique a conexão com a dimensão escolhida.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9" name="Tabela 8">
            <a:extLst>
              <a:ext uri="{FF2B5EF4-FFF2-40B4-BE49-F238E27FC236}">
                <a16:creationId xmlns:a16="http://schemas.microsoft.com/office/drawing/2014/main" id="{B2263566-C6F3-B494-4E2A-C0E401F2CF2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91281348"/>
              </p:ext>
            </p:extLst>
          </p:nvPr>
        </p:nvGraphicFramePr>
        <p:xfrm>
          <a:off x="161924" y="7515551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6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Análise de letras de músicas: Peça aos alunos para analisarem letras de músicas populares e discutirem como as mensagens transmitidas se relacionam com as diferentes dimensões da vida social, cultural, política, histórica, econômica, estética e ética.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358002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0" name="Tabela 59"/>
          <p:cNvGraphicFramePr>
            <a:graphicFrameLocks noGrp="1"/>
          </p:cNvGraphicFramePr>
          <p:nvPr/>
        </p:nvGraphicFramePr>
        <p:xfrm>
          <a:off x="161924" y="819947"/>
          <a:ext cx="6534151" cy="6973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26707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8073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18634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48655"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Escola: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i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Professor(a):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48655">
                <a:tc gridSpan="2"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Estudante: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pt-B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Turma</a:t>
                      </a:r>
                      <a:r>
                        <a:rPr lang="pt-BR" sz="700" dirty="0">
                          <a:solidFill>
                            <a:sysClr val="windowText" lastClr="000000"/>
                          </a:solidFill>
                          <a:effectLst/>
                          <a:latin typeface="Arial" panose="020B0604020202020204" pitchFamily="34" charset="0"/>
                          <a:ea typeface="+mn-ea"/>
                          <a:cs typeface="Arial" panose="020B0604020202020204" pitchFamily="34" charset="0"/>
                        </a:rPr>
                        <a:t>:</a:t>
                      </a:r>
                    </a:p>
                  </a:txBody>
                  <a:tcPr marL="47478" marR="47478" marT="0" marB="0" anchor="ctr">
                    <a:lnL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242F7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sp>
        <p:nvSpPr>
          <p:cNvPr id="3" name="Retângulo de cantos arredondados 42">
            <a:extLst>
              <a:ext uri="{FF2B5EF4-FFF2-40B4-BE49-F238E27FC236}">
                <a16:creationId xmlns:a16="http://schemas.microsoft.com/office/drawing/2014/main" id="{9C8583ED-95AA-11A8-142C-3FB4813E4E65}"/>
              </a:ext>
            </a:extLst>
          </p:cNvPr>
          <p:cNvSpPr/>
          <p:nvPr/>
        </p:nvSpPr>
        <p:spPr>
          <a:xfrm>
            <a:off x="1217302" y="264478"/>
            <a:ext cx="4457250" cy="273035"/>
          </a:xfrm>
          <a:prstGeom prst="roundRect">
            <a:avLst/>
          </a:prstGeom>
          <a:solidFill>
            <a:srgbClr val="00B4A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pt-BR" sz="1200" b="1" dirty="0">
                <a:latin typeface="Arial" panose="020B0604020202020204" pitchFamily="34" charset="0"/>
                <a:cs typeface="Arial" panose="020B0604020202020204" pitchFamily="34" charset="0"/>
              </a:rPr>
              <a:t>Atividade de Arte – 9º Ano</a:t>
            </a:r>
          </a:p>
        </p:txBody>
      </p:sp>
      <p:pic>
        <p:nvPicPr>
          <p:cNvPr id="4" name="Imagem 3">
            <a:extLst>
              <a:ext uri="{FF2B5EF4-FFF2-40B4-BE49-F238E27FC236}">
                <a16:creationId xmlns:a16="http://schemas.microsoft.com/office/drawing/2014/main" id="{33FAE574-6588-142E-3DE0-0ED7849A560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550267" y="9220957"/>
            <a:ext cx="1141478" cy="516299"/>
          </a:xfrm>
          <a:prstGeom prst="rect">
            <a:avLst/>
          </a:prstGeom>
        </p:spPr>
      </p:pic>
      <p:graphicFrame>
        <p:nvGraphicFramePr>
          <p:cNvPr id="2" name="Tabela 1">
            <a:extLst>
              <a:ext uri="{FF2B5EF4-FFF2-40B4-BE49-F238E27FC236}">
                <a16:creationId xmlns:a16="http://schemas.microsoft.com/office/drawing/2014/main" id="{73233D57-81D0-CCE4-3C59-185BA58B1DA7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91759192"/>
              </p:ext>
            </p:extLst>
          </p:nvPr>
        </p:nvGraphicFramePr>
        <p:xfrm>
          <a:off x="164090" y="199527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7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Visita a museus e espaços culturais: Leve os alunos para visitar museus, galerias de arte, centros culturais e outros espaços relacionados às artes. Durante a visita, estimule-os a refletir sobre como as obras expostas se relacionam com as diferentes dimensões da vida.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5" name="Tabela 4">
            <a:extLst>
              <a:ext uri="{FF2B5EF4-FFF2-40B4-BE49-F238E27FC236}">
                <a16:creationId xmlns:a16="http://schemas.microsoft.com/office/drawing/2014/main" id="{4323B83A-E9C1-0732-6A3B-F75A4FE254AE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04589810"/>
              </p:ext>
            </p:extLst>
          </p:nvPr>
        </p:nvGraphicFramePr>
        <p:xfrm>
          <a:off x="161924" y="304144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8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Produção de arte engajada: Desafie os alunos a criarem obras de arte que abordem questões sociais, políticas ou éticas importantes. Incentive-os a refletir sobre como suas criações estão relacionadas com as diferentes dimensões da vida.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7" name="Tabela 6">
            <a:extLst>
              <a:ext uri="{FF2B5EF4-FFF2-40B4-BE49-F238E27FC236}">
                <a16:creationId xmlns:a16="http://schemas.microsoft.com/office/drawing/2014/main" id="{A24561C0-285D-B89D-7597-5A63140774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17618489"/>
              </p:ext>
            </p:extLst>
          </p:nvPr>
        </p:nvGraphicFramePr>
        <p:xfrm>
          <a:off x="161924" y="4087615"/>
          <a:ext cx="6529820" cy="7623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9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Debate sobre o mercado de arte: Promova um debate sobre o mercado de arte, discutindo como fatores econômicos, históricos e culturais influenciam a valorização e a comercialização das obras de arte.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  <p:graphicFrame>
        <p:nvGraphicFramePr>
          <p:cNvPr id="8" name="Tabela 7">
            <a:extLst>
              <a:ext uri="{FF2B5EF4-FFF2-40B4-BE49-F238E27FC236}">
                <a16:creationId xmlns:a16="http://schemas.microsoft.com/office/drawing/2014/main" id="{E9C889F0-F172-CD41-8515-DFC7FE7F37D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15747512"/>
              </p:ext>
            </p:extLst>
          </p:nvPr>
        </p:nvGraphicFramePr>
        <p:xfrm>
          <a:off x="161924" y="5133785"/>
          <a:ext cx="6529820" cy="94521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31459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21522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9207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pt-BR" sz="1200" b="0" dirty="0">
                          <a:solidFill>
                            <a:schemeClr val="bg1"/>
                          </a:solidFill>
                          <a:effectLst/>
                          <a:latin typeface="Arial" panose="020B0604020202020204" pitchFamily="34" charset="0"/>
                          <a:ea typeface="Calibri" panose="020F0502020204030204" pitchFamily="34" charset="0"/>
                          <a:cs typeface="Arial" panose="020B0604020202020204" pitchFamily="34" charset="0"/>
                        </a:rPr>
                        <a:t>10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00B4A8"/>
                    </a:solidFill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pt-BR" sz="1200" b="0" kern="1200" dirty="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Verdana" panose="020B0604030504040204" pitchFamily="34" charset="0"/>
                          <a:cs typeface="Arial" panose="020B0604020202020204" pitchFamily="34" charset="0"/>
                        </a:rPr>
                        <a:t>Projeto de intervenção artística: Proponha um projeto em que os alunos desenvolvam uma intervenção artística em um espaço público, abordando uma questão social, política ou ética. Durante o processo, estimule-os a refletir sobre as dimensões relacionadas ao tema escolhido.</a:t>
                      </a: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136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pt-BR" sz="800" b="0" dirty="0">
                        <a:solidFill>
                          <a:schemeClr val="bg1"/>
                        </a:solidFill>
                        <a:effectLst/>
                        <a:latin typeface="+mj-lt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just"/>
                      <a:endParaRPr lang="pt-BR" sz="1200" b="0" kern="1200" dirty="0">
                        <a:solidFill>
                          <a:schemeClr val="tx1"/>
                        </a:solidFill>
                        <a:latin typeface="Arial" panose="020B0604020202020204" pitchFamily="34" charset="0"/>
                        <a:ea typeface="Verdana" panose="020B0604030504040204" pitchFamily="34" charset="0"/>
                        <a:cs typeface="Arial" panose="020B0604020202020204" pitchFamily="34" charset="0"/>
                      </a:endParaRPr>
                    </a:p>
                  </a:txBody>
                  <a:tcPr marL="47478" marR="47478" marT="0" marB="0" anchor="ctr">
                    <a:lnL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25359576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 2013 - 2022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Escritório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 2013 - 2022</Template>
  <TotalTime>4614</TotalTime>
  <Words>534</Words>
  <Application>Microsoft Office PowerPoint</Application>
  <PresentationFormat>Papel A4 (210 x 297 mm)</PresentationFormat>
  <Paragraphs>38</Paragraphs>
  <Slides>3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Tema do Office</vt:lpstr>
      <vt:lpstr>Apresentação do PowerPoint</vt:lpstr>
      <vt:lpstr>Apresentação do PowerPoint</vt:lpstr>
      <vt:lpstr>Apresentação do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Douglas Martins Dantas</dc:creator>
  <cp:lastModifiedBy> </cp:lastModifiedBy>
  <cp:revision>78</cp:revision>
  <dcterms:created xsi:type="dcterms:W3CDTF">2022-07-31T15:12:23Z</dcterms:created>
  <dcterms:modified xsi:type="dcterms:W3CDTF">2023-07-05T15:13:27Z</dcterms:modified>
</cp:coreProperties>
</file>