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84" r:id="rId2"/>
    <p:sldId id="292" r:id="rId3"/>
    <p:sldId id="293" r:id="rId4"/>
    <p:sldId id="294" r:id="rId5"/>
    <p:sldId id="286" r:id="rId6"/>
    <p:sldId id="289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111EB-B211-4F07-8D1F-86005DE117C8}" v="8" dt="2023-05-29T15:59:59.968"/>
    <p1510:client id="{3E231937-1000-41FB-93CB-DC38039564B6}" v="5" dt="2023-05-13T02:04:27.787"/>
    <p1510:client id="{CE92BA47-6F3C-42F3-B628-0259760ED84D}" v="7" dt="2023-05-29T16:02:33.5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75" d="100"/>
          <a:sy n="75" d="100"/>
        </p:scale>
        <p:origin x="1818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1826632"/>
            <a:ext cx="5820686" cy="6476132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pt-BR" sz="3200" dirty="0">
                <a:latin typeface="Arial"/>
                <a:ea typeface="+mn-lt"/>
                <a:cs typeface="+mn-lt"/>
              </a:rPr>
              <a:t>Princípio multiplicativo da contagem. Soma das probabilidades de todos os elementos de um espaço amostra</a:t>
            </a:r>
            <a:endParaRPr lang="pt-BR" sz="3200" dirty="0">
              <a:latin typeface="Arial"/>
              <a:ea typeface="Calibri" panose="020F0502020204030204"/>
              <a:cs typeface="Calibri" panose="020F0502020204030204"/>
            </a:endParaRPr>
          </a:p>
          <a:p>
            <a:pPr algn="ctr">
              <a:lnSpc>
                <a:spcPct val="150000"/>
              </a:lnSpc>
            </a:pP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(EF08MA22) Calcular a probabilidade de eventos, com base na construção do espaço amostral, utilizando o princípio multiplicativo, e reconhecer que a soma das probabilidades de todos os elementos do espaço amostral é igual a 1.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uma roleta com 36 números, qual é a probabilidade de obter um número par?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1/6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sorteio de uma urna com 5 bolas numeradas de 1 a 5, qual é a probabilidade de escolher uma bola com número menor que 3?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1/5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Uma moeda viciada é lançada três vezes. Qual é a probabilidade de obter cara nas três vezes?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3/8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conjunto de 20 cartões numerados de 1 a 20, qual é a probabilidade de escolher um número divisível por 5?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2/5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1/5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1731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uma caixa, há 4 bolas verdes, 3 bolas amarelas e 2 bolas azuis. Se uma bola é escolhida aleatoriamente, qual é a probabilidade de ser uma bola azul ou verde?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3/9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2/9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6/9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5/9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sorteio de uma urna com 10 bolas numeradas de 1 a 10, qual é a probabilidade de escolher uma bola com número ímpar ou múltiplo de 3?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2/5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3/10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4/10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lançamento de dois dados comuns de seis faces numeradas de 1 a 6, qual é a probabilidade de obter um número par nos dois dados?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1/2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uma urna, há 8 bolas vermelhas e 2 bolas azuis. Se duas bolas são escolhidas aleatoriamente, sem reposição, qual é a probabilidade de ambas serem bolas vermelhas?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2/3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4/9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8/10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922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</a:t>
            </a:r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– 8º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baralho comum de 52 cartas é embaralhado e uma carta é escolhida aleatoriamente. Qual é a probabilidade de ser um rei ou uma dama?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1/13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1/26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1/6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lançamento de um dado comum de seis faces numeradas de 1 a 6, qual é a probabilidade de obter um número maior que 4?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1/6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sorteio de uma urna com 5 bolas numeradas de 1 a 5, qual é a probabilidade de escolher uma bola com número primo?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2/5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1/5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5112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70FE9B2-4929-4998-0E3C-07460E4E38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11992"/>
              </p:ext>
            </p:extLst>
          </p:nvPr>
        </p:nvGraphicFramePr>
        <p:xfrm>
          <a:off x="161924" y="1654752"/>
          <a:ext cx="652982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8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Emerson foi montar seu pratinho no aniversário de seu primo. Ele decidiu que colocaria 1 fatia de bolo, 1 salgadinho e 1 docinho. A tabela a seguir indica as opções de Emerson: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658C50F4-2E4A-DE87-7CCF-F653A2B22926}"/>
              </a:ext>
            </a:extLst>
          </p:cNvPr>
          <p:cNvSpPr txBox="1"/>
          <p:nvPr/>
        </p:nvSpPr>
        <p:spPr>
          <a:xfrm>
            <a:off x="399479" y="4449368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66,66%.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50%.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33,33%.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20%.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16,66%.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50E0B78-894A-82D2-7A88-3A7786401E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028" y="2212856"/>
            <a:ext cx="5372100" cy="16383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E079BB0B-F24C-972D-EFF7-2070C362F1D9}"/>
              </a:ext>
            </a:extLst>
          </p:cNvPr>
          <p:cNvSpPr txBox="1"/>
          <p:nvPr/>
        </p:nvSpPr>
        <p:spPr>
          <a:xfrm>
            <a:off x="399479" y="3987703"/>
            <a:ext cx="60590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Assinale a alternativa que indique a probabilidade de Emerson montar um pratinho com Moranguinho como opção de docinho.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73C14E94-31F6-D27A-28AD-DC1A264368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729459"/>
              </p:ext>
            </p:extLst>
          </p:nvPr>
        </p:nvGraphicFramePr>
        <p:xfrm>
          <a:off x="159189" y="5851054"/>
          <a:ext cx="6529820" cy="1310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4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Aline estava montando as lembrancinhas do aniversário de sua filha e, para tal, ela tinha que montar 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kits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com docinhos, salgadinhos e brinquedos. Dentre as opções de brinquedos, tinham anel, apito, língua de sogra e mini tambor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. Os saquinhos dos kits podiam ter 3 cores diferentes: amarela, azul e vermelha. A partir disso, assinale a alternativa que indica o espaço amostral das possibilidades dos 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kits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. Considere </a:t>
                      </a:r>
                      <a:r>
                        <a:rPr lang="pt-BR" sz="1200" b="1" i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pt-BR" sz="12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anel, </a:t>
                      </a:r>
                      <a:r>
                        <a:rPr lang="pt-BR" sz="1200" b="1" i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Ap</a:t>
                      </a:r>
                      <a:r>
                        <a:rPr lang="pt-BR" sz="12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apito, </a:t>
                      </a:r>
                      <a:r>
                        <a:rPr lang="pt-BR" sz="12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LS: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língua de sogra, </a:t>
                      </a:r>
                      <a:r>
                        <a:rPr lang="pt-BR" sz="12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MT: 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mini tambor, </a:t>
                      </a:r>
                      <a:r>
                        <a:rPr lang="pt-BR" sz="12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Am: 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amarela, </a:t>
                      </a:r>
                      <a:r>
                        <a:rPr lang="pt-BR" sz="12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Az: 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azul e </a:t>
                      </a:r>
                      <a:r>
                        <a:rPr lang="pt-BR" sz="12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V: 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vermelha.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054CAE88-50EB-8C8D-1D40-4725796D6207}"/>
              </a:ext>
            </a:extLst>
          </p:cNvPr>
          <p:cNvSpPr txBox="1"/>
          <p:nvPr/>
        </p:nvSpPr>
        <p:spPr>
          <a:xfrm>
            <a:off x="322541" y="7127534"/>
            <a:ext cx="63664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EA = {(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Am),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Az),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V),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Am),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Az),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V), (LS Am), (LS Az), (LS V), (MT Am), (MT Az), (MT V)}.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EA = {(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Am),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Az),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Am),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Az),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V), (LS Am), (LS Az), (LS V), (MT Am), (MT Az), (MT V)}.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EA = {(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Am),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Az),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V),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Am),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Az),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V), (LS Am), (LS Az), (LS V), (MT Am), (MT Az), (MT V), (Am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), (Az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Az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), (V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)}.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EA = {(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Am),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Az),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V),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Am),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Az),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V), (LS Am), (LS Az), (LS V), (MT Am), (MT Az), (MT V),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(LS LS), (MT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)}.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EA = {(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Am),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Az),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V),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Am),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Az),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V), (LS Am), (LS Az), (LS V), (MT Am), (MT Az), (MT V), (Am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), Am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), (Am LS), (Am MT), (Az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), (Az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), (Az LS),}.</a:t>
            </a:r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70FE9B2-4929-4998-0E3C-07460E4E38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85179"/>
              </p:ext>
            </p:extLst>
          </p:nvPr>
        </p:nvGraphicFramePr>
        <p:xfrm>
          <a:off x="215769" y="1604312"/>
          <a:ext cx="6472245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0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Marilene estava com fome e resolveu montar um sanduíche de frango para comer. Dentre as opções de pão estavam o pão francês, o pão amanteigado e o pão integral. Dentre as opções de molho estavam o molho de 3 queijos, o de mostarda e o de maionese picante. Dentre as opções de queijo estavam o muçarela, o cheddar e o queijo do reino. Essas possibilidades estão dispostas na tabela abaixo: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658C50F4-2E4A-DE87-7CCF-F653A2B22926}"/>
              </a:ext>
            </a:extLst>
          </p:cNvPr>
          <p:cNvSpPr txBox="1"/>
          <p:nvPr/>
        </p:nvSpPr>
        <p:spPr>
          <a:xfrm>
            <a:off x="386518" y="5032696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9 possibilidades e 60%.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12 possibilidades e 50%.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15 possibilidades e 40%.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24 possibilidades e 33,33%.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27 possibilidades e 33,33%.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323B0CBE-E9B5-DBD7-7500-C34901399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815" y="2635170"/>
            <a:ext cx="5705475" cy="1724025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AFDF0785-2958-25FB-67B2-6E59C72200FD}"/>
              </a:ext>
            </a:extLst>
          </p:cNvPr>
          <p:cNvSpPr txBox="1"/>
          <p:nvPr/>
        </p:nvSpPr>
        <p:spPr>
          <a:xfrm>
            <a:off x="386518" y="4448522"/>
            <a:ext cx="61188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partir desses dados, assinale a alternativa que indique a quantidade de possibilidades do espaço amostral e a probabilidade de Marilene montar um sanduíche com queijo muçarela.</a:t>
            </a:r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D6B85196-C90F-DFDE-3404-14AE7A71C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988629"/>
              </p:ext>
            </p:extLst>
          </p:nvPr>
        </p:nvGraphicFramePr>
        <p:xfrm>
          <a:off x="215769" y="6366812"/>
          <a:ext cx="6529820" cy="1310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1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Simone foi a um encontro de adoção de animais em busca de um cãozinho. Lá encontrou diferentes raças de seu apreço. Suas preferidas eram: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border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collie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da qual havia 3 cães,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husky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em 4,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golden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retriever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em 5, maltês, com 3 cães e poodle, com 5 cachorrinhos. Indecisa, ela colocou os nomes de cada um em papéis para sortear qual cachorrinho ela levaria para casa. Sabendo que o cãozinho que Simone adotou foi de uma raça que tinha 20% de chance de ser sorteada, vale dizer que: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ABF8AFE2-E045-D8FC-7708-2CE090DB962C}"/>
              </a:ext>
            </a:extLst>
          </p:cNvPr>
          <p:cNvSpPr txBox="1"/>
          <p:nvPr/>
        </p:nvSpPr>
        <p:spPr>
          <a:xfrm>
            <a:off x="381856" y="7640299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Simone adotou um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golden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retriever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ou um poodle.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Simone adotou um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border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collie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ou um maltês.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Simone não adotou um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husky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Simone adotou um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husky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Simone adotou um poodle ou um maltês.</a:t>
            </a:r>
          </a:p>
        </p:txBody>
      </p:sp>
    </p:spTree>
    <p:extLst>
      <p:ext uri="{BB962C8B-B14F-4D97-AF65-F5344CB8AC3E}">
        <p14:creationId xmlns:p14="http://schemas.microsoft.com/office/powerpoint/2010/main" val="6334355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1062</TotalTime>
  <Words>1374</Words>
  <Application>Microsoft Office PowerPoint</Application>
  <PresentationFormat>Papel A4 (210 x 297 mm)</PresentationFormat>
  <Paragraphs>155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75</cp:revision>
  <dcterms:created xsi:type="dcterms:W3CDTF">2022-07-31T15:12:23Z</dcterms:created>
  <dcterms:modified xsi:type="dcterms:W3CDTF">2023-09-13T13:26:15Z</dcterms:modified>
</cp:coreProperties>
</file>