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9" r:id="rId3"/>
    <p:sldId id="290" r:id="rId4"/>
    <p:sldId id="287" r:id="rId5"/>
    <p:sldId id="288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208DD1-FB11-6B1D-961B-86498EA48ED1}" name="Fernanda Maia" initials="FM" userId="29b53e39b0c832d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86" d="100"/>
          <a:sy n="86" d="100"/>
        </p:scale>
        <p:origin x="1590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688565"/>
            <a:ext cx="5931145" cy="452886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Mediatriz e bissetriz como lugares geométricos: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construção e problemas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4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(EF08MA17) Aplicar os conceitos de mediatriz e bissetriz como lugares geométricos na resolução de problemas.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80830"/>
              </p:ext>
            </p:extLst>
          </p:nvPr>
        </p:nvGraphicFramePr>
        <p:xfrm>
          <a:off x="164089" y="166204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Analise a figura de circunferência de centro O a seguir e indique os segmentos de reta que representam: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FAA4D5DA-3C64-4A59-864A-C72735B5677B}"/>
              </a:ext>
            </a:extLst>
          </p:cNvPr>
          <p:cNvSpPr txBox="1"/>
          <p:nvPr/>
        </p:nvSpPr>
        <p:spPr>
          <a:xfrm>
            <a:off x="3947590" y="5183983"/>
            <a:ext cx="972071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Maestro Educação </a:t>
            </a:r>
            <a:endParaRPr lang="pt-BR" sz="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B994E39-5893-F202-2199-E823213CE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425202"/>
              </p:ext>
            </p:extLst>
          </p:nvPr>
        </p:nvGraphicFramePr>
        <p:xfrm>
          <a:off x="161925" y="653757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 certa loja são vendidos dois modelos de mesa circular. O modelo A tem tampo com 120 cm de diâmetro e, o modelo B, com 25 cm de raio. 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Imagem 9">
            <a:extLst>
              <a:ext uri="{FF2B5EF4-FFF2-40B4-BE49-F238E27FC236}">
                <a16:creationId xmlns:a16="http://schemas.microsoft.com/office/drawing/2014/main" id="{6F285356-533B-C6AB-1914-A87233C03F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336" y="2255637"/>
            <a:ext cx="2981325" cy="2924175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0567EDC7-0DB8-24D4-779C-F1C722502274}"/>
              </a:ext>
            </a:extLst>
          </p:cNvPr>
          <p:cNvSpPr txBox="1"/>
          <p:nvPr/>
        </p:nvSpPr>
        <p:spPr>
          <a:xfrm>
            <a:off x="501608" y="5384038"/>
            <a:ext cx="34326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lvl="0" indent="-174625">
              <a:buFont typeface="+mj-lt"/>
              <a:buAutoNum type="alphaU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raios.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lvl="0" indent="-174625">
              <a:buFont typeface="+mj-lt"/>
              <a:buAutoNum type="alphaU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diâmetros.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lvl="0" indent="-174625">
              <a:buFont typeface="+mj-lt"/>
              <a:buAutoNum type="alphaU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cordas.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CA93FDD-8C86-8C7C-E7BF-3DBC5D172C33}"/>
              </a:ext>
            </a:extLst>
          </p:cNvPr>
          <p:cNvSpPr txBox="1"/>
          <p:nvPr/>
        </p:nvSpPr>
        <p:spPr>
          <a:xfrm>
            <a:off x="350859" y="7045404"/>
            <a:ext cx="619013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Calcule o comprimento do contorno de cada tampo.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67879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98316"/>
              </p:ext>
            </p:extLst>
          </p:nvPr>
        </p:nvGraphicFramePr>
        <p:xfrm>
          <a:off x="164089" y="162977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Utilizando régua e compasso, construa uma circunferência: 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713D084-84D9-D097-0A7F-E067496E8111}"/>
              </a:ext>
            </a:extLst>
          </p:cNvPr>
          <p:cNvSpPr txBox="1"/>
          <p:nvPr/>
        </p:nvSpPr>
        <p:spPr>
          <a:xfrm>
            <a:off x="406399" y="2304583"/>
            <a:ext cx="62853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2,7 cm de raio.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68 mm de diâmetro.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>
              <a:buFont typeface="+mj-lt"/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cujo comprimento esteja estre 21,98 cm e 50,24 cm.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C55155F-035C-387B-7E68-FF5696636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38012"/>
              </p:ext>
            </p:extLst>
          </p:nvPr>
        </p:nvGraphicFramePr>
        <p:xfrm>
          <a:off x="164089" y="3172675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Para improvisar uma quadra de tênis em seu quintal cimentado e torto, Vinícius precisava demarcar a posição da rede, que deve passar bem no centro da quadra. Após espalhar quatro cones de referência pelo quintal, ele fez um esboço da área numa folha de papel e assinalou a sua posição como o ponto V, vide diagrama abaixo, onde os cones estão enumerados de C</a:t>
                      </a:r>
                      <a:r>
                        <a:rPr lang="pt-BR" sz="1200" b="0" i="0" u="none" strike="noStrike" kern="1200" baseline="-25000" noProof="0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 a C</a:t>
                      </a:r>
                      <a:r>
                        <a:rPr lang="pt-BR" sz="1200" b="0" i="0" u="none" strike="noStrike" kern="1200" baseline="-25000" noProof="0" dirty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67E44FC6-4CD7-539A-CE49-1FD3E9280DEB}"/>
                  </a:ext>
                </a:extLst>
              </p:cNvPr>
              <p:cNvSpPr txBox="1"/>
              <p:nvPr/>
            </p:nvSpPr>
            <p:spPr>
              <a:xfrm>
                <a:off x="491532" y="7620896"/>
                <a:ext cx="6366468" cy="10456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Construção da mediatriz do segmento VM, cujas pontas serão os cones C</a:t>
                </a:r>
                <a:r>
                  <a:rPr lang="pt-BR" sz="12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e C</a:t>
                </a:r>
                <a:r>
                  <a:rPr lang="pt-BR" sz="12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Construção da mediatriz do segmento VM, cujas pontas serão os cones C</a:t>
                </a:r>
                <a:r>
                  <a:rPr lang="pt-BR" sz="12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e C</a:t>
                </a:r>
                <a:r>
                  <a:rPr lang="pt-BR" sz="12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Construção da mediatriz do segmento VM, cujas pontas serão os cones C</a:t>
                </a:r>
                <a:r>
                  <a:rPr lang="pt-BR" sz="12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e C</a:t>
                </a:r>
                <a:r>
                  <a:rPr lang="pt-BR" sz="12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Construção da bissetriz do ângulo V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t-BR" sz="1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200" b="0" i="0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b>
                            <m:r>
                              <a:rPr lang="pt-BR" sz="1200" b="0" i="0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M.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Construção da bissetriz do ângulo C</a:t>
                </a:r>
                <a:r>
                  <a:rPr lang="pt-BR" sz="12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t-BR" sz="1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200" b="0" i="0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b>
                            <m:r>
                              <a:rPr lang="pt-BR" sz="1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pt-BR" sz="12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67E44FC6-4CD7-539A-CE49-1FD3E9280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2" y="7620896"/>
                <a:ext cx="6366468" cy="1045607"/>
              </a:xfrm>
              <a:prstGeom prst="rect">
                <a:avLst/>
              </a:prstGeom>
              <a:blipFill>
                <a:blip r:embed="rId3"/>
                <a:stretch>
                  <a:fillRect t="-581" b="-116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m 7">
            <a:extLst>
              <a:ext uri="{FF2B5EF4-FFF2-40B4-BE49-F238E27FC236}">
                <a16:creationId xmlns:a16="http://schemas.microsoft.com/office/drawing/2014/main" id="{96118C15-E1C5-3FEA-A310-ACF5BD307B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6822" y="4352591"/>
            <a:ext cx="4086225" cy="222885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0EEA1BF2-F04A-5481-2034-5F5226CFA8F5}"/>
              </a:ext>
            </a:extLst>
          </p:cNvPr>
          <p:cNvSpPr txBox="1"/>
          <p:nvPr/>
        </p:nvSpPr>
        <p:spPr>
          <a:xfrm>
            <a:off x="491531" y="6792149"/>
            <a:ext cx="62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kern="1200" noProof="0" dirty="0">
                <a:solidFill>
                  <a:schemeClr val="tx1"/>
                </a:solidFill>
                <a:latin typeface="Arial"/>
              </a:rPr>
              <a:t>O pé de manga nos fundos, marcado como ponto M, simularia o tenista adversário. A distância de Vinícius à rede deve ser igual à distância da rede ao pé de manga. Utilizando régua e compasso, que técnica de desenho geométrico Vinícius deve seguir para definir a linha da rede? Que cones serão as pontas dessa linha?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62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4DC8968-45EB-DC2E-FF56-7E67A126A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017817"/>
              </p:ext>
            </p:extLst>
          </p:nvPr>
        </p:nvGraphicFramePr>
        <p:xfrm>
          <a:off x="161925" y="1604663"/>
          <a:ext cx="652982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Numa competição de tiro com arco e flecha, foi concedido aos atiradores alguns minutos de treino antes da partida a sério, a fim de que pudessem regular os apetrechos do equipamento. Dinho, atrapalhado pela brisa da arena, disparou as flechas indicadas pelos pontos A, B e C, sem passar nem perto do centro do alvo, o ponto 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5C448645-0796-4365-5041-505D0AA8ADB8}"/>
                  </a:ext>
                </a:extLst>
              </p:cNvPr>
              <p:cNvSpPr txBox="1"/>
              <p:nvPr/>
            </p:nvSpPr>
            <p:spPr>
              <a:xfrm>
                <a:off x="381857" y="4571234"/>
                <a:ext cx="6366468" cy="1037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Está contido na mediatriz do segmento AB.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Está contido na mediatriz do segmento BC.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Está contido na bissetriz do ângulo C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1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acc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B.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Está contido na bissetriz do ângulo B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1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acc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C.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É o encontro das mediatrizes dos segmentos AB e CB. </a:t>
                </a:r>
              </a:p>
            </p:txBody>
          </p:sp>
        </mc:Choice>
        <mc:Fallback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5C448645-0796-4365-5041-505D0AA8A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57" y="4571234"/>
                <a:ext cx="6366468" cy="1037785"/>
              </a:xfrm>
              <a:prstGeom prst="rect">
                <a:avLst/>
              </a:prstGeom>
              <a:blipFill>
                <a:blip r:embed="rId3"/>
                <a:stretch>
                  <a:fillRect t="-1176" b="-235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m 8">
            <a:extLst>
              <a:ext uri="{FF2B5EF4-FFF2-40B4-BE49-F238E27FC236}">
                <a16:creationId xmlns:a16="http://schemas.microsoft.com/office/drawing/2014/main" id="{3ECE45E7-860A-2FD6-A210-806C6FEE52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6544" y="2414923"/>
            <a:ext cx="2724911" cy="1678489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7E4424D6-C134-5CA6-2C4F-DF00A573D59C}"/>
              </a:ext>
            </a:extLst>
          </p:cNvPr>
          <p:cNvSpPr txBox="1"/>
          <p:nvPr/>
        </p:nvSpPr>
        <p:spPr>
          <a:xfrm>
            <a:off x="381857" y="4109569"/>
            <a:ext cx="63664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Quando o vento parou, Dinho utilizou binóculos, régua e trena para ajustar sua posição em relação ao alvo e postura de tiro. Eventualmente, ele percebeu que o  centro do alvo: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D8DA8A64-EE69-320D-4135-EFF5019BD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292562"/>
              </p:ext>
            </p:extLst>
          </p:nvPr>
        </p:nvGraphicFramePr>
        <p:xfrm>
          <a:off x="271600" y="5755005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3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luta entre os boxeadores Salomão Azevedo (S) e Márcio Damasceno (M) será realizada em um ringue retangular, como mostrado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A69FC76E-4E97-4092-41A7-8EC13516F20D}"/>
              </a:ext>
            </a:extLst>
          </p:cNvPr>
          <p:cNvSpPr txBox="1"/>
          <p:nvPr/>
        </p:nvSpPr>
        <p:spPr>
          <a:xfrm>
            <a:off x="297893" y="8471668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Mediatriz do segmento SM.</a:t>
            </a:r>
            <a:endParaRPr lang="pt-BR" sz="1200" b="0" kern="1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Bissetriz do ângulo  AŜM.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Bissetriz do ângulo BŜM.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Mediatriz do segmento AB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Mediatriz do segmento CD.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C426F3-15EC-CEAC-69A7-DB642B36E3AF}"/>
              </a:ext>
            </a:extLst>
          </p:cNvPr>
          <p:cNvSpPr txBox="1"/>
          <p:nvPr/>
        </p:nvSpPr>
        <p:spPr>
          <a:xfrm>
            <a:off x="336319" y="7894812"/>
            <a:ext cx="622378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1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 árbitro da luta deseja traçar uma linha que seja perpendicular à corda AB e que divida o ringue em duas partes iguais para ambos os lutadores se movimentarem. Qual das alternativas a seguir representa corretamente a linha que o árbitro deve traçar?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A0ABED2A-2EBA-90FD-08C7-D1D19E2C75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2134" y="6158469"/>
            <a:ext cx="3027586" cy="186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978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4DC8968-45EB-DC2E-FF56-7E67A126A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096456"/>
              </p:ext>
            </p:extLst>
          </p:nvPr>
        </p:nvGraphicFramePr>
        <p:xfrm>
          <a:off x="161925" y="1643225"/>
          <a:ext cx="6529820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3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88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final de tarde de domingo, Janaína decidiu ver o pôr do sol no Farol da Barra, ponto turístico de Salvador. Ela sentou em um banco (ponto J) a 300 metros do farol (ponto F). Em determinado momento, ela avistou um ciclista e um patinador passarem pelos pontos A e B, respectivamente, a 900 metros de distância, formando um ângulo de 60°, como mostra a imagem a seguir:​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5C448645-0796-4365-5041-505D0AA8ADB8}"/>
                  </a:ext>
                </a:extLst>
              </p:cNvPr>
              <p:cNvSpPr txBox="1"/>
              <p:nvPr/>
            </p:nvSpPr>
            <p:spPr>
              <a:xfrm>
                <a:off x="491532" y="5628061"/>
                <a:ext cx="6366468" cy="1944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300 metros, pois JF, a bissetriz do ângulo 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J</m:t>
                        </m:r>
                      </m:e>
                    </m:acc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B, é o lugar geométrico dos pontos que distam igualmente de JA e JB, assim como JA’ e JB’.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300 metros, pois JF, a mediatriz entre os pontos A e B, é o lugar geométrico 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dos pontos que distam igualmente de JA e JB, assim como JA’ e JB’.</a:t>
                </a:r>
              </a:p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600 metros, por igualdade de triângulos, sendo os triângulos AJF e BJF congruentes pelo caso </a:t>
                </a:r>
                <a:r>
                  <a:rPr lang="pt-BR" sz="1200" dirty="0" err="1"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LAAo</a:t>
                </a:r>
                <a:r>
                  <a:rPr lang="pt-BR" sz="1200" dirty="0"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600 metros, por igualdade de triângulos, sendo os triângulos AJF e BJF congruentes pelo caso LAL.</a:t>
                </a: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900 metros, por igualdade de triângulos, sendo os triângulos AJF e BJF congruentes pelo caso LLL.</a:t>
                </a: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5C448645-0796-4365-5041-505D0AA8A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32" y="5628061"/>
                <a:ext cx="6366468" cy="1944058"/>
              </a:xfrm>
              <a:prstGeom prst="rect">
                <a:avLst/>
              </a:prstGeom>
              <a:blipFill>
                <a:blip r:embed="rId3"/>
                <a:stretch>
                  <a:fillRect b="-125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Imagem 11">
            <a:extLst>
              <a:ext uri="{FF2B5EF4-FFF2-40B4-BE49-F238E27FC236}">
                <a16:creationId xmlns:a16="http://schemas.microsoft.com/office/drawing/2014/main" id="{45986918-BB75-6B10-B93F-46E61B74D0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8114" y="2730639"/>
            <a:ext cx="4143375" cy="17430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aixaDeTexto 16">
                <a:extLst>
                  <a:ext uri="{FF2B5EF4-FFF2-40B4-BE49-F238E27FC236}">
                    <a16:creationId xmlns:a16="http://schemas.microsoft.com/office/drawing/2014/main" id="{951A3D3D-4F72-A741-BCE3-613EB8061605}"/>
                  </a:ext>
                </a:extLst>
              </p:cNvPr>
              <p:cNvSpPr txBox="1"/>
              <p:nvPr/>
            </p:nvSpPr>
            <p:spPr>
              <a:xfrm>
                <a:off x="531787" y="4675891"/>
                <a:ext cx="6159958" cy="10207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Poucos segundos depois, ela percebeu que o ciclista se aproximou 300 metros do seu banco (ponto A'), mantendo o mesmo ângulo de 60° (A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J</m:t>
                        </m:r>
                      </m:e>
                    </m:acc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B = A'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J</m:t>
                        </m:r>
                      </m:e>
                    </m:acc>
                  </m:oMath>
                </a14:m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B). A partir dessa informação, assinale a alternativa que indique o quanto o patinador também percorreu (ponto B’), de modo que as proporções da configuração inicial se mantenham iguais, e em qual princípio matemático isso se baseia.</a:t>
                </a:r>
              </a:p>
            </p:txBody>
          </p:sp>
        </mc:Choice>
        <mc:Fallback>
          <p:sp>
            <p:nvSpPr>
              <p:cNvPr id="17" name="CaixaDeTexto 16">
                <a:extLst>
                  <a:ext uri="{FF2B5EF4-FFF2-40B4-BE49-F238E27FC236}">
                    <a16:creationId xmlns:a16="http://schemas.microsoft.com/office/drawing/2014/main" id="{951A3D3D-4F72-A741-BCE3-613EB8061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87" y="4675891"/>
                <a:ext cx="6159958" cy="1020729"/>
              </a:xfrm>
              <a:prstGeom prst="rect">
                <a:avLst/>
              </a:prstGeom>
              <a:blipFill>
                <a:blip r:embed="rId5"/>
                <a:stretch>
                  <a:fillRect t="-599" b="-359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0950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2321</TotalTime>
  <Words>950</Words>
  <Application>Microsoft Office PowerPoint</Application>
  <PresentationFormat>Papel A4 (210 x 297 mm)</PresentationFormat>
  <Paragraphs>74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89</cp:revision>
  <dcterms:created xsi:type="dcterms:W3CDTF">2022-07-31T15:12:23Z</dcterms:created>
  <dcterms:modified xsi:type="dcterms:W3CDTF">2023-07-04T12:44:12Z</dcterms:modified>
</cp:coreProperties>
</file>