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84" r:id="rId2"/>
    <p:sldId id="291" r:id="rId3"/>
    <p:sldId id="292" r:id="rId4"/>
    <p:sldId id="293" r:id="rId5"/>
    <p:sldId id="294" r:id="rId6"/>
    <p:sldId id="286" r:id="rId7"/>
    <p:sldId id="287" r:id="rId8"/>
    <p:sldId id="295" r:id="rId9"/>
    <p:sldId id="296" r:id="rId10"/>
    <p:sldId id="289" r:id="rId11"/>
    <p:sldId id="290" r:id="rId1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208DD1-FB11-6B1D-961B-86498EA48ED1}" name="Fernanda Maia" initials="FM" userId="29b53e39b0c832d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8144C-EDC6-413C-9403-A55A36054F03}" v="4" dt="2023-05-20T13:12:19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84" d="100"/>
          <a:sy n="84" d="100"/>
        </p:scale>
        <p:origin x="1638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2T19:43:20.66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1 0 24575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12T19:43:25.775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688565"/>
            <a:ext cx="5931145" cy="452886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Congruência de triângulos e demonstrações de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propriedades de quadriláteros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4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(EF08MA14) Demonstrar propriedades de quadriláteros por meio da identificação da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congruência de triângulos.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448683"/>
              </p:ext>
            </p:extLst>
          </p:nvPr>
        </p:nvGraphicFramePr>
        <p:xfrm>
          <a:off x="161923" y="200880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Observe os segmentos de reta representados a seguir e determine a razão entre: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7" name="Tabela 16">
                <a:extLst>
                  <a:ext uri="{FF2B5EF4-FFF2-40B4-BE49-F238E27FC236}">
                    <a16:creationId xmlns:a16="http://schemas.microsoft.com/office/drawing/2014/main" id="{1A3A6F56-76E7-903F-ACFF-19E50A928DD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5598738"/>
                  </p:ext>
                </p:extLst>
              </p:nvPr>
            </p:nvGraphicFramePr>
            <p:xfrm>
              <a:off x="161923" y="6044628"/>
              <a:ext cx="6529820" cy="74442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1459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1522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21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pt-BR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Trace um segmento de reta </a:t>
                          </a:r>
                          <a:r>
                            <a:rPr lang="pt-BR" sz="1200" b="1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AB</a:t>
                          </a:r>
                          <a:r>
                            <a:rPr lang="pt-BR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medindo 8 cm. Sobre esse segmento marque o ponto </a:t>
                          </a:r>
                          <a:r>
                            <a:rPr lang="pt-BR" sz="1200" b="1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 </a:t>
                          </a:r>
                          <a:r>
                            <a:rPr lang="pt-BR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de maneira que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𝐴𝐶</m:t>
                                  </m:r>
                                </m:num>
                                <m:den>
                                  <m:r>
                                    <a:rPr lang="pt-BR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𝐴𝐵</m:t>
                                  </m:r>
                                </m:den>
                              </m:f>
                              <m:r>
                                <a:rPr lang="pt-BR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pt-BR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pt-BR" sz="16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6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 </a:t>
                          </a:r>
                          <a:endParaRPr lang="pt-BR" sz="1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7" name="Tabela 16">
                <a:extLst>
                  <a:ext uri="{FF2B5EF4-FFF2-40B4-BE49-F238E27FC236}">
                    <a16:creationId xmlns:a16="http://schemas.microsoft.com/office/drawing/2014/main" id="{1A3A6F56-76E7-903F-ACFF-19E50A928DD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5598738"/>
                  </p:ext>
                </p:extLst>
              </p:nvPr>
            </p:nvGraphicFramePr>
            <p:xfrm>
              <a:off x="161923" y="6044628"/>
              <a:ext cx="6529820" cy="74442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1459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1522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5307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21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98" t="-9091" b="-397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" name="Imagem 1">
            <a:extLst>
              <a:ext uri="{FF2B5EF4-FFF2-40B4-BE49-F238E27FC236}">
                <a16:creationId xmlns:a16="http://schemas.microsoft.com/office/drawing/2014/main" id="{7812C721-6492-EF4E-FCB9-7D8D2F3D4D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7646" y="2751154"/>
            <a:ext cx="2238375" cy="12788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D0DDEF43-B290-BDA3-96FE-0DA47A5B9C6B}"/>
                  </a:ext>
                </a:extLst>
              </p:cNvPr>
              <p:cNvSpPr txBox="1"/>
              <p:nvPr/>
            </p:nvSpPr>
            <p:spPr>
              <a:xfrm>
                <a:off x="428625" y="4166631"/>
                <a:ext cx="3429000" cy="15727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:r>
                  <a:rPr lang="pt-BR" sz="12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𝐸𝐹</m:t>
                        </m:r>
                      </m:e>
                    </m:acc>
                  </m:oMath>
                </a14:m>
                <a:r>
                  <a:rPr lang="pt-BR" sz="1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𝐶𝐷</m:t>
                        </m:r>
                      </m:e>
                    </m:acc>
                  </m:oMath>
                </a14:m>
                <a:endParaRPr lang="pt-BR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pt-BR" sz="12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pt-BR" sz="1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𝐺𝐻</m:t>
                        </m:r>
                      </m:e>
                    </m:acc>
                  </m:oMath>
                </a14:m>
                <a:endParaRPr lang="pt-BR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pt-BR" sz="12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𝐶𝐷</m:t>
                        </m:r>
                      </m:e>
                    </m:acc>
                  </m:oMath>
                </a14:m>
                <a:r>
                  <a:rPr lang="pt-BR" sz="1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endParaRPr lang="pt-BR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pt-BR" sz="1200" dirty="0">
                    <a:ea typeface="Calibri" panose="020F0502020204030204" pitchFamily="34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1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𝐸𝐹</m:t>
                        </m:r>
                      </m:e>
                    </m:acc>
                  </m:oMath>
                </a14:m>
                <a:endParaRPr lang="pt-BR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pt-BR" sz="12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e)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𝐸𝐹</m:t>
                        </m:r>
                      </m:e>
                    </m:acc>
                  </m:oMath>
                </a14:m>
                <a:r>
                  <a:rPr lang="pt-BR" sz="1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endParaRPr lang="pt-BR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pt-BR" sz="12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f)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𝐺𝐻</m:t>
                        </m:r>
                      </m:e>
                    </m:acc>
                  </m:oMath>
                </a14:m>
                <a:r>
                  <a:rPr lang="pt-BR" sz="1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𝐶𝐷</m:t>
                        </m:r>
                      </m:e>
                    </m:acc>
                  </m:oMath>
                </a14:m>
                <a:endParaRPr lang="pt-BR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pt-BR" sz="12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g)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1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r>
                      <a:rPr lang="pt-BR" sz="1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𝐶𝐷</m:t>
                    </m:r>
                  </m:oMath>
                </a14:m>
                <a:endParaRPr lang="pt-BR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pt-BR" sz="12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h)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𝐺𝐻</m:t>
                        </m:r>
                      </m:e>
                    </m:acc>
                  </m:oMath>
                </a14:m>
                <a:r>
                  <a:rPr lang="pt-BR" sz="12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𝐸𝐹</m:t>
                        </m:r>
                      </m:e>
                    </m:acc>
                  </m:oMath>
                </a14:m>
                <a:endParaRPr lang="pt-BR" sz="12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D0DDEF43-B290-BDA3-96FE-0DA47A5B9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4166631"/>
                <a:ext cx="3429000" cy="1572738"/>
              </a:xfrm>
              <a:prstGeom prst="rect">
                <a:avLst/>
              </a:prstGeom>
              <a:blipFill>
                <a:blip r:embed="rId5"/>
                <a:stretch>
                  <a:fillRect t="-778" b="-272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xaDeTexto 5">
            <a:extLst>
              <a:ext uri="{FF2B5EF4-FFF2-40B4-BE49-F238E27FC236}">
                <a16:creationId xmlns:a16="http://schemas.microsoft.com/office/drawing/2014/main" id="{7F1E629F-726C-FC96-7840-B3CF27AA26F6}"/>
              </a:ext>
            </a:extLst>
          </p:cNvPr>
          <p:cNvSpPr txBox="1"/>
          <p:nvPr/>
        </p:nvSpPr>
        <p:spPr>
          <a:xfrm>
            <a:off x="428625" y="6789055"/>
            <a:ext cx="62631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que distância do ponto </a:t>
            </a:r>
            <a:r>
              <a:rPr lang="pt-BR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12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você marcou o ponto </a:t>
            </a:r>
            <a:r>
              <a:rPr lang="pt-BR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1200" b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67879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270703"/>
              </p:ext>
            </p:extLst>
          </p:nvPr>
        </p:nvGraphicFramePr>
        <p:xfrm>
          <a:off x="161923" y="199298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Guilherme traçou em uma folha de papel os segmentos de reta a seguir.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08B9D190-69E2-ED33-4F6B-6A7C1ACC5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306" y="2598754"/>
            <a:ext cx="4165054" cy="89692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7C979F4A-5BD3-D6BD-7B7E-C5A7BFD85DE2}"/>
              </a:ext>
            </a:extLst>
          </p:cNvPr>
          <p:cNvSpPr txBox="1"/>
          <p:nvPr/>
        </p:nvSpPr>
        <p:spPr>
          <a:xfrm>
            <a:off x="457199" y="3800655"/>
            <a:ext cx="6234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 deve ser a medida de um segmento de reta DE, que Guilherme deve traçar, para obter a proporção: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6F2C8CB7-55CD-B2BF-7A6F-FBF56D4FDEF9}"/>
                  </a:ext>
                </a:extLst>
              </p:cNvPr>
              <p:cNvSpPr txBox="1"/>
              <p:nvPr/>
            </p:nvSpPr>
            <p:spPr>
              <a:xfrm>
                <a:off x="457199" y="4552595"/>
                <a:ext cx="3429000" cy="22349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buSzPts val="1200"/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6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𝐵𝐶</m:t>
                        </m:r>
                      </m:num>
                      <m:den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den>
                    </m:f>
                    <m:r>
                      <a:rPr lang="pt-BR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12</m:t>
                        </m:r>
                      </m:num>
                      <m:den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𝐷𝐸</m:t>
                        </m:r>
                      </m:den>
                    </m:f>
                  </m:oMath>
                </a14:m>
                <a:r>
                  <a:rPr lang="pt-BR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/>
                <a:r>
                  <a:rPr lang="pt-BR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SzPts val="1200"/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𝐷𝐸</m:t>
                        </m:r>
                      </m:num>
                      <m:den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num>
                      <m:den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𝐵𝐶</m:t>
                        </m:r>
                      </m:den>
                    </m:f>
                  </m:oMath>
                </a14:m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/>
                <a:r>
                  <a:rPr lang="pt-BR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SzPts val="1200"/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𝐴𝐶</m:t>
                        </m:r>
                      </m:num>
                      <m:den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𝐷𝐸</m:t>
                        </m:r>
                      </m:den>
                    </m:f>
                    <m:r>
                      <a:rPr lang="pt-BR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/>
                <a:r>
                  <a:rPr lang="pt-BR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SzPts val="1200"/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𝐷𝐸</m:t>
                        </m:r>
                      </m:num>
                      <m:den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𝐵𝐶</m:t>
                        </m:r>
                      </m:den>
                    </m:f>
                    <m:r>
                      <a:rPr lang="pt-BR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𝐴𝐶</m:t>
                        </m:r>
                      </m:num>
                      <m:den>
                        <m:r>
                          <a:rPr lang="pt-BR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den>
                    </m:f>
                  </m:oMath>
                </a14:m>
                <a:endParaRPr lang="pt-B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6F2C8CB7-55CD-B2BF-7A6F-FBF56D4FDE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4552595"/>
                <a:ext cx="3429000" cy="22349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883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dois ângulos congruentes,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um triângulo possui dois lados congruentes e dois ângulos congruentes, então ele é: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Escaleno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Equilátero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Retângulo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todos os lados congruentes,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um lado congruente e os ângulos adjacentes a esse lado congruentes,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todos os ângulos congruentes,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um ângulo congruente e os lados adjacentes a esse ângulo congruentes,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todos os ângulos retos congruentes,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todos os lados proporcionais,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um ângulo congruente e os lados opostos a esse ângulo proporcionais,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todos os lados congruentes,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um ângulo congruente e um lado proporcional ao lado correspondente do outro triângulo,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dois lados proporcionais e o ângulo entre eles congruente,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</a:t>
            </a:r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– 8º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um ângulo congruente e os lados adjacentes a esse ângulo proporcionais,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um ângulo congruente e os lados opostos a esse ângulo proporcionais,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Se dois triângulos têm um ângulo congruente e os lados adjacentes proporcionais, então eles são: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Congruentes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Semelhantes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Isósceles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Equiláteros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11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2ACBDDC2-47E8-C5B0-770E-857C5F7846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010729"/>
                  </p:ext>
                </p:extLst>
              </p:nvPr>
            </p:nvGraphicFramePr>
            <p:xfrm>
              <a:off x="215769" y="2118662"/>
              <a:ext cx="6529820" cy="79999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1001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1980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16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Sabendo que dois ângulos do paralelogramo ABCD, ilustrado na imagem abaixo, medem 60° e 120°, assinale a alternativa que indica a medida dos ângulos D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pt-BR" sz="14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sz="14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e>
                              </m:acc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B e A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pt-BR" sz="14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sz="1400" b="0" i="0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B</m:t>
                                  </m:r>
                                </m:e>
                              </m:acc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C, respectivamente.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>
                <a:extLst>
                  <a:ext uri="{FF2B5EF4-FFF2-40B4-BE49-F238E27FC236}">
                    <a16:creationId xmlns:a16="http://schemas.microsoft.com/office/drawing/2014/main" id="{2ACBDDC2-47E8-C5B0-770E-857C5F7846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8010729"/>
                  </p:ext>
                </p:extLst>
              </p:nvPr>
            </p:nvGraphicFramePr>
            <p:xfrm>
              <a:off x="215769" y="2118662"/>
              <a:ext cx="6529820" cy="79999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1001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1980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58629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16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95" t="-8247" b="-360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CaixaDeTexto 6">
            <a:extLst>
              <a:ext uri="{FF2B5EF4-FFF2-40B4-BE49-F238E27FC236}">
                <a16:creationId xmlns:a16="http://schemas.microsoft.com/office/drawing/2014/main" id="{BEE77199-7334-398A-D4ED-CD8A403E3080}"/>
              </a:ext>
            </a:extLst>
          </p:cNvPr>
          <p:cNvSpPr txBox="1"/>
          <p:nvPr/>
        </p:nvSpPr>
        <p:spPr>
          <a:xfrm>
            <a:off x="379121" y="4309060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60° e 120°.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90° e 30°.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105° e 45°.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120° e 60°.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120° e 45°.</a:t>
            </a:r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F83A1763-67BF-08C5-DC63-1E9A3370460A}"/>
              </a:ext>
            </a:extLst>
          </p:cNvPr>
          <p:cNvGrpSpPr/>
          <p:nvPr/>
        </p:nvGrpSpPr>
        <p:grpSpPr>
          <a:xfrm>
            <a:off x="2141768" y="2819582"/>
            <a:ext cx="1922781" cy="1400949"/>
            <a:chOff x="2141768" y="2649142"/>
            <a:chExt cx="1922781" cy="1400949"/>
          </a:xfrm>
        </p:grpSpPr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A24781A7-843C-FFB3-08A0-C1D4A04A5B54}"/>
                </a:ext>
              </a:extLst>
            </p:cNvPr>
            <p:cNvGrpSpPr/>
            <p:nvPr/>
          </p:nvGrpSpPr>
          <p:grpSpPr>
            <a:xfrm>
              <a:off x="2141768" y="2649142"/>
              <a:ext cx="1922781" cy="1400949"/>
              <a:chOff x="1671318" y="2254250"/>
              <a:chExt cx="1922781" cy="1400949"/>
            </a:xfrm>
          </p:grpSpPr>
          <p:grpSp>
            <p:nvGrpSpPr>
              <p:cNvPr id="17" name="Agrupar 16">
                <a:extLst>
                  <a:ext uri="{FF2B5EF4-FFF2-40B4-BE49-F238E27FC236}">
                    <a16:creationId xmlns:a16="http://schemas.microsoft.com/office/drawing/2014/main" id="{5BFA2814-F6C1-054D-D6DA-062F0B64E1F1}"/>
                  </a:ext>
                </a:extLst>
              </p:cNvPr>
              <p:cNvGrpSpPr/>
              <p:nvPr/>
            </p:nvGrpSpPr>
            <p:grpSpPr>
              <a:xfrm>
                <a:off x="1671318" y="2254250"/>
                <a:ext cx="1922781" cy="1400949"/>
                <a:chOff x="1671318" y="2254250"/>
                <a:chExt cx="1922781" cy="1400949"/>
              </a:xfrm>
            </p:grpSpPr>
            <p:sp>
              <p:nvSpPr>
                <p:cNvPr id="9" name="Paralelogramo 8">
                  <a:extLst>
                    <a:ext uri="{FF2B5EF4-FFF2-40B4-BE49-F238E27FC236}">
                      <a16:creationId xmlns:a16="http://schemas.microsoft.com/office/drawing/2014/main" id="{A2A22EDA-54C0-3D07-3E0F-C911DCD3BA9B}"/>
                    </a:ext>
                  </a:extLst>
                </p:cNvPr>
                <p:cNvSpPr/>
                <p:nvPr/>
              </p:nvSpPr>
              <p:spPr>
                <a:xfrm rot="4606615">
                  <a:off x="2012950" y="2286001"/>
                  <a:ext cx="1216152" cy="1308100"/>
                </a:xfrm>
                <a:prstGeom prst="parallelogram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10" name="CaixaDeTexto 9">
                  <a:extLst>
                    <a:ext uri="{FF2B5EF4-FFF2-40B4-BE49-F238E27FC236}">
                      <a16:creationId xmlns:a16="http://schemas.microsoft.com/office/drawing/2014/main" id="{8B7302E8-0459-ACA3-1330-5C03D55A983F}"/>
                    </a:ext>
                  </a:extLst>
                </p:cNvPr>
                <p:cNvSpPr txBox="1"/>
                <p:nvPr/>
              </p:nvSpPr>
              <p:spPr>
                <a:xfrm flipH="1">
                  <a:off x="1874518" y="3378200"/>
                  <a:ext cx="28448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A</a:t>
                  </a:r>
                </a:p>
              </p:txBody>
            </p:sp>
            <p:sp>
              <p:nvSpPr>
                <p:cNvPr id="11" name="CaixaDeTexto 10">
                  <a:extLst>
                    <a:ext uri="{FF2B5EF4-FFF2-40B4-BE49-F238E27FC236}">
                      <a16:creationId xmlns:a16="http://schemas.microsoft.com/office/drawing/2014/main" id="{9CD02EAE-BE6A-CA3D-374E-4F1CFCC31B9B}"/>
                    </a:ext>
                  </a:extLst>
                </p:cNvPr>
                <p:cNvSpPr txBox="1"/>
                <p:nvPr/>
              </p:nvSpPr>
              <p:spPr>
                <a:xfrm flipH="1">
                  <a:off x="3309618" y="3378200"/>
                  <a:ext cx="28448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</a:p>
              </p:txBody>
            </p:sp>
            <p:sp>
              <p:nvSpPr>
                <p:cNvPr id="15" name="CaixaDeTexto 14">
                  <a:extLst>
                    <a:ext uri="{FF2B5EF4-FFF2-40B4-BE49-F238E27FC236}">
                      <a16:creationId xmlns:a16="http://schemas.microsoft.com/office/drawing/2014/main" id="{7B57389E-76D8-9F01-6411-82457F1F345E}"/>
                    </a:ext>
                  </a:extLst>
                </p:cNvPr>
                <p:cNvSpPr txBox="1"/>
                <p:nvPr/>
              </p:nvSpPr>
              <p:spPr>
                <a:xfrm flipH="1">
                  <a:off x="1671318" y="2260600"/>
                  <a:ext cx="28448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D</a:t>
                  </a:r>
                </a:p>
              </p:txBody>
            </p:sp>
            <p:sp>
              <p:nvSpPr>
                <p:cNvPr id="16" name="CaixaDeTexto 15">
                  <a:extLst>
                    <a:ext uri="{FF2B5EF4-FFF2-40B4-BE49-F238E27FC236}">
                      <a16:creationId xmlns:a16="http://schemas.microsoft.com/office/drawing/2014/main" id="{641B8915-E7FA-EF26-C833-103ED7443024}"/>
                    </a:ext>
                  </a:extLst>
                </p:cNvPr>
                <p:cNvSpPr txBox="1"/>
                <p:nvPr/>
              </p:nvSpPr>
              <p:spPr>
                <a:xfrm flipH="1">
                  <a:off x="3081018" y="2254250"/>
                  <a:ext cx="28448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</a:t>
                  </a:r>
                </a:p>
              </p:txBody>
            </p:sp>
          </p:grpSp>
          <p:sp>
            <p:nvSpPr>
              <p:cNvPr id="18" name="Arco 17">
                <a:extLst>
                  <a:ext uri="{FF2B5EF4-FFF2-40B4-BE49-F238E27FC236}">
                    <a16:creationId xmlns:a16="http://schemas.microsoft.com/office/drawing/2014/main" id="{FED6CFD4-F69B-D093-D8A3-D34AA98D9B77}"/>
                  </a:ext>
                </a:extLst>
              </p:cNvPr>
              <p:cNvSpPr/>
              <p:nvPr/>
            </p:nvSpPr>
            <p:spPr>
              <a:xfrm rot="10800000">
                <a:off x="3025788" y="2311747"/>
                <a:ext cx="323850" cy="370731"/>
              </a:xfrm>
              <a:prstGeom prst="arc">
                <a:avLst>
                  <a:gd name="adj1" fmla="val 15521821"/>
                  <a:gd name="adj2" fmla="val 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9" name="Arco 18">
                <a:extLst>
                  <a:ext uri="{FF2B5EF4-FFF2-40B4-BE49-F238E27FC236}">
                    <a16:creationId xmlns:a16="http://schemas.microsoft.com/office/drawing/2014/main" id="{4B059165-03C2-ADB6-41A5-757CE5C1D855}"/>
                  </a:ext>
                </a:extLst>
              </p:cNvPr>
              <p:cNvSpPr/>
              <p:nvPr/>
            </p:nvSpPr>
            <p:spPr>
              <a:xfrm rot="5806907">
                <a:off x="1784471" y="2398399"/>
                <a:ext cx="225721" cy="241844"/>
              </a:xfrm>
              <a:prstGeom prst="arc">
                <a:avLst>
                  <a:gd name="adj1" fmla="val 15363424"/>
                  <a:gd name="adj2" fmla="val 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cxnSp>
          <p:nvCxnSpPr>
            <p:cNvPr id="5" name="Conector reto 4">
              <a:extLst>
                <a:ext uri="{FF2B5EF4-FFF2-40B4-BE49-F238E27FC236}">
                  <a16:creationId xmlns:a16="http://schemas.microsoft.com/office/drawing/2014/main" id="{EF0F526D-D2A5-641F-D9C8-187D082CFE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40000" y="2923310"/>
              <a:ext cx="1094509" cy="8312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65DAC655-5156-4207-3C07-7C612B56B85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46038" y="2918692"/>
              <a:ext cx="1489363" cy="84281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ACBDDC2-47E8-C5B0-770E-857C5F784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404694"/>
              </p:ext>
            </p:extLst>
          </p:nvPr>
        </p:nvGraphicFramePr>
        <p:xfrm>
          <a:off x="215769" y="211866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Maria e Hana decidiram apostar corrida. Maria saiu do ponto D ao ponto C, depois foi ao ponto A, retornando ao seu ponto de partida. Hana do ponto A ao B, chegando ao C e retornando à largada. Hana chegou primeiro ao ponto final. Sabendo disso, assinale a alternativa correta: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BEE77199-7334-398A-D4ED-CD8A403E3080}"/>
              </a:ext>
            </a:extLst>
          </p:cNvPr>
          <p:cNvSpPr txBox="1"/>
          <p:nvPr/>
        </p:nvSpPr>
        <p:spPr>
          <a:xfrm>
            <a:off x="429237" y="4735651"/>
            <a:ext cx="62625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Hana percorreu uma menor distância que Maria, por isso chegou primeiro.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Hana e Maria percorreram a mesma distância, por congruência de triângulos.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Se Maria tivesse percorrido a mesma distância que Hana, ela teria chegado primeiro.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Se as distâncias entre os pontos iniciais e finais fossem iguais à distância entre Hana e Maria, elas teriam realizado o mesmo percurso.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Se Maria tivesse saído do ponto A, as duas teriam chegado no mesmo tempo.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B2801EAE-519B-FF4D-F463-EDB77426A772}"/>
              </a:ext>
            </a:extLst>
          </p:cNvPr>
          <p:cNvGrpSpPr/>
          <p:nvPr/>
        </p:nvGrpSpPr>
        <p:grpSpPr>
          <a:xfrm>
            <a:off x="1999612" y="3064107"/>
            <a:ext cx="2557718" cy="1350354"/>
            <a:chOff x="1941133" y="2563618"/>
            <a:chExt cx="2557718" cy="1350354"/>
          </a:xfrm>
        </p:grpSpPr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B79CDA44-4DF0-FF0D-0BB4-AEFC97D5A809}"/>
                </a:ext>
              </a:extLst>
            </p:cNvPr>
            <p:cNvGrpSpPr/>
            <p:nvPr/>
          </p:nvGrpSpPr>
          <p:grpSpPr>
            <a:xfrm>
              <a:off x="1941133" y="2563618"/>
              <a:ext cx="2557718" cy="1350354"/>
              <a:chOff x="1941133" y="2662454"/>
              <a:chExt cx="2557718" cy="1350354"/>
            </a:xfrm>
          </p:grpSpPr>
          <p:grpSp>
            <p:nvGrpSpPr>
              <p:cNvPr id="17" name="Agrupar 16">
                <a:extLst>
                  <a:ext uri="{FF2B5EF4-FFF2-40B4-BE49-F238E27FC236}">
                    <a16:creationId xmlns:a16="http://schemas.microsoft.com/office/drawing/2014/main" id="{5BFA2814-F6C1-054D-D6DA-062F0B64E1F1}"/>
                  </a:ext>
                </a:extLst>
              </p:cNvPr>
              <p:cNvGrpSpPr/>
              <p:nvPr/>
            </p:nvGrpSpPr>
            <p:grpSpPr>
              <a:xfrm>
                <a:off x="1941133" y="2662454"/>
                <a:ext cx="2557718" cy="1350354"/>
                <a:chOff x="1449401" y="2252963"/>
                <a:chExt cx="2557718" cy="1350354"/>
              </a:xfrm>
            </p:grpSpPr>
            <p:sp>
              <p:nvSpPr>
                <p:cNvPr id="9" name="Paralelogramo 8">
                  <a:extLst>
                    <a:ext uri="{FF2B5EF4-FFF2-40B4-BE49-F238E27FC236}">
                      <a16:creationId xmlns:a16="http://schemas.microsoft.com/office/drawing/2014/main" id="{A2A22EDA-54C0-3D07-3E0F-C911DCD3BA9B}"/>
                    </a:ext>
                  </a:extLst>
                </p:cNvPr>
                <p:cNvSpPr/>
                <p:nvPr/>
              </p:nvSpPr>
              <p:spPr>
                <a:xfrm rot="4508549">
                  <a:off x="2093283" y="1999020"/>
                  <a:ext cx="1216152" cy="1834150"/>
                </a:xfrm>
                <a:prstGeom prst="parallelogram">
                  <a:avLst>
                    <a:gd name="adj" fmla="val 37312"/>
                  </a:avLst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10" name="CaixaDeTexto 9">
                  <a:extLst>
                    <a:ext uri="{FF2B5EF4-FFF2-40B4-BE49-F238E27FC236}">
                      <a16:creationId xmlns:a16="http://schemas.microsoft.com/office/drawing/2014/main" id="{8B7302E8-0459-ACA3-1330-5C03D55A983F}"/>
                    </a:ext>
                  </a:extLst>
                </p:cNvPr>
                <p:cNvSpPr txBox="1"/>
                <p:nvPr/>
              </p:nvSpPr>
              <p:spPr>
                <a:xfrm flipH="1">
                  <a:off x="1696281" y="3326318"/>
                  <a:ext cx="31031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A</a:t>
                  </a:r>
                </a:p>
              </p:txBody>
            </p:sp>
            <p:sp>
              <p:nvSpPr>
                <p:cNvPr id="11" name="CaixaDeTexto 10">
                  <a:extLst>
                    <a:ext uri="{FF2B5EF4-FFF2-40B4-BE49-F238E27FC236}">
                      <a16:creationId xmlns:a16="http://schemas.microsoft.com/office/drawing/2014/main" id="{9CD02EAE-BE6A-CA3D-374E-4F1CFCC31B9B}"/>
                    </a:ext>
                  </a:extLst>
                </p:cNvPr>
                <p:cNvSpPr txBox="1"/>
                <p:nvPr/>
              </p:nvSpPr>
              <p:spPr>
                <a:xfrm flipH="1">
                  <a:off x="3656312" y="3259719"/>
                  <a:ext cx="35080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</a:p>
              </p:txBody>
            </p:sp>
            <p:sp>
              <p:nvSpPr>
                <p:cNvPr id="15" name="CaixaDeTexto 14">
                  <a:extLst>
                    <a:ext uri="{FF2B5EF4-FFF2-40B4-BE49-F238E27FC236}">
                      <a16:creationId xmlns:a16="http://schemas.microsoft.com/office/drawing/2014/main" id="{7B57389E-76D8-9F01-6411-82457F1F345E}"/>
                    </a:ext>
                  </a:extLst>
                </p:cNvPr>
                <p:cNvSpPr txBox="1"/>
                <p:nvPr/>
              </p:nvSpPr>
              <p:spPr>
                <a:xfrm flipH="1">
                  <a:off x="1449401" y="2252963"/>
                  <a:ext cx="28448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D</a:t>
                  </a:r>
                </a:p>
              </p:txBody>
            </p:sp>
            <p:sp>
              <p:nvSpPr>
                <p:cNvPr id="16" name="CaixaDeTexto 15">
                  <a:extLst>
                    <a:ext uri="{FF2B5EF4-FFF2-40B4-BE49-F238E27FC236}">
                      <a16:creationId xmlns:a16="http://schemas.microsoft.com/office/drawing/2014/main" id="{641B8915-E7FA-EF26-C833-103ED7443024}"/>
                    </a:ext>
                  </a:extLst>
                </p:cNvPr>
                <p:cNvSpPr txBox="1"/>
                <p:nvPr/>
              </p:nvSpPr>
              <p:spPr>
                <a:xfrm flipH="1">
                  <a:off x="3432944" y="2269908"/>
                  <a:ext cx="29347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</a:t>
                  </a:r>
                </a:p>
              </p:txBody>
            </p:sp>
          </p:grpSp>
          <mc:AlternateContent xmlns:mc="http://schemas.openxmlformats.org/markup-compatibility/2006" xmlns:p14="http://schemas.microsoft.com/office/powerpoint/2010/main">
            <mc:Choice Requires="p14">
              <p:contentPart p14:bwMode="auto" r:id="rId3">
                <p14:nvContentPartPr>
                  <p14:cNvPr id="2" name="Tinta 1">
                    <a:extLst>
                      <a:ext uri="{FF2B5EF4-FFF2-40B4-BE49-F238E27FC236}">
                        <a16:creationId xmlns:a16="http://schemas.microsoft.com/office/drawing/2014/main" id="{344397A2-560A-4A08-E584-E12BA6C78752}"/>
                      </a:ext>
                    </a:extLst>
                  </p14:cNvPr>
                  <p14:cNvContentPartPr/>
                  <p14:nvPr/>
                </p14:nvContentPartPr>
                <p14:xfrm>
                  <a:off x="2166141" y="2965489"/>
                  <a:ext cx="360" cy="360"/>
                </p14:xfrm>
              </p:contentPart>
            </mc:Choice>
            <mc:Fallback xmlns="">
              <p:pic>
                <p:nvPicPr>
                  <p:cNvPr id="2" name="Tinta 1">
                    <a:extLst>
                      <a:ext uri="{FF2B5EF4-FFF2-40B4-BE49-F238E27FC236}">
                        <a16:creationId xmlns:a16="http://schemas.microsoft.com/office/drawing/2014/main" id="{344397A2-560A-4A08-E584-E12BA6C78752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2130501" y="2929489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5" name="Tinta 4">
                    <a:extLst>
                      <a:ext uri="{FF2B5EF4-FFF2-40B4-BE49-F238E27FC236}">
                        <a16:creationId xmlns:a16="http://schemas.microsoft.com/office/drawing/2014/main" id="{BD5946C8-1CEB-1F69-585C-28A2E8003551}"/>
                      </a:ext>
                    </a:extLst>
                  </p14:cNvPr>
                  <p14:cNvContentPartPr/>
                  <p14:nvPr/>
                </p14:nvContentPartPr>
                <p14:xfrm>
                  <a:off x="2332263" y="3723501"/>
                  <a:ext cx="360" cy="360"/>
                </p14:xfrm>
              </p:contentPart>
            </mc:Choice>
            <mc:Fallback xmlns="">
              <p:pic>
                <p:nvPicPr>
                  <p:cNvPr id="5" name="Tinta 4">
                    <a:extLst>
                      <a:ext uri="{FF2B5EF4-FFF2-40B4-BE49-F238E27FC236}">
                        <a16:creationId xmlns:a16="http://schemas.microsoft.com/office/drawing/2014/main" id="{BD5946C8-1CEB-1F69-585C-28A2E8003551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2296263" y="3687861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cxnSp>
          <p:nvCxnSpPr>
            <p:cNvPr id="25" name="Conector reto 24">
              <a:extLst>
                <a:ext uri="{FF2B5EF4-FFF2-40B4-BE49-F238E27FC236}">
                  <a16:creationId xmlns:a16="http://schemas.microsoft.com/office/drawing/2014/main" id="{270D6211-D405-AF7D-1E9C-7750936AF84F}"/>
                </a:ext>
              </a:extLst>
            </p:cNvPr>
            <p:cNvCxnSpPr>
              <a:cxnSpLocks/>
            </p:cNvCxnSpPr>
            <p:nvPr/>
          </p:nvCxnSpPr>
          <p:spPr>
            <a:xfrm>
              <a:off x="2179983" y="2881264"/>
              <a:ext cx="2030233" cy="66104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D5171D54-A651-635A-9B24-4E18C0F34D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54911" y="2862470"/>
              <a:ext cx="1664473" cy="73838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070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ACBDDC2-47E8-C5B0-770E-857C5F784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892688"/>
              </p:ext>
            </p:extLst>
          </p:nvPr>
        </p:nvGraphicFramePr>
        <p:xfrm>
          <a:off x="215769" y="211866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 acordo com a imagem abaixo, assinale a alternativa que indique o valor do ângulo Y e a explicação.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BEE77199-7334-398A-D4ED-CD8A403E3080}"/>
              </a:ext>
            </a:extLst>
          </p:cNvPr>
          <p:cNvSpPr txBox="1"/>
          <p:nvPr/>
        </p:nvSpPr>
        <p:spPr>
          <a:xfrm>
            <a:off x="413980" y="4243425"/>
            <a:ext cx="633160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Os quadriláteros podem ser divididos em dois triângulos, com soma dos ângulos internos igual a 360º, portanto Y = 60º.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Por definição, todos os quadriláteros têm como soma dos ângulos internos 480º, portanto Y = 180º.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Como o quadrilátero da imagem não possui nenhum lado paralelo a outro e nenhum ângulo semelhante, Y só pode ser medido através de um transferidor.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Por definição, se um quadrilátero não possui nenhum lado paralelo a outro e nenhum ângulo semelhante, o somatório dos seus ângulos internos é igual a 350º, portanto Y = 50º.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medida de um ângulo em um quadrilátero é sempre 1/4 da soma da medida dos outros 3 ângulos, portanto Y = 75º.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A9A4818D-96A8-F519-18D7-975ABB61CBFB}"/>
              </a:ext>
            </a:extLst>
          </p:cNvPr>
          <p:cNvGrpSpPr/>
          <p:nvPr/>
        </p:nvGrpSpPr>
        <p:grpSpPr>
          <a:xfrm>
            <a:off x="2489721" y="2727774"/>
            <a:ext cx="1572360" cy="1285992"/>
            <a:chOff x="2356371" y="2477027"/>
            <a:chExt cx="1572360" cy="1285992"/>
          </a:xfrm>
        </p:grpSpPr>
        <p:grpSp>
          <p:nvGrpSpPr>
            <p:cNvPr id="39" name="Agrupar 38">
              <a:extLst>
                <a:ext uri="{FF2B5EF4-FFF2-40B4-BE49-F238E27FC236}">
                  <a16:creationId xmlns:a16="http://schemas.microsoft.com/office/drawing/2014/main" id="{562B3B78-C9F9-E6DA-B612-E8D7DBD6C3E8}"/>
                </a:ext>
              </a:extLst>
            </p:cNvPr>
            <p:cNvGrpSpPr/>
            <p:nvPr/>
          </p:nvGrpSpPr>
          <p:grpSpPr>
            <a:xfrm>
              <a:off x="2356371" y="2477027"/>
              <a:ext cx="1561749" cy="1285992"/>
              <a:chOff x="2214376" y="2494068"/>
              <a:chExt cx="1561749" cy="1285992"/>
            </a:xfrm>
          </p:grpSpPr>
          <p:grpSp>
            <p:nvGrpSpPr>
              <p:cNvPr id="34" name="Agrupar 33">
                <a:extLst>
                  <a:ext uri="{FF2B5EF4-FFF2-40B4-BE49-F238E27FC236}">
                    <a16:creationId xmlns:a16="http://schemas.microsoft.com/office/drawing/2014/main" id="{DB588E46-F65D-A131-3990-0478FDE23DCA}"/>
                  </a:ext>
                </a:extLst>
              </p:cNvPr>
              <p:cNvGrpSpPr/>
              <p:nvPr/>
            </p:nvGrpSpPr>
            <p:grpSpPr>
              <a:xfrm>
                <a:off x="2214376" y="2494068"/>
                <a:ext cx="1561749" cy="1285992"/>
                <a:chOff x="2214376" y="2494068"/>
                <a:chExt cx="1561749" cy="1285992"/>
              </a:xfrm>
            </p:grpSpPr>
            <p:grpSp>
              <p:nvGrpSpPr>
                <p:cNvPr id="26" name="Agrupar 25">
                  <a:extLst>
                    <a:ext uri="{FF2B5EF4-FFF2-40B4-BE49-F238E27FC236}">
                      <a16:creationId xmlns:a16="http://schemas.microsoft.com/office/drawing/2014/main" id="{CBFC4250-E7E0-4D47-5D5F-557CD3B36741}"/>
                    </a:ext>
                  </a:extLst>
                </p:cNvPr>
                <p:cNvGrpSpPr/>
                <p:nvPr/>
              </p:nvGrpSpPr>
              <p:grpSpPr>
                <a:xfrm>
                  <a:off x="2353563" y="2614785"/>
                  <a:ext cx="1392619" cy="979564"/>
                  <a:chOff x="1167700" y="2661219"/>
                  <a:chExt cx="1392619" cy="979564"/>
                </a:xfrm>
              </p:grpSpPr>
              <p:cxnSp>
                <p:nvCxnSpPr>
                  <p:cNvPr id="14" name="Conector reto 13">
                    <a:extLst>
                      <a:ext uri="{FF2B5EF4-FFF2-40B4-BE49-F238E27FC236}">
                        <a16:creationId xmlns:a16="http://schemas.microsoft.com/office/drawing/2014/main" id="{AA976062-9567-4385-AF4F-F75FB4506DF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172954" y="2664619"/>
                    <a:ext cx="559405" cy="450647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Conector reto 17">
                    <a:extLst>
                      <a:ext uri="{FF2B5EF4-FFF2-40B4-BE49-F238E27FC236}">
                        <a16:creationId xmlns:a16="http://schemas.microsoft.com/office/drawing/2014/main" id="{2185C116-806C-B735-15DA-8E5FEAB863F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67700" y="3103705"/>
                    <a:ext cx="377322" cy="534976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Conector reto 19">
                    <a:extLst>
                      <a:ext uri="{FF2B5EF4-FFF2-40B4-BE49-F238E27FC236}">
                        <a16:creationId xmlns:a16="http://schemas.microsoft.com/office/drawing/2014/main" id="{4E385B36-C310-4500-FE2D-EB4AD1598B7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540816" y="3291839"/>
                    <a:ext cx="1019503" cy="348944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ector reto 21">
                    <a:extLst>
                      <a:ext uri="{FF2B5EF4-FFF2-40B4-BE49-F238E27FC236}">
                        <a16:creationId xmlns:a16="http://schemas.microsoft.com/office/drawing/2014/main" id="{AC17073B-9B22-E659-6B81-1C8B3A1C513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721374" y="2661219"/>
                    <a:ext cx="829265" cy="627467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" name="Arco 29">
                  <a:extLst>
                    <a:ext uri="{FF2B5EF4-FFF2-40B4-BE49-F238E27FC236}">
                      <a16:creationId xmlns:a16="http://schemas.microsoft.com/office/drawing/2014/main" id="{9FF6040C-0129-FDFB-289C-F90B23C6B818}"/>
                    </a:ext>
                  </a:extLst>
                </p:cNvPr>
                <p:cNvSpPr/>
                <p:nvPr/>
              </p:nvSpPr>
              <p:spPr>
                <a:xfrm rot="14085499">
                  <a:off x="3541875" y="3120764"/>
                  <a:ext cx="238820" cy="229680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1" name="Arco 30">
                  <a:extLst>
                    <a:ext uri="{FF2B5EF4-FFF2-40B4-BE49-F238E27FC236}">
                      <a16:creationId xmlns:a16="http://schemas.microsoft.com/office/drawing/2014/main" id="{172F86CD-9B94-D0EB-31A9-3AC5AA131119}"/>
                    </a:ext>
                  </a:extLst>
                </p:cNvPr>
                <p:cNvSpPr/>
                <p:nvPr/>
              </p:nvSpPr>
              <p:spPr>
                <a:xfrm rot="2964278">
                  <a:off x="2217550" y="2952459"/>
                  <a:ext cx="265779" cy="272128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2" name="Arco 31">
                  <a:extLst>
                    <a:ext uri="{FF2B5EF4-FFF2-40B4-BE49-F238E27FC236}">
                      <a16:creationId xmlns:a16="http://schemas.microsoft.com/office/drawing/2014/main" id="{96949355-BF35-9959-4075-D1A174C7E4C1}"/>
                    </a:ext>
                  </a:extLst>
                </p:cNvPr>
                <p:cNvSpPr/>
                <p:nvPr/>
              </p:nvSpPr>
              <p:spPr>
                <a:xfrm rot="19658933">
                  <a:off x="2607817" y="3473681"/>
                  <a:ext cx="290721" cy="306379"/>
                </a:xfrm>
                <a:prstGeom prst="arc">
                  <a:avLst>
                    <a:gd name="adj1" fmla="val 16173351"/>
                    <a:gd name="adj2" fmla="val 0"/>
                  </a:avLst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3" name="Arco 32">
                  <a:extLst>
                    <a:ext uri="{FF2B5EF4-FFF2-40B4-BE49-F238E27FC236}">
                      <a16:creationId xmlns:a16="http://schemas.microsoft.com/office/drawing/2014/main" id="{ECCCE614-8975-1BD8-5C79-FF8B8FD75807}"/>
                    </a:ext>
                  </a:extLst>
                </p:cNvPr>
                <p:cNvSpPr/>
                <p:nvPr/>
              </p:nvSpPr>
              <p:spPr>
                <a:xfrm rot="8707359">
                  <a:off x="2802147" y="2494068"/>
                  <a:ext cx="265779" cy="272128"/>
                </a:xfrm>
                <a:prstGeom prst="arc">
                  <a:avLst>
                    <a:gd name="adj1" fmla="val 15163054"/>
                    <a:gd name="adj2" fmla="val 0"/>
                  </a:avLst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id="{6C4F56FB-9537-B113-1472-225C1EC1C216}"/>
                  </a:ext>
                </a:extLst>
              </p:cNvPr>
              <p:cNvSpPr txBox="1"/>
              <p:nvPr/>
            </p:nvSpPr>
            <p:spPr>
              <a:xfrm>
                <a:off x="2757489" y="2721767"/>
                <a:ext cx="43934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85º</a:t>
                </a:r>
              </a:p>
            </p:txBody>
          </p:sp>
          <p:sp>
            <p:nvSpPr>
              <p:cNvPr id="36" name="CaixaDeTexto 35">
                <a:extLst>
                  <a:ext uri="{FF2B5EF4-FFF2-40B4-BE49-F238E27FC236}">
                    <a16:creationId xmlns:a16="http://schemas.microsoft.com/office/drawing/2014/main" id="{8AE4FC64-3433-07FB-6B49-9E78CFA6FE1D}"/>
                  </a:ext>
                </a:extLst>
              </p:cNvPr>
              <p:cNvSpPr txBox="1"/>
              <p:nvPr/>
            </p:nvSpPr>
            <p:spPr>
              <a:xfrm>
                <a:off x="2406253" y="2977753"/>
                <a:ext cx="55840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105º</a:t>
                </a:r>
              </a:p>
            </p:txBody>
          </p:sp>
          <p:sp>
            <p:nvSpPr>
              <p:cNvPr id="37" name="CaixaDeTexto 36">
                <a:extLst>
                  <a:ext uri="{FF2B5EF4-FFF2-40B4-BE49-F238E27FC236}">
                    <a16:creationId xmlns:a16="http://schemas.microsoft.com/office/drawing/2014/main" id="{71A4C016-A734-9E83-67AD-DA14021E908E}"/>
                  </a:ext>
                </a:extLst>
              </p:cNvPr>
              <p:cNvSpPr txBox="1"/>
              <p:nvPr/>
            </p:nvSpPr>
            <p:spPr>
              <a:xfrm>
                <a:off x="2589609" y="3263502"/>
                <a:ext cx="51316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110º</a:t>
                </a:r>
              </a:p>
            </p:txBody>
          </p:sp>
          <p:sp>
            <p:nvSpPr>
              <p:cNvPr id="38" name="CaixaDeTexto 37">
                <a:extLst>
                  <a:ext uri="{FF2B5EF4-FFF2-40B4-BE49-F238E27FC236}">
                    <a16:creationId xmlns:a16="http://schemas.microsoft.com/office/drawing/2014/main" id="{3E000298-733C-64D9-636F-E5C2C61F1DDD}"/>
                  </a:ext>
                </a:extLst>
              </p:cNvPr>
              <p:cNvSpPr txBox="1"/>
              <p:nvPr/>
            </p:nvSpPr>
            <p:spPr>
              <a:xfrm>
                <a:off x="3303985" y="3064669"/>
                <a:ext cx="43934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</p:grpSp>
        <p:cxnSp>
          <p:nvCxnSpPr>
            <p:cNvPr id="2" name="Conector reto 1">
              <a:extLst>
                <a:ext uri="{FF2B5EF4-FFF2-40B4-BE49-F238E27FC236}">
                  <a16:creationId xmlns:a16="http://schemas.microsoft.com/office/drawing/2014/main" id="{B2697738-2C78-4B00-8C0C-D4E1B15C3AB0}"/>
                </a:ext>
              </a:extLst>
            </p:cNvPr>
            <p:cNvCxnSpPr>
              <a:cxnSpLocks/>
            </p:cNvCxnSpPr>
            <p:nvPr/>
          </p:nvCxnSpPr>
          <p:spPr>
            <a:xfrm>
              <a:off x="2504291" y="3051909"/>
              <a:ext cx="1424440" cy="17507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>
              <a:extLst>
                <a:ext uri="{FF2B5EF4-FFF2-40B4-BE49-F238E27FC236}">
                  <a16:creationId xmlns:a16="http://schemas.microsoft.com/office/drawing/2014/main" id="{266AD59B-CCCB-2C82-6056-679F252A0B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0791" y="2594344"/>
              <a:ext cx="186069" cy="95693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6105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ACBDDC2-47E8-C5B0-770E-857C5F784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967195"/>
              </p:ext>
            </p:extLst>
          </p:nvPr>
        </p:nvGraphicFramePr>
        <p:xfrm>
          <a:off x="161924" y="1874262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4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Num campo de futebol, Bob 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Rennan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resolveram apostar corrida, e Julia propôs que eles fizessem trajetos distintos, mas de distâncias equivalentes. Bob começou no ponto de escanteio B, indicado na figura abaixo, correu até o ponto de escanteio mais próximo, depois fez o caminho mais longo até a linha de meio de campo, em seguida voltou ao ponto inicial.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Rennan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começou no ponto R, correu o caminho mais curto até a linha de meio de campo, foi para o ponto de escanteio mais próximo ao seu local de partida, enfim voltou para onde começou.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BEE77199-7334-398A-D4ED-CD8A403E3080}"/>
              </a:ext>
            </a:extLst>
          </p:cNvPr>
          <p:cNvSpPr txBox="1"/>
          <p:nvPr/>
        </p:nvSpPr>
        <p:spPr>
          <a:xfrm>
            <a:off x="323849" y="6242385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Rennan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realmente percorreu uma distância maior que Bob.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Sim, mas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Rennan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está enganado, pois Bob foi quem percorreu a maior distância.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Não. Ambos percorreram a mesma distância.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Sim, pois Bob teve que correr o caminho mais longo até o meio de campo.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Sim, pois a distância percorrida por Bob era exatamente metade da percorrida por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Rennan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4159937C-8AD5-CEA0-548E-0A2543E74153}"/>
              </a:ext>
            </a:extLst>
          </p:cNvPr>
          <p:cNvSpPr txBox="1"/>
          <p:nvPr/>
        </p:nvSpPr>
        <p:spPr>
          <a:xfrm>
            <a:off x="323849" y="3433999"/>
            <a:ext cx="6366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Perdendo a corrida e a aposta,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Rennan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se sentiu injustiçado e alegou ter percorrido uma distância maior que Bob. Julia cometeu um erro ao formular os trajetos?</a:t>
            </a:r>
            <a:endParaRPr lang="pt-BR" sz="1200" dirty="0"/>
          </a:p>
        </p:txBody>
      </p:sp>
      <p:pic>
        <p:nvPicPr>
          <p:cNvPr id="36" name="Imagem 35">
            <a:extLst>
              <a:ext uri="{FF2B5EF4-FFF2-40B4-BE49-F238E27FC236}">
                <a16:creationId xmlns:a16="http://schemas.microsoft.com/office/drawing/2014/main" id="{8EE2CA17-CDFD-7ED6-13DC-9FD68B54B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150" y="4019550"/>
            <a:ext cx="36957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071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2630</TotalTime>
  <Words>1393</Words>
  <Application>Microsoft Office PowerPoint</Application>
  <PresentationFormat>Papel A4 (210 x 297 mm)</PresentationFormat>
  <Paragraphs>242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95</cp:revision>
  <dcterms:created xsi:type="dcterms:W3CDTF">2022-07-31T15:12:23Z</dcterms:created>
  <dcterms:modified xsi:type="dcterms:W3CDTF">2023-09-13T13:23:58Z</dcterms:modified>
</cp:coreProperties>
</file>