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84" r:id="rId2"/>
    <p:sldId id="290" r:id="rId3"/>
    <p:sldId id="291" r:id="rId4"/>
    <p:sldId id="292" r:id="rId5"/>
    <p:sldId id="293" r:id="rId6"/>
    <p:sldId id="294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680484" y="2619331"/>
            <a:ext cx="5735928" cy="408823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000" dirty="0"/>
              <a:t>Pronomes Relativos</a:t>
            </a:r>
            <a:endParaRPr lang="pt-BR" sz="4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1938" dirty="0">
                <a:latin typeface="Arial" panose="020B0604020202020204" pitchFamily="34" charset="0"/>
                <a:cs typeface="Arial" panose="020B0604020202020204" pitchFamily="34" charset="0"/>
              </a:rPr>
              <a:t>(EF08LI17) Empregar, de modo inteligível, os pronomes relativos (</a:t>
            </a:r>
            <a:r>
              <a:rPr lang="pt-BR" sz="1938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pt-BR" sz="1938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938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pt-BR" sz="1938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938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pt-BR" sz="1938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938" dirty="0" err="1">
                <a:latin typeface="Arial" panose="020B0604020202020204" pitchFamily="34" charset="0"/>
                <a:cs typeface="Arial" panose="020B0604020202020204" pitchFamily="34" charset="0"/>
              </a:rPr>
              <a:t>whose</a:t>
            </a:r>
            <a:r>
              <a:rPr lang="pt-BR" sz="1938" dirty="0">
                <a:latin typeface="Arial" panose="020B0604020202020204" pitchFamily="34" charset="0"/>
                <a:cs typeface="Arial" panose="020B0604020202020204" pitchFamily="34" charset="0"/>
              </a:rPr>
              <a:t>) para construir períodos compostos por subordinação.</a:t>
            </a:r>
          </a:p>
          <a:p>
            <a:pPr algn="ctr"/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76381"/>
              </p:ext>
            </p:extLst>
          </p:nvPr>
        </p:nvGraphicFramePr>
        <p:xfrm>
          <a:off x="161925" y="1996020"/>
          <a:ext cx="6529820" cy="516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7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as orações a seguir: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444550" y="5973819"/>
            <a:ext cx="62471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I – “A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thief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steals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II – “The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woman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pt-B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opened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door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wearing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yellow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dress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tiy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seen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photographs</a:t>
            </a:r>
            <a:r>
              <a:rPr lang="pt-B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Ann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took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IV – “Jim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wearing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hat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wich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too big for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him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Os pronomes relativos 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relative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pronouns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unem orações, substituindo sujeito 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 ou objeto 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). Verificam-se que as formas que preenchem as lacunas, substituindo sujeitos, estão em:</a:t>
            </a:r>
          </a:p>
          <a:p>
            <a:pPr algn="just"/>
            <a:endParaRPr lang="pt-BR" sz="1200" u="sng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444550" y="4155960"/>
            <a:ext cx="61823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THAT – WHO – THAT – WHO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THAT – WHO – WHO – WHO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THAT – THAT – THAT – THAT 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THAT – WHO – THAT – THAT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444550" y="2511617"/>
            <a:ext cx="62515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I – “The bag  ________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carrying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heavy.”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II – “The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___________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nice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book  ________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wanted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IV – “I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woman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_______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speak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six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 uso dos pronomes relativos obedece a regras. Identificam-se as formas que preenchem, adequadamente, as lacunas em: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313695"/>
              </p:ext>
            </p:extLst>
          </p:nvPr>
        </p:nvGraphicFramePr>
        <p:xfrm>
          <a:off x="161925" y="5305221"/>
          <a:ext cx="6529820" cy="668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5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CA1B1-2263-E2D3-4CE1-4DEC29C3FC21}"/>
              </a:ext>
            </a:extLst>
          </p:cNvPr>
          <p:cNvSpPr txBox="1"/>
          <p:nvPr/>
        </p:nvSpPr>
        <p:spPr>
          <a:xfrm>
            <a:off x="444550" y="7728145"/>
            <a:ext cx="584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 – II – III – IV </a:t>
            </a:r>
          </a:p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 – III – IV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I – II – III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I – II – IV </a:t>
            </a:r>
          </a:p>
        </p:txBody>
      </p:sp>
    </p:spTree>
    <p:extLst>
      <p:ext uri="{BB962C8B-B14F-4D97-AF65-F5344CB8AC3E}">
        <p14:creationId xmlns:p14="http://schemas.microsoft.com/office/powerpoint/2010/main" val="385168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026011"/>
              </p:ext>
            </p:extLst>
          </p:nvPr>
        </p:nvGraphicFramePr>
        <p:xfrm>
          <a:off x="158336" y="20371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as orações: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529389" y="5909754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396534" y="3689403"/>
            <a:ext cx="62995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Nas orações, há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nouns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(substantivos) que se referem a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(coisas) ou a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(pessoas) são os antecedentes dos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relative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pronouns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(pronomes relativos). Identificam-se antecedentes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refrentes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 coisas 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nas orações:</a:t>
            </a:r>
          </a:p>
          <a:p>
            <a:pPr algn="just"/>
            <a:endParaRPr lang="pt-B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I – II – IV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II – III – IV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III – IV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I – III – IV</a:t>
            </a:r>
          </a:p>
          <a:p>
            <a:pPr algn="just"/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396534" y="2629749"/>
            <a:ext cx="6174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I – “This is the girl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comes from Spain.“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II – “Where are the flowers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 gave you?” 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III – “That’s the bus </a:t>
            </a:r>
            <a:r>
              <a:rPr lang="en-US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wich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goes to the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Sydnei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Opera House.”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IV – “I like cats </a:t>
            </a:r>
            <a:r>
              <a:rPr lang="en-US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wich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have long tails.” 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839217"/>
              </p:ext>
            </p:extLst>
          </p:nvPr>
        </p:nvGraphicFramePr>
        <p:xfrm>
          <a:off x="158336" y="56139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CA1B1-2263-E2D3-4CE1-4DEC29C3FC21}"/>
              </a:ext>
            </a:extLst>
          </p:cNvPr>
          <p:cNvSpPr txBox="1"/>
          <p:nvPr/>
        </p:nvSpPr>
        <p:spPr>
          <a:xfrm>
            <a:off x="396534" y="7264273"/>
            <a:ext cx="62916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Os pronomes relativos 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relative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pronouns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indicam o sujeito 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e o objeto 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da segunda oração; além de, em alguns contextos, indica posse 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possession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). Há construções com pronomes relativos que indicam “posse” nas orações: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IV</a:t>
            </a:r>
          </a:p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 – IV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II – III 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I – IV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9C87489-E1E8-5D1F-514A-3294D2C917D4}"/>
              </a:ext>
            </a:extLst>
          </p:cNvPr>
          <p:cNvSpPr txBox="1"/>
          <p:nvPr/>
        </p:nvSpPr>
        <p:spPr>
          <a:xfrm>
            <a:off x="396534" y="6186753"/>
            <a:ext cx="62916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 –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That’s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house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1" i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 </a:t>
            </a:r>
            <a:r>
              <a:rPr lang="pt-BR" sz="1200" b="1" i="1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wich</a:t>
            </a:r>
            <a:r>
              <a:rPr lang="pt-BR" sz="1200" b="1" i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live.</a:t>
            </a:r>
          </a:p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II – The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man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pt-BR" sz="1200" b="1" i="1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whose</a:t>
            </a:r>
            <a:r>
              <a:rPr lang="pt-BR" sz="1200" b="1" i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Father </a:t>
            </a:r>
            <a:r>
              <a:rPr lang="pt-BR" sz="1200" b="0" i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</a:t>
            </a:r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 professor, </a:t>
            </a:r>
            <a:r>
              <a:rPr lang="pt-BR" sz="1200" b="0" i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forgot</a:t>
            </a:r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his</a:t>
            </a:r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umbre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lla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III – I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talked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girl </a:t>
            </a:r>
            <a:r>
              <a:rPr lang="pt-BR" sz="1200" b="1" i="1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whose</a:t>
            </a:r>
            <a:r>
              <a:rPr lang="pt-BR" sz="1200" b="1" i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car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had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broken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down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 front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of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shop.</a:t>
            </a:r>
          </a:p>
          <a:p>
            <a:pPr algn="just"/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IV – </a:t>
            </a:r>
            <a:r>
              <a:rPr lang="pt-BR" sz="1200" b="0" i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That’s</a:t>
            </a:r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Peter, </a:t>
            </a:r>
            <a:r>
              <a:rPr lang="pt-BR" sz="1200" b="0" i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</a:t>
            </a:r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boy </a:t>
            </a:r>
            <a:r>
              <a:rPr lang="pt-BR" sz="1200" b="1" i="1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who</a:t>
            </a:r>
            <a:r>
              <a:rPr lang="pt-BR" sz="1200" b="1" i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has</a:t>
            </a:r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just</a:t>
            </a:r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arrve</a:t>
            </a:r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</a:t>
            </a:r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</a:t>
            </a:r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i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airport</a:t>
            </a:r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29507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507529"/>
              </p:ext>
            </p:extLst>
          </p:nvPr>
        </p:nvGraphicFramePr>
        <p:xfrm>
          <a:off x="166253" y="1919743"/>
          <a:ext cx="6174387" cy="497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420948" y="2955585"/>
            <a:ext cx="62907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Escreva um período composto, unindo as orações com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relative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pronoun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(pronome relativo)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297711" y="2243871"/>
            <a:ext cx="6174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“The boy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friend.”</a:t>
            </a:r>
          </a:p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“The boy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talking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Nick.”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52087"/>
              </p:ext>
            </p:extLst>
          </p:nvPr>
        </p:nvGraphicFramePr>
        <p:xfrm>
          <a:off x="161924" y="4528092"/>
          <a:ext cx="6174387" cy="7071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4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 :</a:t>
                      </a:r>
                    </a:p>
                    <a:p>
                      <a:pPr algn="ctr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CA1B1-2263-E2D3-4CE1-4DEC29C3FC21}"/>
              </a:ext>
            </a:extLst>
          </p:cNvPr>
          <p:cNvSpPr txBox="1"/>
          <p:nvPr/>
        </p:nvSpPr>
        <p:spPr>
          <a:xfrm>
            <a:off x="420948" y="5575826"/>
            <a:ext cx="627079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Separe o período composto em duas orações.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O pronome relativo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” está exercendo a função de sujeito 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ou de 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  <a:endParaRPr lang="pt-B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0B7BCB4-F8B7-1798-D65B-2B3E8D53EFC0}"/>
              </a:ext>
            </a:extLst>
          </p:cNvPr>
          <p:cNvSpPr txBox="1"/>
          <p:nvPr/>
        </p:nvSpPr>
        <p:spPr>
          <a:xfrm>
            <a:off x="1532803" y="4868725"/>
            <a:ext cx="343262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There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was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princess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who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lived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 a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castle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39690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211714"/>
              </p:ext>
            </p:extLst>
          </p:nvPr>
        </p:nvGraphicFramePr>
        <p:xfrm>
          <a:off x="161924" y="1962522"/>
          <a:ext cx="6174387" cy="497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Escreva: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529389" y="5608865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381002" y="2491760"/>
            <a:ext cx="63107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uma oração na Forma Interrogativa, utilizando pronome relativo referente à “pessoa”.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uma oração com pronome relativo referente à “coisa”, exercendo a função de objeto.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217429"/>
              </p:ext>
            </p:extLst>
          </p:nvPr>
        </p:nvGraphicFramePr>
        <p:xfrm>
          <a:off x="161924" y="4489069"/>
          <a:ext cx="6529821" cy="697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5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e complete os parênteses com ( R ) “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right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” (certo) ou ( W ) “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wrong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” (errado), identificando se as orações, com os pronomes relativos, obedecem às regras gramaticais: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C588BB12-C03F-FA38-0B0A-8427473C0DD8}"/>
              </a:ext>
            </a:extLst>
          </p:cNvPr>
          <p:cNvSpPr txBox="1"/>
          <p:nvPr/>
        </p:nvSpPr>
        <p:spPr>
          <a:xfrm>
            <a:off x="381002" y="5379934"/>
            <a:ext cx="6230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I – (   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boy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traveled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II – (   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Thanks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chocolates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sent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me.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(   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That’s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girl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sits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IV – (   )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girls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wich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are looking at the store window are my friends.</a:t>
            </a:r>
          </a:p>
        </p:txBody>
      </p:sp>
    </p:spTree>
    <p:extLst>
      <p:ext uri="{BB962C8B-B14F-4D97-AF65-F5344CB8AC3E}">
        <p14:creationId xmlns:p14="http://schemas.microsoft.com/office/powerpoint/2010/main" val="330679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68890"/>
              </p:ext>
            </p:extLst>
          </p:nvPr>
        </p:nvGraphicFramePr>
        <p:xfrm>
          <a:off x="162523" y="2070507"/>
          <a:ext cx="6174387" cy="497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Diga se a oração está “correta” ou “incorreta”. Corrija, se for o caso.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420949" y="2733824"/>
            <a:ext cx="62707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Lugo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town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famous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for its Roman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walls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Aeroplane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machine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flies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Emma lives in a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500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549048" y="1987041"/>
            <a:ext cx="5401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31286"/>
              </p:ext>
            </p:extLst>
          </p:nvPr>
        </p:nvGraphicFramePr>
        <p:xfrm>
          <a:off x="161924" y="5207648"/>
          <a:ext cx="6351503" cy="553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5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Complete as lacunas com o “pronome relativo adequado”: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9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C588BB12-C03F-FA38-0B0A-8427473C0DD8}"/>
              </a:ext>
            </a:extLst>
          </p:cNvPr>
          <p:cNvSpPr txBox="1"/>
          <p:nvPr/>
        </p:nvSpPr>
        <p:spPr>
          <a:xfrm>
            <a:off x="420949" y="5877067"/>
            <a:ext cx="6096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I –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butcher is a person ______ sells meat.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II –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policeman who stopped our car wasn't very friendly.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That’s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hen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______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lays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eggs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IV – I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daughter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_____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doctor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20330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3017</TotalTime>
  <Words>955</Words>
  <Application>Microsoft Office PowerPoint</Application>
  <PresentationFormat>Papel A4 (210 x 297 mm)</PresentationFormat>
  <Paragraphs>127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131</cp:revision>
  <dcterms:created xsi:type="dcterms:W3CDTF">2022-07-31T15:12:23Z</dcterms:created>
  <dcterms:modified xsi:type="dcterms:W3CDTF">2023-06-12T11:43:42Z</dcterms:modified>
</cp:coreProperties>
</file>