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84" r:id="rId2"/>
    <p:sldId id="290" r:id="rId3"/>
    <p:sldId id="291" r:id="rId4"/>
    <p:sldId id="292" r:id="rId5"/>
    <p:sldId id="293" r:id="rId6"/>
    <p:sldId id="294" r:id="rId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680484" y="2311555"/>
            <a:ext cx="5735928" cy="470378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000" dirty="0"/>
              <a:t>Comparativos e Superlativos</a:t>
            </a:r>
            <a:endParaRPr lang="pt-BR" sz="4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pt-BR" sz="1938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1938" dirty="0">
                <a:latin typeface="Arial" panose="020B0604020202020204" pitchFamily="34" charset="0"/>
                <a:cs typeface="Arial" panose="020B0604020202020204" pitchFamily="34" charset="0"/>
              </a:rPr>
              <a:t>(EF08LI15) Utilizar, de modo inteligível, as formas comparativas e superlativas de adjetivos para comparar qualidades e quantidades.</a:t>
            </a:r>
          </a:p>
          <a:p>
            <a:pPr algn="ctr"/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8º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90989"/>
              </p:ext>
            </p:extLst>
          </p:nvPr>
        </p:nvGraphicFramePr>
        <p:xfrm>
          <a:off x="161925" y="200116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as orações a seguir: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404793" y="5728716"/>
            <a:ext cx="5766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</a:rPr>
              <a:t>“1. Rome is old  but A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thens is </a:t>
            </a:r>
            <a:r>
              <a:rPr lang="en-US" sz="1200" b="1" u="sng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more old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.”</a:t>
            </a:r>
          </a:p>
          <a:p>
            <a:pPr algn="just"/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</a:rPr>
              <a:t>“2.Is it </a:t>
            </a:r>
            <a:r>
              <a:rPr lang="en-US" sz="1200" b="1" u="sng" dirty="0">
                <a:latin typeface="Arial" panose="020B0604020202020204" pitchFamily="34" charset="0"/>
                <a:ea typeface="Calibri" panose="020F0502020204030204" pitchFamily="34" charset="0"/>
              </a:rPr>
              <a:t>cheaper</a:t>
            </a:r>
            <a:r>
              <a:rPr lang="en-US" sz="1200" dirty="0">
                <a:latin typeface="Arial" panose="020B0604020202020204" pitchFamily="34" charset="0"/>
                <a:ea typeface="Calibri" panose="020F0502020204030204" pitchFamily="34" charset="0"/>
              </a:rPr>
              <a:t> to go by car or by train?”</a:t>
            </a:r>
            <a:endParaRPr lang="en-US" sz="12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endParaRPr lang="pt-BR" sz="1200" u="sng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404793" y="3993835"/>
            <a:ext cx="62833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ITALIAN FOOD – BEAUTIFUL FLOWERS YELLOW – DAY NICE DAY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ITALIAN FOOD – FLOWERS BEAUTIFUL YELLOW – DAY NICE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FOOD ITALIAN – BEAUTIFUL FLOWERS YELLOW – NICE DAY.I’LL GIVE  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ITALIAN FOOD – BEAUTIFUL YELLOW FLOWERS – NICE DAY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0367FC8-8008-35B0-FD72-03CD239F78CF}"/>
              </a:ext>
            </a:extLst>
          </p:cNvPr>
          <p:cNvSpPr txBox="1"/>
          <p:nvPr/>
        </p:nvSpPr>
        <p:spPr>
          <a:xfrm>
            <a:off x="404793" y="2388373"/>
            <a:ext cx="62833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I – “Do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like  ________?”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II –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are some  _____________ in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garden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.”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III –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It’s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 ________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today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O uso dos adjetivos obedece à estrutura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adjective+noun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adjetivo+substantivo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). Identificam-se as estruturas que preenchem as lacunas em: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848091"/>
              </p:ext>
            </p:extLst>
          </p:nvPr>
        </p:nvGraphicFramePr>
        <p:xfrm>
          <a:off x="158336" y="5187902"/>
          <a:ext cx="6529820" cy="6517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Leia:</a:t>
                      </a:r>
                    </a:p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6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B0BCA1B1-2263-E2D3-4CE1-4DEC29C3FC21}"/>
              </a:ext>
            </a:extLst>
          </p:cNvPr>
          <p:cNvSpPr txBox="1"/>
          <p:nvPr/>
        </p:nvSpPr>
        <p:spPr>
          <a:xfrm>
            <a:off x="404793" y="6374099"/>
            <a:ext cx="540217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Nas orações, temos o uso do Comparativo. Identifica-se: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que as duas orações estão inadequadas quanto ao uso do Comparativo 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que, na oração 1, há o uso inadequado de 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“more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old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que, na oração 2, 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cheaper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” não obedece às regras gramaticais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que as duas orações estão adequadas às regras gramaticais.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1682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907246"/>
              </p:ext>
            </p:extLst>
          </p:nvPr>
        </p:nvGraphicFramePr>
        <p:xfrm>
          <a:off x="158336" y="1907848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as orações: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529389" y="5608865"/>
            <a:ext cx="5811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pt-BR" sz="1200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388616" y="3540436"/>
            <a:ext cx="62995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Nas orações, identifica-se:</a:t>
            </a:r>
          </a:p>
          <a:p>
            <a:pPr algn="just"/>
            <a:endParaRPr lang="pt-BR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que dois adjetivos estão no Comparativo e dois, no Superlativo.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que todos os adjetivos estão no Superlativo.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que três adjetivos estão no Superlativo e somente um está no Superlativo.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que todos os adjetivos estão no Comparativo.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0367FC8-8008-35B0-FD72-03CD239F78CF}"/>
              </a:ext>
            </a:extLst>
          </p:cNvPr>
          <p:cNvSpPr txBox="1"/>
          <p:nvPr/>
        </p:nvSpPr>
        <p:spPr>
          <a:xfrm>
            <a:off x="396534" y="2482093"/>
            <a:ext cx="61743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I – “My sister thinks she's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more intelligent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than me, but I don't agree!”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II – “Avatar is probably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the worst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film I've seen!”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III – “Is Angelina Jolie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older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than Sandra Bullock?”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IV – “John is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the nicest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person that I know.”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7677"/>
              </p:ext>
            </p:extLst>
          </p:nvPr>
        </p:nvGraphicFramePr>
        <p:xfrm>
          <a:off x="158336" y="5313102"/>
          <a:ext cx="6529820" cy="3920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Leia:</a:t>
                      </a:r>
                    </a:p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B0BCA1B1-2263-E2D3-4CE1-4DEC29C3FC21}"/>
              </a:ext>
            </a:extLst>
          </p:cNvPr>
          <p:cNvSpPr txBox="1"/>
          <p:nvPr/>
        </p:nvSpPr>
        <p:spPr>
          <a:xfrm>
            <a:off x="432736" y="6993805"/>
            <a:ext cx="61899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As orações apresentam adjetivos no Comparativo e no Superlativo. Ao fazer a leitura dessas estruturas, verifica-se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pt-BR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AutoNum type="alphaU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que todos os adjetivos estão no Comparativo.</a:t>
            </a:r>
          </a:p>
          <a:p>
            <a:pPr marL="228600" indent="-228600" algn="just">
              <a:buAutoNum type="alphaU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que, na oração II, o adjetivo está no Comparativo.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que, nas orações I e II, os adjetivos estão no Comparativo. 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que todos os adjetivos estão no Superlativo.</a:t>
            </a:r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193C891-3E32-60EE-B52B-1C7598112D3C}"/>
              </a:ext>
            </a:extLst>
          </p:cNvPr>
          <p:cNvSpPr txBox="1"/>
          <p:nvPr/>
        </p:nvSpPr>
        <p:spPr>
          <a:xfrm>
            <a:off x="424818" y="5941384"/>
            <a:ext cx="629954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 –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That’s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the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oldest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castle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in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England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I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think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II –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Our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captain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Roger,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is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the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best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player in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our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team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III –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This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is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the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worst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film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in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the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Whole festival.</a:t>
            </a:r>
          </a:p>
          <a:p>
            <a:pPr algn="just"/>
            <a:r>
              <a:rPr lang="pt-BR" sz="12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IV – </a:t>
            </a:r>
            <a:r>
              <a:rPr lang="en-US" sz="12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Which one is the most interesting book you’ve ever read?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295076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413665"/>
              </p:ext>
            </p:extLst>
          </p:nvPr>
        </p:nvGraphicFramePr>
        <p:xfrm>
          <a:off x="166254" y="1958809"/>
          <a:ext cx="6174387" cy="4978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Leia:</a:t>
                      </a:r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D174E6D-DA1E-9215-6DB1-FA6B31C0EC12}"/>
              </a:ext>
            </a:extLst>
          </p:cNvPr>
          <p:cNvSpPr txBox="1"/>
          <p:nvPr/>
        </p:nvSpPr>
        <p:spPr>
          <a:xfrm>
            <a:off x="422015" y="4941057"/>
            <a:ext cx="58112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pt-BR" sz="1200" dirty="0">
              <a:solidFill>
                <a:srgbClr val="FF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529390" y="2834851"/>
            <a:ext cx="616235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Há quantos adjetivos na oração?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A oração está no Comparativo ou no Superlativo? Explique.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Reescreva a oração, utilizando o adjetivo oposto a “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exciting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”, mas mantendo o mesmo sentido.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0367FC8-8008-35B0-FD72-03CD239F78CF}"/>
              </a:ext>
            </a:extLst>
          </p:cNvPr>
          <p:cNvSpPr txBox="1"/>
          <p:nvPr/>
        </p:nvSpPr>
        <p:spPr>
          <a:xfrm>
            <a:off x="477412" y="2251199"/>
            <a:ext cx="6174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“Big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cities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are more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exciting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small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towns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942449"/>
              </p:ext>
            </p:extLst>
          </p:nvPr>
        </p:nvGraphicFramePr>
        <p:xfrm>
          <a:off x="161924" y="5218056"/>
          <a:ext cx="6174387" cy="5519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0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 a questão: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7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B0BCA1B1-2263-E2D3-4CE1-4DEC29C3FC21}"/>
              </a:ext>
            </a:extLst>
          </p:cNvPr>
          <p:cNvSpPr txBox="1"/>
          <p:nvPr/>
        </p:nvSpPr>
        <p:spPr>
          <a:xfrm>
            <a:off x="529390" y="6500730"/>
            <a:ext cx="61743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AutoNum type="alphaU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Na oração 1, o que está sendo comparado?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Na oração 2, o que está sendo comparado?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Reescreva a oração 2, utilizando o adjetivo oposto (antônimo):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414F90A-3070-7CBC-52DA-EFB7CCACCD20}"/>
              </a:ext>
            </a:extLst>
          </p:cNvPr>
          <p:cNvSpPr txBox="1"/>
          <p:nvPr/>
        </p:nvSpPr>
        <p:spPr>
          <a:xfrm>
            <a:off x="978316" y="5705464"/>
            <a:ext cx="46986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“1.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This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car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is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certainly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1" i="1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better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but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it’s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much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1" i="1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more </a:t>
            </a:r>
            <a:r>
              <a:rPr lang="pt-BR" sz="1200" b="1" i="1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expensive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.”</a:t>
            </a:r>
          </a:p>
          <a:p>
            <a:pPr algn="ctr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“2. She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is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two</a:t>
            </a:r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Years </a:t>
            </a:r>
            <a:r>
              <a:rPr lang="pt-BR" sz="1200" b="1" i="1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older</a:t>
            </a:r>
            <a:r>
              <a:rPr lang="pt-BR" sz="1200" b="1" i="1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1" i="1" kern="1200" dirty="0" err="1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than</a:t>
            </a:r>
            <a:r>
              <a:rPr lang="pt-BR" sz="1200" b="1" i="1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pt-BR" sz="1200" b="0" i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me.”</a:t>
            </a:r>
            <a:endParaRPr lang="pt-BR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904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698026"/>
              </p:ext>
            </p:extLst>
          </p:nvPr>
        </p:nvGraphicFramePr>
        <p:xfrm>
          <a:off x="187460" y="1942966"/>
          <a:ext cx="6174387" cy="4978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400974" y="2710849"/>
            <a:ext cx="62907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AutoNum type="alphaU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Escreva a resposta na Forma Afirmativa: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Escreva a resposta na Forma Negativa, mantendo a “coerência”: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 A oração “The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cat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isn’t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fatest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animal world.” está no Superlativo? Explique?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0367FC8-8008-35B0-FD72-03CD239F78CF}"/>
              </a:ext>
            </a:extLst>
          </p:cNvPr>
          <p:cNvSpPr txBox="1"/>
          <p:nvPr/>
        </p:nvSpPr>
        <p:spPr>
          <a:xfrm>
            <a:off x="529389" y="2218052"/>
            <a:ext cx="54013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“IS A CAT FASTER THAN A TURTLE?”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088777"/>
              </p:ext>
            </p:extLst>
          </p:nvPr>
        </p:nvGraphicFramePr>
        <p:xfrm>
          <a:off x="187460" y="5289238"/>
          <a:ext cx="6504285" cy="731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3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0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5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Leia e complete os parênteses com ( R ) “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right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” (certo) ou ( W ) “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wrong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” (errado), identificando se as formas dos adjetivos estão corretamente relacionas com os modos Comparativo ou Superlativo entre parênteses: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C588BB12-C03F-FA38-0B0A-8427473C0DD8}"/>
              </a:ext>
            </a:extLst>
          </p:cNvPr>
          <p:cNvSpPr txBox="1"/>
          <p:nvPr/>
        </p:nvSpPr>
        <p:spPr>
          <a:xfrm>
            <a:off x="529389" y="6058204"/>
            <a:ext cx="6230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I – (   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Jane’s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new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house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bigger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old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– (Superlative)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II – (   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He’s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funniest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friends. – (Superlative)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III – (   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I’m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felling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happier</a:t>
            </a:r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now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–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Comparative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IV – (   )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 need a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bigger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garden. – (Superlative)</a:t>
            </a:r>
          </a:p>
        </p:txBody>
      </p:sp>
    </p:spTree>
    <p:extLst>
      <p:ext uri="{BB962C8B-B14F-4D97-AF65-F5344CB8AC3E}">
        <p14:creationId xmlns:p14="http://schemas.microsoft.com/office/powerpoint/2010/main" val="3306795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943406"/>
              </p:ext>
            </p:extLst>
          </p:nvPr>
        </p:nvGraphicFramePr>
        <p:xfrm>
          <a:off x="161924" y="1991321"/>
          <a:ext cx="6174387" cy="4978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6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Escreva as orações no Superlativo, utilizando as palavras: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Língua Inglesa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15F03795-2C07-B9B9-1E5E-1DE6F5F3C0D0}"/>
              </a:ext>
            </a:extLst>
          </p:cNvPr>
          <p:cNvSpPr txBox="1"/>
          <p:nvPr/>
        </p:nvSpPr>
        <p:spPr>
          <a:xfrm>
            <a:off x="420950" y="2585020"/>
            <a:ext cx="62707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AutoNum type="alphaU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Antarctica // cold //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place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// world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 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Geography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//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interesting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//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Mount Everest // high //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moutain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// world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8D341249-907E-72D7-5E82-88C45A87E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433060"/>
              </p:ext>
            </p:extLst>
          </p:nvPr>
        </p:nvGraphicFramePr>
        <p:xfrm>
          <a:off x="161924" y="5106257"/>
          <a:ext cx="6529821" cy="7170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41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Complete as lacunas com os adjetivos entre parêntese no Comparativo ou no Superlativo, de acordo com a estrutura linguística da oração: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0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C588BB12-C03F-FA38-0B0A-8427473C0DD8}"/>
              </a:ext>
            </a:extLst>
          </p:cNvPr>
          <p:cNvSpPr txBox="1"/>
          <p:nvPr/>
        </p:nvSpPr>
        <p:spPr>
          <a:xfrm>
            <a:off x="420950" y="5899018"/>
            <a:ext cx="60968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I – The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film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_______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book.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exciting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II – Soccer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_____ 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golf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(popular)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exam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III –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She’s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________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friends.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young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IV –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Wich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 _____ 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city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Europe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? (</a:t>
            </a:r>
            <a:r>
              <a:rPr lang="pt-BR" sz="1200" dirty="0" err="1">
                <a:latin typeface="Arial" panose="020B0604020202020204" pitchFamily="34" charset="0"/>
                <a:cs typeface="Arial" panose="020B0604020202020204" pitchFamily="34" charset="0"/>
              </a:rPr>
              <a:t>noisy</a:t>
            </a: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203303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2314</TotalTime>
  <Words>974</Words>
  <Application>Microsoft Office PowerPoint</Application>
  <PresentationFormat>Papel A4 (210 x 297 mm)</PresentationFormat>
  <Paragraphs>134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119</cp:revision>
  <dcterms:created xsi:type="dcterms:W3CDTF">2022-07-31T15:12:23Z</dcterms:created>
  <dcterms:modified xsi:type="dcterms:W3CDTF">2023-06-12T11:41:59Z</dcterms:modified>
</cp:coreProperties>
</file>