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84" r:id="rId2"/>
    <p:sldId id="286" r:id="rId3"/>
    <p:sldId id="288" r:id="rId4"/>
    <p:sldId id="289" r:id="rId5"/>
    <p:sldId id="287" r:id="rId6"/>
    <p:sldId id="290" r:id="rId7"/>
    <p:sldId id="291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>
        <p:scale>
          <a:sx n="118" d="100"/>
          <a:sy n="118" d="100"/>
        </p:scale>
        <p:origin x="894" y="-1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2211511"/>
            <a:ext cx="5820686" cy="548297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Clima</a:t>
            </a:r>
          </a:p>
          <a:p>
            <a:pPr algn="ctr">
              <a:lnSpc>
                <a:spcPct val="150000"/>
              </a:lnSpc>
            </a:pPr>
            <a:endParaRPr lang="pt-BR" sz="40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(EF08CI16) Discutir iniciativas que contribuam para restabelecer o equilíbrio ambiental a partir da identificação de alterações climáticas regionais e globais provocadas pela intervenção humana.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816950"/>
              </p:ext>
            </p:extLst>
          </p:nvPr>
        </p:nvGraphicFramePr>
        <p:xfrm>
          <a:off x="161924" y="203778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Pesquisa sobre alterações climáticas: Peça aos alunos que pesquisem sobre as alterações climáticas regionais e globais causadas pela intervenção humana. Eles devem identificar e documentar os principais impactos dessas alterações no meio ambiente.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0FDB030-C772-92D2-194B-6BD61845E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932926"/>
              </p:ext>
            </p:extLst>
          </p:nvPr>
        </p:nvGraphicFramePr>
        <p:xfrm>
          <a:off x="161924" y="2986073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Debate sobre causas e consequências: Organize um debate em sala de aula no qual os alunos discutam as principais causas e consequências das alterações climáticas provocadas pela intervenção humana. Eles devem apresentar argumentos baseados em evidências científicas.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E65EA19-F1DB-80EC-8859-DBB457D9D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084097"/>
              </p:ext>
            </p:extLst>
          </p:nvPr>
        </p:nvGraphicFramePr>
        <p:xfrm>
          <a:off x="161924" y="4117246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Estudo </a:t>
                      </a:r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 caso: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Divida a turma em grupos e atribua a cada grupo um estudo de caso de uma alteração climática específica, como o derretimento de geleiras, aumento do nível do mar ou desertificação. Os grupos devem pesquisar sobre o caso atribuído e apresentar suas descobertas para a turma, discutindo as consequências e possíveis soluções.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AA75AD8-1D9F-7F48-85B2-E05A8226A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891315"/>
              </p:ext>
            </p:extLst>
          </p:nvPr>
        </p:nvGraphicFramePr>
        <p:xfrm>
          <a:off x="161924" y="524820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Análise de dados climáticos: Peça aos alunos que analisem dados climáticos históricos de sua região e identifiquem as alterações ocorridas ao longo do tempo. Eles devem discutir em grupo as causas dessas alterações e possíveis estratégias de mitigação.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A7D9692C-C804-7BFB-E862-6BB7A8D04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859888"/>
              </p:ext>
            </p:extLst>
          </p:nvPr>
        </p:nvGraphicFramePr>
        <p:xfrm>
          <a:off x="161924" y="6196278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Elaboração de propostas de ação: Solicite aos estudantes que elaborem propostas de ação para combater as alterações climáticas e restabelecer o equilíbrio ambiental. Eles devem considerar medidas individuais, comunitárias e globais, levando em conta aspectos como eficiência energética, uso de energias renováveis, reflorestamento, entre outros.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86DC7818-6F4E-F5F1-69D4-60AC4F1CD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276103"/>
              </p:ext>
            </p:extLst>
          </p:nvPr>
        </p:nvGraphicFramePr>
        <p:xfrm>
          <a:off x="161924" y="7327234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Visita a projetos sustentáveis: Organize uma visita a projetos sustentáveis em sua região, como parques eólicos, fazendas solares ou áreas de reflorestamento. Os alunos devem observar e discutir como essas iniciativas contribuem para restabelecer o equilíbrio ambiental e combater as alterações climáticas.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980539"/>
              </p:ext>
            </p:extLst>
          </p:nvPr>
        </p:nvGraphicFramePr>
        <p:xfrm>
          <a:off x="161924" y="2037780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Campanha de conscientização: Peça aos alunos que criem uma campanha de conscientização sobre as alterações climáticas e a importância de ações individuais e coletivas para combatê-las. Eles podem produzir materiais informativos, realizar apresentações ou criar vídeos para compartilhar com a comunidade escolar ou local.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0FDB030-C772-92D2-194B-6BD61845E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950080"/>
              </p:ext>
            </p:extLst>
          </p:nvPr>
        </p:nvGraphicFramePr>
        <p:xfrm>
          <a:off x="161924" y="3167646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Simulação de conferência climática: Organize uma simulação de uma conferência climática, na qual os alunos representam diferentes países ou organizações e discutem estratégias de mitigação e adaptação às alterações climáticas. Eles devem debater sobre metas de redução de emissões, financiamento para países vulneráveis, transferência de tecnologia, entre outros temas relevantes.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E65EA19-F1DB-80EC-8859-DBB457D9D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417689"/>
              </p:ext>
            </p:extLst>
          </p:nvPr>
        </p:nvGraphicFramePr>
        <p:xfrm>
          <a:off x="161924" y="4489947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Avaliação de impacto ambiental: Desafie os alunos a avaliar o impacto ambiental de uma atividade humana específica, como a construção de uma usina termelétrica ou a expansão de uma área urbana. Eles devem discutir as consequências ambientais e propor medidas de mitigação para minimizar esses impactos.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AA75AD8-1D9F-7F48-85B2-E05A8226A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8011"/>
              </p:ext>
            </p:extLst>
          </p:nvPr>
        </p:nvGraphicFramePr>
        <p:xfrm>
          <a:off x="161924" y="5629368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Projeto de restauração ambiental: Peça aos estudantes que elaborem um projeto de restauração ambiental para uma área degradada em sua comunidade. Eles devem identificar as alterações climáticas relacionadas à degradação, propor ações para restabelecer o equilíbrio ambiental e apresentar o projeto à comunidade local.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06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E1807328-D5AE-B1C6-190D-C5979D56A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289505"/>
              </p:ext>
            </p:extLst>
          </p:nvPr>
        </p:nvGraphicFramePr>
        <p:xfrm>
          <a:off x="215769" y="2118662"/>
          <a:ext cx="6529820" cy="1676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0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 Brasil, há o costume de repaginar o guarda-roupa em épocas como aniversário, Natal ou 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réveillon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. No entanto, o bombardeio de propagandas e de pessoas famosas ditando novas modas é muito grande, fazendo com que a necessidade dessa repaginada seja cada vez mais frequente. Com isso, o consumo aumenta à medida que as roupas de ontem se tornam descartáveis. É isso o que dita o 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fast </a:t>
                      </a:r>
                      <a:r>
                        <a:rPr lang="pt-BR" sz="1200" b="0" i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fashion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: novas tendências a todo momento, incentivando a produção de peças de qualidade duvidosa e o seu consumo. Na contramão desse estilo de vida, tem-se o desenvolvimento sustentável, com objetivo de suprir as necessidades atuais sem comprometer as necessidades das gerações futuras. 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98AF764A-50E7-4BE5-2F71-CE76013EAA52}"/>
              </a:ext>
            </a:extLst>
          </p:cNvPr>
          <p:cNvSpPr txBox="1"/>
          <p:nvPr/>
        </p:nvSpPr>
        <p:spPr>
          <a:xfrm>
            <a:off x="368299" y="4716579"/>
            <a:ext cx="636646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As pessoas consomem mais roupas de menor qualidade, obrigando-as a se sentirem menos aquecidas no inverno.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Uma vez que a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fast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fashion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incentiva a mudança de estoque sazonal das lojas (por exemplo: moda inverno, moda verão), pessoas de regiões em que as estações são pouco definidas costumam se sentirem excluídas.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Como a produção e o consumo são altos, há um grande descarte de peças que não “estão mais na moda” que podem ser descartados de forma incorreta, gerando emissão de gases de efeito estufa (CO</a:t>
            </a:r>
            <a:r>
              <a:rPr lang="pt-BR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 CH</a:t>
            </a:r>
            <a:r>
              <a:rPr lang="pt-BR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responsável pelo aquecimento global.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Ao comprarem roupas novas, algumas pessoas doam as mais velhas para pessoas em situação de rua, por exemplo, contribuindo que estas passem menos frio no inverno.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fabricação de roupas pela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fast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fashion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é benéfica ao meio ambiente e ao clima no planeta, pois matérias-primas mais baratas contaminam o ar atmosférico em menor escala.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E764F97-F385-C709-F4DA-7E754FAB3B2F}"/>
              </a:ext>
            </a:extLst>
          </p:cNvPr>
          <p:cNvSpPr txBox="1"/>
          <p:nvPr/>
        </p:nvSpPr>
        <p:spPr>
          <a:xfrm>
            <a:off x="368299" y="3726501"/>
            <a:ext cx="63234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 base nessas informações e no conhecimento a respeito de sustentabilidade, assinale a alternativa que melhor correlacione questões climáticas ao consumo exagerado de </a:t>
            </a:r>
            <a:r>
              <a:rPr lang="pt-BR" sz="1200" b="0" i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fast </a:t>
            </a:r>
            <a:r>
              <a:rPr lang="pt-BR" sz="1200" b="0" i="1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fashion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451042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E1807328-D5AE-B1C6-190D-C5979D56A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514032"/>
              </p:ext>
            </p:extLst>
          </p:nvPr>
        </p:nvGraphicFramePr>
        <p:xfrm>
          <a:off x="215769" y="2118662"/>
          <a:ext cx="6529820" cy="149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1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efeito estufa é um fenômeno natural que está sendo agravado pela emissão de gases nocivos, causando o aumento da temperatura global. Diversas atividades antrópicas geram a eliminação atmosférica desses gases, como a queima de combustíveis fósseis para geração de energia. A gasolina, um exemplo de combustível de origem fóssil e não-renovável, é muito comumente utilizada em automóveis e o seu processo de queima incompleta libera gases tóxicos como monóxido de carbono (CO), óxido de nitrogênio (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pt-BR" sz="1200" b="0" kern="1200" baseline="-25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) e sulfeto de hidrogênio (H</a:t>
                      </a:r>
                      <a:r>
                        <a:rPr lang="pt-BR" sz="1200" b="0" kern="12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S).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98AF764A-50E7-4BE5-2F71-CE76013EAA52}"/>
              </a:ext>
            </a:extLst>
          </p:cNvPr>
          <p:cNvSpPr txBox="1"/>
          <p:nvPr/>
        </p:nvSpPr>
        <p:spPr>
          <a:xfrm>
            <a:off x="379121" y="4662410"/>
            <a:ext cx="63664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Aumentar a compra de carros elétricos pela população.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Incentivar a área de pesquisa e desenvolvimento para criação de dispositivo para remover os gases tóxicos da atmosfera.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Criação de projetos de plantação de árvores para capturarem o CO</a:t>
            </a:r>
            <a:r>
              <a:rPr lang="pt-BR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emitido pelos automóveis movidos à gasolina.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Promover o aumento do buraco na camada de ozônio para que esses gases saiam da atmosfera da Terra.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Investimento no setor dos transportes públicos e incentivo do uso de outros meios de transporte limpos, como de bicicletas.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53D66D6-9EEF-4B0D-678F-9D88BDC0C589}"/>
              </a:ext>
            </a:extLst>
          </p:cNvPr>
          <p:cNvSpPr txBox="1"/>
          <p:nvPr/>
        </p:nvSpPr>
        <p:spPr>
          <a:xfrm>
            <a:off x="379121" y="3731383"/>
            <a:ext cx="6312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partir dessas informações e baseado no seu conhecimento a respeito do restabelecimento do equilíbrio ambiental, assinale a alternativa que indique uma iniciativa factível que pode ser tomada visando amenizar a emissão de gases poluentes.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44152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E1807328-D5AE-B1C6-190D-C5979D56A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955778"/>
              </p:ext>
            </p:extLst>
          </p:nvPr>
        </p:nvGraphicFramePr>
        <p:xfrm>
          <a:off x="215769" y="2118662"/>
          <a:ext cx="6529820" cy="1310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Infelizmente muitas das grandes cidades brasileiras apresentam altos índices de desigualdade social. Um efeito desse comportamento é a existência de regiões com características bem distintas em fatores, como: disponibilidade de serviços essenciais, acesso à transporte, iluminação e segurança adequadas, presença de ambientes de lazer, sistema de esgoto eficiente e etc. Outro fator importante é a existência de regiões arborizadas.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98AF764A-50E7-4BE5-2F71-CE76013EAA52}"/>
              </a:ext>
            </a:extLst>
          </p:cNvPr>
          <p:cNvSpPr txBox="1"/>
          <p:nvPr/>
        </p:nvSpPr>
        <p:spPr>
          <a:xfrm>
            <a:off x="372187" y="4232779"/>
            <a:ext cx="6366468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Existência de muitas árvores é prejudicial para a população, pois, tiram espaços na calçadas para carros estacionarem.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Existência de muitas árvores é prejudicial para a população, porque atrai a proliferação de muitos animais.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Existência de muitas árvores é positiva para a população, pois, ajuda a equilibrar a qualidade climática do local.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Existência de muitas árvores é positiva para a população, porque evita a presença de moradores de rua.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Existência de muitas árvores é positiva para a população, pois, aumenta a disponibilidade de madeira de fácil acesso para a população caso seja necessário.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347E79A-32FC-40D0-2C2B-BCDA61A3ADFE}"/>
              </a:ext>
            </a:extLst>
          </p:cNvPr>
          <p:cNvSpPr txBox="1"/>
          <p:nvPr/>
        </p:nvSpPr>
        <p:spPr>
          <a:xfrm>
            <a:off x="419099" y="3429636"/>
            <a:ext cx="62726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Marque a alternativa que aborde corretamente como a arborização em grandes cidades pode afetar social e ambientalmente a vida em um local.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201592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E1807328-D5AE-B1C6-190D-C5979D56A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311090"/>
              </p:ext>
            </p:extLst>
          </p:nvPr>
        </p:nvGraphicFramePr>
        <p:xfrm>
          <a:off x="215769" y="2118662"/>
          <a:ext cx="6529820" cy="2042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7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/>
                          <a:cs typeface="Arial" panose="020B0604020202020204" pitchFamily="34" charset="0"/>
                        </a:rPr>
                        <a:t>A Prefeitura de uma cidade organizou uma reunião de consulta pública para saber como os moradores de um povoado afastado da área urbana gostariam que fosse realizada a destinação do lixo do local. Abaixo são apresentadas algumas opiniões:</a:t>
                      </a:r>
                    </a:p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/>
                          <a:cs typeface="Arial" panose="020B0604020202020204" pitchFamily="34" charset="0"/>
                        </a:rPr>
                        <a:t>Dona Meire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/>
                          <a:cs typeface="Arial" panose="020B0604020202020204" pitchFamily="34" charset="0"/>
                        </a:rPr>
                        <a:t>: "Ao meu ver, todo o lixo recolhido nas casas podem ser juntados e queimados próximo à saída do povoado".</a:t>
                      </a:r>
                    </a:p>
                    <a:p>
                      <a:pPr lvl="0" algn="ctr">
                        <a:buNone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/>
                          <a:cs typeface="Arial" panose="020B0604020202020204" pitchFamily="34" charset="0"/>
                        </a:rPr>
                        <a:t>Sr. Damião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/>
                          <a:cs typeface="Arial" panose="020B0604020202020204" pitchFamily="34" charset="0"/>
                        </a:rPr>
                        <a:t>: "Eu acho que a prefeitura poderia ser reservado um espaço entre o povoado e a zona urbana da cidade para que fosse construído um aterro sanitário".</a:t>
                      </a:r>
                    </a:p>
                    <a:p>
                      <a:pPr lvl="0" algn="ctr">
                        <a:buNone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/>
                          <a:cs typeface="Arial" panose="020B0604020202020204" pitchFamily="34" charset="0"/>
                        </a:rPr>
                        <a:t>Dona Luiza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/>
                          <a:cs typeface="Arial" panose="020B0604020202020204" pitchFamily="34" charset="0"/>
                        </a:rPr>
                        <a:t>: "A  prefeitura pode estabelecer pontos de coleta seletiva para separação do lixo".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98AF764A-50E7-4BE5-2F71-CE76013EAA52}"/>
              </a:ext>
            </a:extLst>
          </p:cNvPr>
          <p:cNvSpPr txBox="1"/>
          <p:nvPr/>
        </p:nvSpPr>
        <p:spPr>
          <a:xfrm>
            <a:off x="379121" y="5401734"/>
            <a:ext cx="6366468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Dona Meire. O lixo queimado é transformado em cinzas, que ocupam pouco espaço, diminuindo a necessidade de reservas muito grandes para estocar o lixo, além disso essa prática é benéfica para o clima do local, pois, a população poderá se aquecer em dias frios durante a queima.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Sr. Damião. O aterrando do lixo no solo contribui ambientalmente, pois a decomposição do lixo nos aterros geraria gases que equilibrariam o clima no local.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Sr. Damião. A porção orgânica do lixo aterrado pode acarretar melhoria da qualidade do solo, podendo ser usado como adubo para crescimento de árvores, que agiriam propiciando sombra e capturando CO</a:t>
            </a:r>
            <a:r>
              <a:rPr lang="pt-BR" sz="1200" baseline="-25000" dirty="0">
                <a:latin typeface="Arial"/>
                <a:cs typeface="Arial"/>
              </a:rPr>
              <a:t>2</a:t>
            </a:r>
            <a:r>
              <a:rPr lang="pt-BR" sz="1200" dirty="0">
                <a:latin typeface="Arial"/>
                <a:cs typeface="Arial"/>
              </a:rPr>
              <a:t>, e consequentemente, influenciando positivamente no clima do local.</a:t>
            </a:r>
            <a:endParaRPr lang="pt-BR" dirty="0"/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Dona Luiza. A coleta seletiva visando a reciclagem é importante por reduzir a quantidade do lixo não reaproveitável, além de diminuir a emissão de gases estufas responsáveis pelo aquecimento global.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Dona Luiza. A separação do lixo é importante, pois, materiais reciclados possuem tempo de decomposição menor.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D8F032C-DB4F-3C72-DF99-5AB69749CC4F}"/>
              </a:ext>
            </a:extLst>
          </p:cNvPr>
          <p:cNvSpPr txBox="1"/>
          <p:nvPr/>
        </p:nvSpPr>
        <p:spPr>
          <a:xfrm>
            <a:off x="401803" y="4192935"/>
            <a:ext cx="63437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 ponto de vista do impacto ambiental e suas consequências climáticas, qual dos moradores apresentou a opção mais adequada para a destinação do lixo no povoado afastado da área urbana, durante a reunião de consulta pública organizada pela Prefeitura da cidade?</a:t>
            </a:r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678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6426</TotalTime>
  <Words>1701</Words>
  <Application>Microsoft Office PowerPoint</Application>
  <PresentationFormat>Papel A4 (210 x 297 mm)</PresentationFormat>
  <Paragraphs>93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77</cp:revision>
  <dcterms:created xsi:type="dcterms:W3CDTF">2022-07-31T15:12:23Z</dcterms:created>
  <dcterms:modified xsi:type="dcterms:W3CDTF">2023-09-13T12:38:23Z</dcterms:modified>
</cp:coreProperties>
</file>