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9"/>
  </p:notesMasterIdLst>
  <p:sldIdLst>
    <p:sldId id="284" r:id="rId2"/>
    <p:sldId id="286" r:id="rId3"/>
    <p:sldId id="288" r:id="rId4"/>
    <p:sldId id="289" r:id="rId5"/>
    <p:sldId id="287" r:id="rId6"/>
    <p:sldId id="290" r:id="rId7"/>
    <p:sldId id="291" r:id="rId8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B4A8"/>
    <a:srgbClr val="242F70"/>
    <a:srgbClr val="8B74B2"/>
    <a:srgbClr val="E56167"/>
    <a:srgbClr val="EC646A"/>
    <a:srgbClr val="FCA029"/>
    <a:srgbClr val="FC5255"/>
    <a:srgbClr val="F28F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559" autoAdjust="0"/>
    <p:restoredTop sz="94660"/>
  </p:normalViewPr>
  <p:slideViewPr>
    <p:cSldViewPr snapToGrid="0">
      <p:cViewPr>
        <p:scale>
          <a:sx n="118" d="100"/>
          <a:sy n="118" d="100"/>
        </p:scale>
        <p:origin x="894" y="-19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1E43B9-A6FC-4945-9D68-AACE589FBDCB}" type="datetimeFigureOut">
              <a:rPr lang="pt-BR" smtClean="0"/>
              <a:t>13/09/2023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1143000"/>
            <a:ext cx="21367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F4850E-32A6-46FB-829C-2B26FFC7FBD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032119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13/09/2023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759903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13/09/2023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743203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13/09/2023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560222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13/09/2023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442006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13/09/2023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265105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13/09/2023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530117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13/09/2023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853590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13/09/2023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259535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13/09/2023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596281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13/09/2023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705246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13/09/2023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748339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61D5DF-896E-4C5B-B9BA-AA878F2EABA2}" type="datetimeFigureOut">
              <a:rPr lang="pt-BR" smtClean="0"/>
              <a:t>13/09/2023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710845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51DBA064-273F-E7CB-32ED-9BA281AF6065}"/>
              </a:ext>
            </a:extLst>
          </p:cNvPr>
          <p:cNvSpPr txBox="1"/>
          <p:nvPr/>
        </p:nvSpPr>
        <p:spPr>
          <a:xfrm>
            <a:off x="529289" y="2211511"/>
            <a:ext cx="5820686" cy="5482976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lnSpc>
                <a:spcPct val="150000"/>
              </a:lnSpc>
            </a:pPr>
            <a:r>
              <a:rPr lang="pt-BR" sz="400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Clima</a:t>
            </a:r>
          </a:p>
          <a:p>
            <a:pPr algn="ctr">
              <a:lnSpc>
                <a:spcPct val="150000"/>
              </a:lnSpc>
            </a:pPr>
            <a:endParaRPr lang="pt-BR" sz="4000" dirty="0">
              <a:solidFill>
                <a:srgbClr val="000000"/>
              </a:solidFill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algn="ctr" fontAlgn="t">
              <a:lnSpc>
                <a:spcPct val="150000"/>
              </a:lnSpc>
            </a:pP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HABILIDADE</a:t>
            </a:r>
            <a:r>
              <a:rPr lang="pt-BR" sz="2800" dirty="0">
                <a:solidFill>
                  <a:srgbClr val="242F7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algn="ctr" fontAlgn="t">
              <a:lnSpc>
                <a:spcPct val="150000"/>
              </a:lnSpc>
            </a:pPr>
            <a:endParaRPr lang="pt-BR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pt-BR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(EF08CI16) Discutir iniciativas que contribuam para restabelecer o equilíbrio ambiental a partir da identificação de alterações climáticas regionais e globais provocadas pela intervenção humana.</a:t>
            </a:r>
            <a:endParaRPr lang="pt-BR" sz="1938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" name="Imagem 1">
            <a:extLst>
              <a:ext uri="{FF2B5EF4-FFF2-40B4-BE49-F238E27FC236}">
                <a16:creationId xmlns:a16="http://schemas.microsoft.com/office/drawing/2014/main" id="{81C1F9D4-F892-701F-E881-E0D421ECA72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38042" y="8636184"/>
            <a:ext cx="1603181" cy="725131"/>
          </a:xfrm>
          <a:prstGeom prst="rect">
            <a:avLst/>
          </a:prstGeom>
        </p:spPr>
      </p:pic>
      <p:sp>
        <p:nvSpPr>
          <p:cNvPr id="14" name="Retângulo de cantos arredondados 38">
            <a:extLst>
              <a:ext uri="{FF2B5EF4-FFF2-40B4-BE49-F238E27FC236}">
                <a16:creationId xmlns:a16="http://schemas.microsoft.com/office/drawing/2014/main" id="{9B976065-E193-8447-6D41-DD77A346124A}"/>
              </a:ext>
            </a:extLst>
          </p:cNvPr>
          <p:cNvSpPr/>
          <p:nvPr/>
        </p:nvSpPr>
        <p:spPr>
          <a:xfrm>
            <a:off x="815712" y="376150"/>
            <a:ext cx="5247842" cy="391290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013" dirty="0"/>
          </a:p>
        </p:txBody>
      </p:sp>
      <p:sp>
        <p:nvSpPr>
          <p:cNvPr id="15" name="Retângulo 14">
            <a:extLst>
              <a:ext uri="{FF2B5EF4-FFF2-40B4-BE49-F238E27FC236}">
                <a16:creationId xmlns:a16="http://schemas.microsoft.com/office/drawing/2014/main" id="{905A3AB7-6F49-3290-9C46-1B0E8EF9D8D2}"/>
              </a:ext>
            </a:extLst>
          </p:cNvPr>
          <p:cNvSpPr/>
          <p:nvPr/>
        </p:nvSpPr>
        <p:spPr>
          <a:xfrm>
            <a:off x="932977" y="432931"/>
            <a:ext cx="5013312" cy="2421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pt-BR" sz="1100" b="1" dirty="0">
                <a:solidFill>
                  <a:schemeClr val="bg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ATIVIDADES COM FOCO NO ACOMPANHAMENTO DAS APRENDIZAGENS</a:t>
            </a:r>
          </a:p>
        </p:txBody>
      </p:sp>
      <p:sp>
        <p:nvSpPr>
          <p:cNvPr id="17" name="Retângulo de cantos arredondados 42">
            <a:extLst>
              <a:ext uri="{FF2B5EF4-FFF2-40B4-BE49-F238E27FC236}">
                <a16:creationId xmlns:a16="http://schemas.microsoft.com/office/drawing/2014/main" id="{E8E0D5BB-6B6A-32AE-BE19-643DB6F42FE6}"/>
              </a:ext>
            </a:extLst>
          </p:cNvPr>
          <p:cNvSpPr/>
          <p:nvPr/>
        </p:nvSpPr>
        <p:spPr>
          <a:xfrm>
            <a:off x="1217302" y="1093992"/>
            <a:ext cx="4457250" cy="273035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>
                <a:latin typeface="Arial" panose="020B0604020202020204" pitchFamily="34" charset="0"/>
                <a:cs typeface="Arial" panose="020B0604020202020204" pitchFamily="34" charset="0"/>
              </a:rPr>
              <a:t>Atividade de Ciências – 8º Ano</a:t>
            </a:r>
          </a:p>
        </p:txBody>
      </p:sp>
    </p:spTree>
    <p:extLst>
      <p:ext uri="{BB962C8B-B14F-4D97-AF65-F5344CB8AC3E}">
        <p14:creationId xmlns:p14="http://schemas.microsoft.com/office/powerpoint/2010/main" val="23132677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7" name="Tabela 4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35816950"/>
              </p:ext>
            </p:extLst>
          </p:nvPr>
        </p:nvGraphicFramePr>
        <p:xfrm>
          <a:off x="161924" y="2037780"/>
          <a:ext cx="6529820" cy="76233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19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0786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0481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Pesquisa sobre alterações climáticas: Peça aos alunos que pesquisem sobre as alterações climáticas regionais e globais causadas pela intervenção humana. Eles devem identificar e documentar os principais impactos dessas alterações no meio ambiente.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60" name="Tabela 5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65349429"/>
              </p:ext>
            </p:extLst>
          </p:nvPr>
        </p:nvGraphicFramePr>
        <p:xfrm>
          <a:off x="161924" y="819947"/>
          <a:ext cx="6534151" cy="6973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670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07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863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4865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Escola: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i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Professor(a):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8655"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Estudante: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Turma</a:t>
                      </a:r>
                      <a:r>
                        <a:rPr lang="pt-BR" sz="7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Retângulo de cantos arredondados 42">
            <a:extLst>
              <a:ext uri="{FF2B5EF4-FFF2-40B4-BE49-F238E27FC236}">
                <a16:creationId xmlns:a16="http://schemas.microsoft.com/office/drawing/2014/main" id="{9C8583ED-95AA-11A8-142C-3FB4813E4E65}"/>
              </a:ext>
            </a:extLst>
          </p:cNvPr>
          <p:cNvSpPr/>
          <p:nvPr/>
        </p:nvSpPr>
        <p:spPr>
          <a:xfrm>
            <a:off x="1217302" y="264478"/>
            <a:ext cx="4457250" cy="273035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>
                <a:latin typeface="Arial" panose="020B0604020202020204" pitchFamily="34" charset="0"/>
                <a:cs typeface="Arial" panose="020B0604020202020204" pitchFamily="34" charset="0"/>
              </a:rPr>
              <a:t>Atividade de Ciências – 8º Ano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33FAE574-6588-142E-3DE0-0ED7849A56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50267" y="9220957"/>
            <a:ext cx="1141478" cy="516299"/>
          </a:xfrm>
          <a:prstGeom prst="rect">
            <a:avLst/>
          </a:prstGeom>
        </p:spPr>
      </p:pic>
      <p:graphicFrame>
        <p:nvGraphicFramePr>
          <p:cNvPr id="2" name="Tabela 1">
            <a:extLst>
              <a:ext uri="{FF2B5EF4-FFF2-40B4-BE49-F238E27FC236}">
                <a16:creationId xmlns:a16="http://schemas.microsoft.com/office/drawing/2014/main" id="{60FDB030-C772-92D2-194B-6BD61845EFE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24932926"/>
              </p:ext>
            </p:extLst>
          </p:nvPr>
        </p:nvGraphicFramePr>
        <p:xfrm>
          <a:off x="161924" y="2986073"/>
          <a:ext cx="6529820" cy="94521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19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0786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0481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Debate sobre causas e consequências: Organize um debate em sala de aula no qual os alunos discutam as principais causas e consequências das alterações climáticas provocadas pela intervenção humana. Eles devem apresentar argumentos baseados em evidências científicas.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5" name="Tabela 4">
            <a:extLst>
              <a:ext uri="{FF2B5EF4-FFF2-40B4-BE49-F238E27FC236}">
                <a16:creationId xmlns:a16="http://schemas.microsoft.com/office/drawing/2014/main" id="{BE65EA19-F1DB-80EC-8859-DBB457D9DE3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0084097"/>
              </p:ext>
            </p:extLst>
          </p:nvPr>
        </p:nvGraphicFramePr>
        <p:xfrm>
          <a:off x="161924" y="4117246"/>
          <a:ext cx="6529820" cy="94521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19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0786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0481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Estudo </a:t>
                      </a:r>
                      <a:r>
                        <a:rPr lang="pt-BR" sz="1200" b="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de caso: </a:t>
                      </a:r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Divida a turma em grupos e atribua a cada grupo um estudo de caso de uma alteração climática específica, como o derretimento de geleiras, aumento do nível do mar ou desertificação. Os grupos devem pesquisar sobre o caso atribuído e apresentar suas descobertas para a turma, discutindo as consequências e possíveis soluções.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6" name="Tabela 5">
            <a:extLst>
              <a:ext uri="{FF2B5EF4-FFF2-40B4-BE49-F238E27FC236}">
                <a16:creationId xmlns:a16="http://schemas.microsoft.com/office/drawing/2014/main" id="{9AA75AD8-1D9F-7F48-85B2-E05A8226ABC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0891315"/>
              </p:ext>
            </p:extLst>
          </p:nvPr>
        </p:nvGraphicFramePr>
        <p:xfrm>
          <a:off x="161924" y="5248202"/>
          <a:ext cx="6529820" cy="76233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19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0786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0481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Análise de dados climáticos: Peça aos alunos que analisem dados climáticos históricos de sua região e identifiquem as alterações ocorridas ao longo do tempo. Eles devem discutir em grupo as causas dessas alterações e possíveis estratégias de mitigação.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7" name="Tabela 6">
            <a:extLst>
              <a:ext uri="{FF2B5EF4-FFF2-40B4-BE49-F238E27FC236}">
                <a16:creationId xmlns:a16="http://schemas.microsoft.com/office/drawing/2014/main" id="{A7D9692C-C804-7BFB-E862-6BB7A8D04CD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8859888"/>
              </p:ext>
            </p:extLst>
          </p:nvPr>
        </p:nvGraphicFramePr>
        <p:xfrm>
          <a:off x="161924" y="6196278"/>
          <a:ext cx="6529820" cy="94521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19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0786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0481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Elaboração de propostas de ação: Solicite aos estudantes que elaborem propostas de ação para combater as alterações climáticas e restabelecer o equilíbrio ambiental. Eles devem considerar medidas individuais, comunitárias e globais, levando em conta aspectos como eficiência energética, uso de energias renováveis, reflorestamento, entre outros.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8" name="Tabela 7">
            <a:extLst>
              <a:ext uri="{FF2B5EF4-FFF2-40B4-BE49-F238E27FC236}">
                <a16:creationId xmlns:a16="http://schemas.microsoft.com/office/drawing/2014/main" id="{86DC7818-6F4E-F5F1-69D4-60AC4F1CD7C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80276103"/>
              </p:ext>
            </p:extLst>
          </p:nvPr>
        </p:nvGraphicFramePr>
        <p:xfrm>
          <a:off x="161924" y="7327234"/>
          <a:ext cx="6529820" cy="94521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19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0786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0481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6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Visita a projetos sustentáveis: Organize uma visita a projetos sustentáveis em sua região, como parques eólicos, fazendas solares ou áreas de reflorestamento. Os alunos devem observar e discutir como essas iniciativas contribuem para restabelecer o equilíbrio ambiental e combater as alterações climáticas.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798867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7" name="Tabela 4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51980539"/>
              </p:ext>
            </p:extLst>
          </p:nvPr>
        </p:nvGraphicFramePr>
        <p:xfrm>
          <a:off x="161924" y="2037780"/>
          <a:ext cx="6529820" cy="94521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19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0786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0481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7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Campanha de conscientização: Peça aos alunos que criem uma campanha de conscientização sobre as alterações climáticas e a importância de ações individuais e coletivas para combatê-las. Eles podem produzir materiais informativos, realizar apresentações ou criar vídeos para compartilhar com a comunidade escolar ou local.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60" name="Tabela 59"/>
          <p:cNvGraphicFramePr>
            <a:graphicFrameLocks noGrp="1"/>
          </p:cNvGraphicFramePr>
          <p:nvPr/>
        </p:nvGraphicFramePr>
        <p:xfrm>
          <a:off x="161924" y="819947"/>
          <a:ext cx="6534151" cy="6973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670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07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863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4865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Escola: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i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Professor(a):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8655"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Estudante: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Turma</a:t>
                      </a:r>
                      <a:r>
                        <a:rPr lang="pt-BR" sz="7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Retângulo de cantos arredondados 42">
            <a:extLst>
              <a:ext uri="{FF2B5EF4-FFF2-40B4-BE49-F238E27FC236}">
                <a16:creationId xmlns:a16="http://schemas.microsoft.com/office/drawing/2014/main" id="{9C8583ED-95AA-11A8-142C-3FB4813E4E65}"/>
              </a:ext>
            </a:extLst>
          </p:cNvPr>
          <p:cNvSpPr/>
          <p:nvPr/>
        </p:nvSpPr>
        <p:spPr>
          <a:xfrm>
            <a:off x="1217302" y="264478"/>
            <a:ext cx="4457250" cy="273035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>
                <a:latin typeface="Arial" panose="020B0604020202020204" pitchFamily="34" charset="0"/>
                <a:cs typeface="Arial" panose="020B0604020202020204" pitchFamily="34" charset="0"/>
              </a:rPr>
              <a:t>Atividade de Ciências – 8º Ano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33FAE574-6588-142E-3DE0-0ED7849A56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50267" y="9220957"/>
            <a:ext cx="1141478" cy="516299"/>
          </a:xfrm>
          <a:prstGeom prst="rect">
            <a:avLst/>
          </a:prstGeom>
        </p:spPr>
      </p:pic>
      <p:graphicFrame>
        <p:nvGraphicFramePr>
          <p:cNvPr id="2" name="Tabela 1">
            <a:extLst>
              <a:ext uri="{FF2B5EF4-FFF2-40B4-BE49-F238E27FC236}">
                <a16:creationId xmlns:a16="http://schemas.microsoft.com/office/drawing/2014/main" id="{60FDB030-C772-92D2-194B-6BD61845EFE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43950080"/>
              </p:ext>
            </p:extLst>
          </p:nvPr>
        </p:nvGraphicFramePr>
        <p:xfrm>
          <a:off x="161924" y="3167646"/>
          <a:ext cx="6529820" cy="112809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19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0786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0481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8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Simulação de conferência climática: Organize uma simulação de uma conferência climática, na qual os alunos representam diferentes países ou organizações e discutem estratégias de mitigação e adaptação às alterações climáticas. Eles devem debater sobre metas de redução de emissões, financiamento para países vulneráveis, transferência de tecnologia, entre outros temas relevantes.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5" name="Tabela 4">
            <a:extLst>
              <a:ext uri="{FF2B5EF4-FFF2-40B4-BE49-F238E27FC236}">
                <a16:creationId xmlns:a16="http://schemas.microsoft.com/office/drawing/2014/main" id="{BE65EA19-F1DB-80EC-8859-DBB457D9DE3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6417689"/>
              </p:ext>
            </p:extLst>
          </p:nvPr>
        </p:nvGraphicFramePr>
        <p:xfrm>
          <a:off x="161924" y="4489947"/>
          <a:ext cx="6529820" cy="94521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19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0786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0481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9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Avaliação de impacto ambiental: Desafie os alunos a avaliar o impacto ambiental de uma atividade humana específica, como a construção de uma usina termelétrica ou a expansão de uma área urbana. Eles devem discutir as consequências ambientais e propor medidas de mitigação para minimizar esses impactos.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6" name="Tabela 5">
            <a:extLst>
              <a:ext uri="{FF2B5EF4-FFF2-40B4-BE49-F238E27FC236}">
                <a16:creationId xmlns:a16="http://schemas.microsoft.com/office/drawing/2014/main" id="{9AA75AD8-1D9F-7F48-85B2-E05A8226ABC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708011"/>
              </p:ext>
            </p:extLst>
          </p:nvPr>
        </p:nvGraphicFramePr>
        <p:xfrm>
          <a:off x="161924" y="5629368"/>
          <a:ext cx="6529820" cy="94521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32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49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0481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10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Projeto de restauração ambiental: Peça aos estudantes que elaborem um projeto de restauração ambiental para uma área degradada em sua comunidade. Eles devem identificar as alterações climáticas relacionadas à degradação, propor ações para restabelecer o equilíbrio ambiental e apresentar o projeto à comunidade local.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940614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0" name="Tabela 59"/>
          <p:cNvGraphicFramePr>
            <a:graphicFrameLocks noGrp="1"/>
          </p:cNvGraphicFramePr>
          <p:nvPr/>
        </p:nvGraphicFramePr>
        <p:xfrm>
          <a:off x="161924" y="819947"/>
          <a:ext cx="6534151" cy="6973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670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07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863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4865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Escola: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i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Professor(a):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8655"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Estudante: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Turma</a:t>
                      </a:r>
                      <a:r>
                        <a:rPr lang="pt-BR" sz="7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Retângulo de cantos arredondados 42">
            <a:extLst>
              <a:ext uri="{FF2B5EF4-FFF2-40B4-BE49-F238E27FC236}">
                <a16:creationId xmlns:a16="http://schemas.microsoft.com/office/drawing/2014/main" id="{9C8583ED-95AA-11A8-142C-3FB4813E4E65}"/>
              </a:ext>
            </a:extLst>
          </p:cNvPr>
          <p:cNvSpPr/>
          <p:nvPr/>
        </p:nvSpPr>
        <p:spPr>
          <a:xfrm>
            <a:off x="1217302" y="264478"/>
            <a:ext cx="4457250" cy="273035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>
                <a:latin typeface="Arial" panose="020B0604020202020204" pitchFamily="34" charset="0"/>
                <a:cs typeface="Arial" panose="020B0604020202020204" pitchFamily="34" charset="0"/>
              </a:rPr>
              <a:t>Atividade de Ciências – 8º Ano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33FAE574-6588-142E-3DE0-0ED7849A56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50267" y="9220957"/>
            <a:ext cx="1141478" cy="516299"/>
          </a:xfrm>
          <a:prstGeom prst="rect">
            <a:avLst/>
          </a:prstGeom>
        </p:spPr>
      </p:pic>
      <p:graphicFrame>
        <p:nvGraphicFramePr>
          <p:cNvPr id="6" name="Tabela 5">
            <a:extLst>
              <a:ext uri="{FF2B5EF4-FFF2-40B4-BE49-F238E27FC236}">
                <a16:creationId xmlns:a16="http://schemas.microsoft.com/office/drawing/2014/main" id="{E1807328-D5AE-B1C6-190D-C5979D56ABD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2289505"/>
              </p:ext>
            </p:extLst>
          </p:nvPr>
        </p:nvGraphicFramePr>
        <p:xfrm>
          <a:off x="215769" y="2118662"/>
          <a:ext cx="6529820" cy="167673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7953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5028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11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No Brasil, há o costume de repaginar o guarda-roupa em épocas como aniversário, Natal ou </a:t>
                      </a:r>
                      <a:r>
                        <a:rPr lang="pt-BR" sz="1200" b="0" i="1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réveillon</a:t>
                      </a:r>
                      <a:r>
                        <a:rPr lang="pt-BR" sz="1200" b="0" i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. No entanto, o bombardeio de propagandas e de pessoas famosas ditando novas modas é muito grande, fazendo com que a necessidade dessa repaginada seja cada vez mais frequente. Com isso, o consumo aumenta à medida que as roupas de ontem se tornam descartáveis. É isso o que dita o </a:t>
                      </a:r>
                      <a:r>
                        <a:rPr lang="pt-BR" sz="1200" b="0" i="1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fast </a:t>
                      </a:r>
                      <a:r>
                        <a:rPr lang="pt-BR" sz="1200" b="0" i="1" kern="12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fashion</a:t>
                      </a:r>
                      <a:r>
                        <a:rPr lang="pt-BR" sz="1200" b="0" i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: novas tendências a todo momento, incentivando a produção de peças de qualidade duvidosa e o seu consumo. Na contramão desse estilo de vida, tem-se o desenvolvimento sustentável, com objetivo de suprir as necessidades atuais sem comprometer as necessidades das gerações futuras. </a:t>
                      </a:r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7" name="CaixaDeTexto 6">
            <a:extLst>
              <a:ext uri="{FF2B5EF4-FFF2-40B4-BE49-F238E27FC236}">
                <a16:creationId xmlns:a16="http://schemas.microsoft.com/office/drawing/2014/main" id="{98AF764A-50E7-4BE5-2F71-CE76013EAA52}"/>
              </a:ext>
            </a:extLst>
          </p:cNvPr>
          <p:cNvSpPr txBox="1"/>
          <p:nvPr/>
        </p:nvSpPr>
        <p:spPr>
          <a:xfrm>
            <a:off x="368299" y="4716579"/>
            <a:ext cx="6366468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lvl="0" indent="-228600" algn="just">
              <a:buAutoNum type="alphaLcParenR"/>
            </a:pP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As pessoas consomem mais roupas de menor qualidade, obrigando-as a se sentirem menos aquecidas no inverno.</a:t>
            </a:r>
          </a:p>
          <a:p>
            <a:pPr marL="228600" lvl="0" indent="-228600" algn="just">
              <a:buAutoNum type="alphaLcParenR"/>
            </a:pP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Uma vez que a </a:t>
            </a:r>
            <a:r>
              <a:rPr lang="pt-BR" sz="1200" i="1" dirty="0">
                <a:latin typeface="Arial" panose="020B0604020202020204" pitchFamily="34" charset="0"/>
                <a:cs typeface="Arial" panose="020B0604020202020204" pitchFamily="34" charset="0"/>
              </a:rPr>
              <a:t>fast </a:t>
            </a:r>
            <a:r>
              <a:rPr lang="pt-BR" sz="1200" i="1" dirty="0" err="1">
                <a:latin typeface="Arial" panose="020B0604020202020204" pitchFamily="34" charset="0"/>
                <a:cs typeface="Arial" panose="020B0604020202020204" pitchFamily="34" charset="0"/>
              </a:rPr>
              <a:t>fashion</a:t>
            </a:r>
            <a:r>
              <a:rPr lang="pt-BR" sz="12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incentiva a mudança de estoque sazonal das lojas (por exemplo: moda inverno, moda verão), pessoas de regiões em que as estações são pouco definidas costumam se sentirem excluídas.</a:t>
            </a:r>
          </a:p>
          <a:p>
            <a:pPr marL="228600" lvl="0" indent="-228600" algn="just">
              <a:buAutoNum type="alphaLcParenR"/>
            </a:pP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Como a produção e o consumo são altos, há um grande descarte de peças que não “estão mais na moda” que podem ser descartados de forma incorreta, gerando emissão de gases de efeito estufa (CO</a:t>
            </a:r>
            <a:r>
              <a:rPr lang="pt-BR" sz="1200" baseline="-25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e CH</a:t>
            </a:r>
            <a:r>
              <a:rPr lang="pt-BR" sz="1200" baseline="-25000" dirty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) responsável pelo aquecimento global.</a:t>
            </a:r>
          </a:p>
          <a:p>
            <a:pPr marL="228600" lvl="0" indent="-228600" algn="just">
              <a:buAutoNum type="alphaLcParenR"/>
            </a:pP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Ao comprarem roupas novas, algumas pessoas doam as mais velhas para pessoas em situação de rua, por exemplo, contribuindo que estas passem menos frio no inverno.</a:t>
            </a:r>
          </a:p>
          <a:p>
            <a:pPr marL="228600" lvl="0" indent="-228600" algn="just">
              <a:buAutoNum type="alphaLcParenR"/>
            </a:pP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A fabricação de roupas pela </a:t>
            </a:r>
            <a:r>
              <a:rPr lang="pt-BR" sz="1200" i="1" dirty="0">
                <a:latin typeface="Arial" panose="020B0604020202020204" pitchFamily="34" charset="0"/>
                <a:cs typeface="Arial" panose="020B0604020202020204" pitchFamily="34" charset="0"/>
              </a:rPr>
              <a:t>fast </a:t>
            </a:r>
            <a:r>
              <a:rPr lang="pt-BR" sz="1200" i="1" dirty="0" err="1">
                <a:latin typeface="Arial" panose="020B0604020202020204" pitchFamily="34" charset="0"/>
                <a:cs typeface="Arial" panose="020B0604020202020204" pitchFamily="34" charset="0"/>
              </a:rPr>
              <a:t>fashion</a:t>
            </a:r>
            <a:r>
              <a:rPr lang="pt-BR" sz="12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é benéfica ao meio ambiente e ao clima no planeta, pois matérias-primas mais baratas contaminam o ar atmosférico em menor escala.</a:t>
            </a: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DE764F97-F385-C709-F4DA-7E754FAB3B2F}"/>
              </a:ext>
            </a:extLst>
          </p:cNvPr>
          <p:cNvSpPr txBox="1"/>
          <p:nvPr/>
        </p:nvSpPr>
        <p:spPr>
          <a:xfrm>
            <a:off x="368299" y="3726501"/>
            <a:ext cx="6323445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pt-BR" sz="1200" b="0" i="0" kern="1200" dirty="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Com base nessas informações e no conhecimento a respeito de sustentabilidade, assinale a alternativa que melhor correlacione questões climáticas ao consumo exagerado de </a:t>
            </a:r>
            <a:r>
              <a:rPr lang="pt-BR" sz="1200" b="0" i="1" kern="1200" dirty="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fast </a:t>
            </a:r>
            <a:r>
              <a:rPr lang="pt-BR" sz="1200" b="0" i="1" kern="1200" dirty="0" err="1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fashion</a:t>
            </a:r>
            <a:r>
              <a:rPr lang="pt-BR" sz="1200" b="0" i="0" kern="1200" dirty="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:</a:t>
            </a:r>
          </a:p>
          <a:p>
            <a:pPr algn="just"/>
            <a:endParaRPr lang="pt-BR" sz="1200" dirty="0"/>
          </a:p>
        </p:txBody>
      </p:sp>
    </p:spTree>
    <p:extLst>
      <p:ext uri="{BB962C8B-B14F-4D97-AF65-F5344CB8AC3E}">
        <p14:creationId xmlns:p14="http://schemas.microsoft.com/office/powerpoint/2010/main" val="24510425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0" name="Tabela 59"/>
          <p:cNvGraphicFramePr>
            <a:graphicFrameLocks noGrp="1"/>
          </p:cNvGraphicFramePr>
          <p:nvPr/>
        </p:nvGraphicFramePr>
        <p:xfrm>
          <a:off x="161924" y="819947"/>
          <a:ext cx="6534151" cy="6973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670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07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863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4865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Escola: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i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Professor(a):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8655"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Estudante: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Turma</a:t>
                      </a:r>
                      <a:r>
                        <a:rPr lang="pt-BR" sz="7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Retângulo de cantos arredondados 42">
            <a:extLst>
              <a:ext uri="{FF2B5EF4-FFF2-40B4-BE49-F238E27FC236}">
                <a16:creationId xmlns:a16="http://schemas.microsoft.com/office/drawing/2014/main" id="{9C8583ED-95AA-11A8-142C-3FB4813E4E65}"/>
              </a:ext>
            </a:extLst>
          </p:cNvPr>
          <p:cNvSpPr/>
          <p:nvPr/>
        </p:nvSpPr>
        <p:spPr>
          <a:xfrm>
            <a:off x="1217302" y="264478"/>
            <a:ext cx="4457250" cy="273035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>
                <a:latin typeface="Arial" panose="020B0604020202020204" pitchFamily="34" charset="0"/>
                <a:cs typeface="Arial" panose="020B0604020202020204" pitchFamily="34" charset="0"/>
              </a:rPr>
              <a:t>Atividade de Ciências – 8º Ano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33FAE574-6588-142E-3DE0-0ED7849A56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50267" y="9220957"/>
            <a:ext cx="1141478" cy="516299"/>
          </a:xfrm>
          <a:prstGeom prst="rect">
            <a:avLst/>
          </a:prstGeom>
        </p:spPr>
      </p:pic>
      <p:graphicFrame>
        <p:nvGraphicFramePr>
          <p:cNvPr id="6" name="Tabela 5">
            <a:extLst>
              <a:ext uri="{FF2B5EF4-FFF2-40B4-BE49-F238E27FC236}">
                <a16:creationId xmlns:a16="http://schemas.microsoft.com/office/drawing/2014/main" id="{E1807328-D5AE-B1C6-190D-C5979D56ABD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39514032"/>
              </p:ext>
            </p:extLst>
          </p:nvPr>
        </p:nvGraphicFramePr>
        <p:xfrm>
          <a:off x="215769" y="2118662"/>
          <a:ext cx="6529820" cy="149385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830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151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12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O efeito estufa é um fenômeno natural que está sendo agravado pela emissão de gases nocivos, causando o aumento da temperatura global. Diversas atividades antrópicas geram a eliminação atmosférica desses gases, como a queima de combustíveis fósseis para geração de energia. A gasolina, um exemplo de combustível de origem fóssil e não-renovável, é muito comumente utilizada em automóveis e o seu processo de queima incompleta libera gases tóxicos como monóxido de carbono (CO), óxido de nitrogênio (</a:t>
                      </a:r>
                      <a:r>
                        <a:rPr lang="pt-BR" sz="1200" b="0" kern="12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NO</a:t>
                      </a:r>
                      <a:r>
                        <a:rPr lang="pt-BR" sz="1200" b="0" kern="1200" baseline="-250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x</a:t>
                      </a:r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) e sulfeto de hidrogênio (H</a:t>
                      </a:r>
                      <a:r>
                        <a:rPr lang="pt-BR" sz="1200" b="0" kern="1200" baseline="-25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2</a:t>
                      </a:r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S). 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7" name="CaixaDeTexto 6">
            <a:extLst>
              <a:ext uri="{FF2B5EF4-FFF2-40B4-BE49-F238E27FC236}">
                <a16:creationId xmlns:a16="http://schemas.microsoft.com/office/drawing/2014/main" id="{98AF764A-50E7-4BE5-2F71-CE76013EAA52}"/>
              </a:ext>
            </a:extLst>
          </p:cNvPr>
          <p:cNvSpPr txBox="1"/>
          <p:nvPr/>
        </p:nvSpPr>
        <p:spPr>
          <a:xfrm>
            <a:off x="379121" y="4662410"/>
            <a:ext cx="636646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lvl="0" indent="-228600">
              <a:buAutoNum type="alphaLcParenR"/>
            </a:pP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Aumentar a compra de carros elétricos pela população.</a:t>
            </a:r>
          </a:p>
          <a:p>
            <a:pPr marL="228600" lvl="0" indent="-228600">
              <a:buAutoNum type="alphaLcParenR"/>
            </a:pP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Incentivar a área de pesquisa e desenvolvimento para criação de dispositivo para remover os gases tóxicos da atmosfera.</a:t>
            </a:r>
          </a:p>
          <a:p>
            <a:pPr marL="228600" lvl="0" indent="-228600">
              <a:buAutoNum type="alphaLcParenR"/>
            </a:pP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Criação de projetos de plantação de árvores para capturarem o CO</a:t>
            </a:r>
            <a:r>
              <a:rPr lang="pt-BR" sz="1200" baseline="-25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emitido pelos automóveis movidos à gasolina.</a:t>
            </a:r>
          </a:p>
          <a:p>
            <a:pPr marL="228600" lvl="0" indent="-228600">
              <a:buAutoNum type="alphaLcParenR"/>
            </a:pP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Promover o aumento do buraco na camada de ozônio para que esses gases saiam da atmosfera da Terra.</a:t>
            </a:r>
          </a:p>
          <a:p>
            <a:pPr marL="228600" lvl="0" indent="-228600">
              <a:buAutoNum type="alphaLcParenR"/>
            </a:pP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Investimento no setor dos transportes públicos e incentivo do uso de outros meios de transporte limpos, como de bicicletas.</a:t>
            </a: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B53D66D6-9EEF-4B0D-678F-9D88BDC0C589}"/>
              </a:ext>
            </a:extLst>
          </p:cNvPr>
          <p:cNvSpPr txBox="1"/>
          <p:nvPr/>
        </p:nvSpPr>
        <p:spPr>
          <a:xfrm>
            <a:off x="379121" y="3731383"/>
            <a:ext cx="6312624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1200" b="0" kern="1200" dirty="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A partir dessas informações e baseado no seu conhecimento a respeito do restabelecimento do equilíbrio ambiental, assinale a alternativa que indique uma iniciativa factível que pode ser tomada visando amenizar a emissão de gases poluentes.</a:t>
            </a:r>
            <a:endParaRPr lang="pt-BR" sz="1200" dirty="0"/>
          </a:p>
        </p:txBody>
      </p:sp>
    </p:spTree>
    <p:extLst>
      <p:ext uri="{BB962C8B-B14F-4D97-AF65-F5344CB8AC3E}">
        <p14:creationId xmlns:p14="http://schemas.microsoft.com/office/powerpoint/2010/main" val="14415214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0" name="Tabela 59"/>
          <p:cNvGraphicFramePr>
            <a:graphicFrameLocks noGrp="1"/>
          </p:cNvGraphicFramePr>
          <p:nvPr/>
        </p:nvGraphicFramePr>
        <p:xfrm>
          <a:off x="161924" y="819947"/>
          <a:ext cx="6534151" cy="6973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670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07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863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4865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Escola: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i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Professor(a):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8655"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Estudante: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Turma</a:t>
                      </a:r>
                      <a:r>
                        <a:rPr lang="pt-BR" sz="7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Retângulo de cantos arredondados 42">
            <a:extLst>
              <a:ext uri="{FF2B5EF4-FFF2-40B4-BE49-F238E27FC236}">
                <a16:creationId xmlns:a16="http://schemas.microsoft.com/office/drawing/2014/main" id="{9C8583ED-95AA-11A8-142C-3FB4813E4E65}"/>
              </a:ext>
            </a:extLst>
          </p:cNvPr>
          <p:cNvSpPr/>
          <p:nvPr/>
        </p:nvSpPr>
        <p:spPr>
          <a:xfrm>
            <a:off x="1217302" y="264478"/>
            <a:ext cx="4457250" cy="273035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>
                <a:latin typeface="Arial" panose="020B0604020202020204" pitchFamily="34" charset="0"/>
                <a:cs typeface="Arial" panose="020B0604020202020204" pitchFamily="34" charset="0"/>
              </a:rPr>
              <a:t>Atividade de Ciências – 8º Ano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33FAE574-6588-142E-3DE0-0ED7849A56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50267" y="9220957"/>
            <a:ext cx="1141478" cy="516299"/>
          </a:xfrm>
          <a:prstGeom prst="rect">
            <a:avLst/>
          </a:prstGeom>
        </p:spPr>
      </p:pic>
      <p:graphicFrame>
        <p:nvGraphicFramePr>
          <p:cNvPr id="6" name="Tabela 5">
            <a:extLst>
              <a:ext uri="{FF2B5EF4-FFF2-40B4-BE49-F238E27FC236}">
                <a16:creationId xmlns:a16="http://schemas.microsoft.com/office/drawing/2014/main" id="{E1807328-D5AE-B1C6-190D-C5979D56ABD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4955778"/>
              </p:ext>
            </p:extLst>
          </p:nvPr>
        </p:nvGraphicFramePr>
        <p:xfrm>
          <a:off x="215769" y="2118662"/>
          <a:ext cx="6529820" cy="131097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859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438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/>
                          <a:ea typeface="Calibri" panose="020F0502020204030204" pitchFamily="34" charset="0"/>
                          <a:cs typeface="Arial"/>
                        </a:rPr>
                        <a:t>13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/>
                          <a:ea typeface="Verdana"/>
                          <a:cs typeface="Arial"/>
                        </a:rPr>
                        <a:t>Infelizmente muitas das grandes cidades brasileiras apresentam altos índices de desigualdade social. Um efeito desse comportamento é a existência de regiões com características bem distintas em fatores, como: disponibilidade de serviços essenciais, acesso à transporte, iluminação e segurança adequadas, presença de ambientes de lazer, sistema de esgoto eficiente e etc. Outro fator importante é a existência de regiões arborizadas. 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7" name="CaixaDeTexto 6">
            <a:extLst>
              <a:ext uri="{FF2B5EF4-FFF2-40B4-BE49-F238E27FC236}">
                <a16:creationId xmlns:a16="http://schemas.microsoft.com/office/drawing/2014/main" id="{98AF764A-50E7-4BE5-2F71-CE76013EAA52}"/>
              </a:ext>
            </a:extLst>
          </p:cNvPr>
          <p:cNvSpPr txBox="1"/>
          <p:nvPr/>
        </p:nvSpPr>
        <p:spPr>
          <a:xfrm>
            <a:off x="372187" y="4232779"/>
            <a:ext cx="6366468" cy="193899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228600" lvl="0" indent="-228600" algn="just">
              <a:buAutoNum type="alphaLcParenR"/>
            </a:pP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Existência de muitas árvores é prejudicial para a população, pois, tiram espaços na calçadas para carros estacionarem.</a:t>
            </a:r>
          </a:p>
          <a:p>
            <a:pPr marL="228600" indent="-228600" algn="just">
              <a:buAutoNum type="alphaLcParenR"/>
            </a:pPr>
            <a:r>
              <a:rPr lang="pt-BR" sz="1200" dirty="0">
                <a:latin typeface="Arial"/>
                <a:cs typeface="Arial"/>
              </a:rPr>
              <a:t>Existência de muitas árvores é prejudicial para a população, porque atrai a proliferação de muitos animais.</a:t>
            </a:r>
          </a:p>
          <a:p>
            <a:pPr marL="228600" lvl="0" indent="-228600" algn="just">
              <a:buAutoNum type="alphaLcParenR"/>
            </a:pP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Existência de muitas árvores é positiva para a população, pois, ajuda a equilibrar a qualidade climática do local.</a:t>
            </a:r>
          </a:p>
          <a:p>
            <a:pPr marL="228600" indent="-228600" algn="just">
              <a:buAutoNum type="alphaLcParenR"/>
            </a:pPr>
            <a:r>
              <a:rPr lang="pt-BR" sz="1200" dirty="0">
                <a:latin typeface="Arial"/>
                <a:cs typeface="Arial"/>
              </a:rPr>
              <a:t>Existência de muitas árvores é positiva para a população, porque evita a presença de moradores de rua.</a:t>
            </a:r>
          </a:p>
          <a:p>
            <a:pPr marL="228600" indent="-228600" algn="just">
              <a:buAutoNum type="alphaLcParenR"/>
            </a:pPr>
            <a:r>
              <a:rPr lang="pt-BR" sz="1200" dirty="0">
                <a:latin typeface="Arial"/>
                <a:cs typeface="Arial"/>
              </a:rPr>
              <a:t>Existência de muitas árvores é positiva para a população, pois, aumenta a disponibilidade de madeira de fácil acesso para a população caso seja necessário.</a:t>
            </a: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A347E79A-32FC-40D0-2C2B-BCDA61A3ADFE}"/>
              </a:ext>
            </a:extLst>
          </p:cNvPr>
          <p:cNvSpPr txBox="1"/>
          <p:nvPr/>
        </p:nvSpPr>
        <p:spPr>
          <a:xfrm>
            <a:off x="419099" y="3429636"/>
            <a:ext cx="6272645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1200" b="0" kern="1200" dirty="0">
                <a:solidFill>
                  <a:schemeClr val="tx1"/>
                </a:solidFill>
                <a:latin typeface="Arial"/>
                <a:ea typeface="Verdana"/>
                <a:cs typeface="Arial"/>
              </a:rPr>
              <a:t>Marque a alternativa que aborde corretamente como a arborização em grandes cidades pode afetar social e ambientalmente a vida em um local.</a:t>
            </a:r>
            <a:endParaRPr lang="pt-BR" sz="1200" dirty="0"/>
          </a:p>
        </p:txBody>
      </p:sp>
    </p:spTree>
    <p:extLst>
      <p:ext uri="{BB962C8B-B14F-4D97-AF65-F5344CB8AC3E}">
        <p14:creationId xmlns:p14="http://schemas.microsoft.com/office/powerpoint/2010/main" val="12015929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0" name="Tabela 59"/>
          <p:cNvGraphicFramePr>
            <a:graphicFrameLocks noGrp="1"/>
          </p:cNvGraphicFramePr>
          <p:nvPr/>
        </p:nvGraphicFramePr>
        <p:xfrm>
          <a:off x="161924" y="819947"/>
          <a:ext cx="6534151" cy="6973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670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07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863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4865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Escola: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i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Professor(a):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8655"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Estudante: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Turma</a:t>
                      </a:r>
                      <a:r>
                        <a:rPr lang="pt-BR" sz="70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Retângulo de cantos arredondados 42">
            <a:extLst>
              <a:ext uri="{FF2B5EF4-FFF2-40B4-BE49-F238E27FC236}">
                <a16:creationId xmlns:a16="http://schemas.microsoft.com/office/drawing/2014/main" id="{9C8583ED-95AA-11A8-142C-3FB4813E4E65}"/>
              </a:ext>
            </a:extLst>
          </p:cNvPr>
          <p:cNvSpPr/>
          <p:nvPr/>
        </p:nvSpPr>
        <p:spPr>
          <a:xfrm>
            <a:off x="1217302" y="264478"/>
            <a:ext cx="4457250" cy="273035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>
                <a:latin typeface="Arial" panose="020B0604020202020204" pitchFamily="34" charset="0"/>
                <a:cs typeface="Arial" panose="020B0604020202020204" pitchFamily="34" charset="0"/>
              </a:rPr>
              <a:t>Atividade de Ciências – 8º Ano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33FAE574-6588-142E-3DE0-0ED7849A56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50267" y="9220957"/>
            <a:ext cx="1141478" cy="516299"/>
          </a:xfrm>
          <a:prstGeom prst="rect">
            <a:avLst/>
          </a:prstGeom>
        </p:spPr>
      </p:pic>
      <p:graphicFrame>
        <p:nvGraphicFramePr>
          <p:cNvPr id="6" name="Tabela 5">
            <a:extLst>
              <a:ext uri="{FF2B5EF4-FFF2-40B4-BE49-F238E27FC236}">
                <a16:creationId xmlns:a16="http://schemas.microsoft.com/office/drawing/2014/main" id="{E1807328-D5AE-B1C6-190D-C5979D56ABD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47311090"/>
              </p:ext>
            </p:extLst>
          </p:nvPr>
        </p:nvGraphicFramePr>
        <p:xfrm>
          <a:off x="215769" y="2118662"/>
          <a:ext cx="6529820" cy="204249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4258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18723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/>
                          <a:ea typeface="Calibri"/>
                          <a:cs typeface="Arial"/>
                        </a:rPr>
                        <a:t>14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/>
                          <a:cs typeface="Arial" panose="020B0604020202020204" pitchFamily="34" charset="0"/>
                        </a:rPr>
                        <a:t>A Prefeitura de uma cidade organizou uma reunião de consulta pública para saber como os moradores de um povoado afastado da área urbana gostariam que fosse realizada a destinação do lixo do local. Abaixo são apresentadas algumas opiniões:</a:t>
                      </a:r>
                    </a:p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pt-BR" sz="1200" b="1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/>
                          <a:cs typeface="Arial" panose="020B0604020202020204" pitchFamily="34" charset="0"/>
                        </a:rPr>
                        <a:t>Dona Meire</a:t>
                      </a:r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/>
                          <a:cs typeface="Arial" panose="020B0604020202020204" pitchFamily="34" charset="0"/>
                        </a:rPr>
                        <a:t>: "Ao meu ver, todo o lixo recolhido nas casas podem ser juntados e queimados próximo à saída do povoado".</a:t>
                      </a:r>
                    </a:p>
                    <a:p>
                      <a:pPr lvl="0" algn="ctr">
                        <a:buNone/>
                      </a:pPr>
                      <a:r>
                        <a:rPr lang="pt-BR" sz="1200" b="1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/>
                          <a:cs typeface="Arial" panose="020B0604020202020204" pitchFamily="34" charset="0"/>
                        </a:rPr>
                        <a:t>Sr. Damião</a:t>
                      </a:r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/>
                          <a:cs typeface="Arial" panose="020B0604020202020204" pitchFamily="34" charset="0"/>
                        </a:rPr>
                        <a:t>: "Eu acho que a prefeitura poderia ser reservado um espaço entre o povoado e a zona urbana da cidade para que fosse construído um aterro sanitário".</a:t>
                      </a:r>
                    </a:p>
                    <a:p>
                      <a:pPr lvl="0" algn="ctr">
                        <a:buNone/>
                      </a:pPr>
                      <a:r>
                        <a:rPr lang="pt-BR" sz="1200" b="1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/>
                          <a:cs typeface="Arial" panose="020B0604020202020204" pitchFamily="34" charset="0"/>
                        </a:rPr>
                        <a:t>Dona Luiza</a:t>
                      </a:r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/>
                          <a:cs typeface="Arial" panose="020B0604020202020204" pitchFamily="34" charset="0"/>
                        </a:rPr>
                        <a:t>: "A  prefeitura pode estabelecer pontos de coleta seletiva para separação do lixo".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7" name="CaixaDeTexto 6">
            <a:extLst>
              <a:ext uri="{FF2B5EF4-FFF2-40B4-BE49-F238E27FC236}">
                <a16:creationId xmlns:a16="http://schemas.microsoft.com/office/drawing/2014/main" id="{98AF764A-50E7-4BE5-2F71-CE76013EAA52}"/>
              </a:ext>
            </a:extLst>
          </p:cNvPr>
          <p:cNvSpPr txBox="1"/>
          <p:nvPr/>
        </p:nvSpPr>
        <p:spPr>
          <a:xfrm>
            <a:off x="379121" y="5401734"/>
            <a:ext cx="6366468" cy="286232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228600" indent="-228600" algn="just">
              <a:buAutoNum type="alphaLcParenR"/>
            </a:pPr>
            <a:r>
              <a:rPr lang="pt-BR" sz="1200" dirty="0">
                <a:latin typeface="Arial"/>
                <a:cs typeface="Arial"/>
              </a:rPr>
              <a:t>Dona Meire. O lixo queimado é transformado em cinzas, que ocupam pouco espaço, diminuindo a necessidade de reservas muito grandes para estocar o lixo, além disso essa prática é benéfica para o clima do local, pois, a população poderá se aquecer em dias frios durante a queima.</a:t>
            </a:r>
          </a:p>
          <a:p>
            <a:pPr marL="228600" indent="-228600" algn="just">
              <a:buAutoNum type="alphaLcParenR"/>
            </a:pPr>
            <a:r>
              <a:rPr lang="pt-BR" sz="1200" dirty="0">
                <a:latin typeface="Arial"/>
                <a:cs typeface="Arial"/>
              </a:rPr>
              <a:t>Sr. Damião. O aterrando do lixo no solo contribui ambientalmente, pois a decomposição do lixo nos aterros geraria gases que equilibrariam o clima no local.</a:t>
            </a:r>
          </a:p>
          <a:p>
            <a:pPr marL="228600" indent="-228600" algn="just">
              <a:buAutoNum type="alphaLcParenR"/>
            </a:pPr>
            <a:r>
              <a:rPr lang="pt-BR" sz="1200" dirty="0">
                <a:latin typeface="Arial"/>
                <a:cs typeface="Arial"/>
              </a:rPr>
              <a:t>Sr. Damião. A porção orgânica do lixo aterrado pode acarretar melhoria da qualidade do solo, podendo ser usado como adubo para crescimento de árvores, que agiriam propiciando sombra e capturando CO</a:t>
            </a:r>
            <a:r>
              <a:rPr lang="pt-BR" sz="1200" baseline="-25000" dirty="0">
                <a:latin typeface="Arial"/>
                <a:cs typeface="Arial"/>
              </a:rPr>
              <a:t>2</a:t>
            </a:r>
            <a:r>
              <a:rPr lang="pt-BR" sz="1200" dirty="0">
                <a:latin typeface="Arial"/>
                <a:cs typeface="Arial"/>
              </a:rPr>
              <a:t>, e consequentemente, influenciando positivamente no clima do local.</a:t>
            </a:r>
            <a:endParaRPr lang="pt-BR" dirty="0"/>
          </a:p>
          <a:p>
            <a:pPr marL="228600" indent="-228600" algn="just">
              <a:buAutoNum type="alphaLcParenR"/>
            </a:pPr>
            <a:r>
              <a:rPr lang="pt-BR" sz="1200" dirty="0">
                <a:latin typeface="Arial"/>
                <a:cs typeface="Arial"/>
              </a:rPr>
              <a:t>Dona Luiza. A coleta seletiva visando a reciclagem é importante por reduzir a quantidade do lixo não reaproveitável, além de diminuir a emissão de gases estufas responsáveis pelo aquecimento global.</a:t>
            </a:r>
          </a:p>
          <a:p>
            <a:pPr marL="228600" indent="-228600" algn="just">
              <a:buAutoNum type="alphaLcParenR"/>
            </a:pPr>
            <a:r>
              <a:rPr lang="pt-BR" sz="1200" dirty="0">
                <a:latin typeface="Arial"/>
                <a:cs typeface="Arial"/>
              </a:rPr>
              <a:t>Dona Luiza. A separação do lixo é importante, pois, materiais reciclados possuem tempo de decomposição menor.</a:t>
            </a: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CD8F032C-DB4F-3C72-DF99-5AB69749CC4F}"/>
              </a:ext>
            </a:extLst>
          </p:cNvPr>
          <p:cNvSpPr txBox="1"/>
          <p:nvPr/>
        </p:nvSpPr>
        <p:spPr>
          <a:xfrm>
            <a:off x="401803" y="4192935"/>
            <a:ext cx="6343786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pt-BR" sz="1200" b="0" i="0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Do ponto de vista do impacto ambiental e suas consequências climáticas, qual dos moradores apresentou a opção mais adequada para a destinação do lixo no povoado afastado da área urbana, durante a reunião de consulta pública organizada pela Prefeitura da cidade?</a:t>
            </a:r>
            <a:endParaRPr lang="pt-BR" sz="1200" b="0" kern="1200" dirty="0">
              <a:solidFill>
                <a:schemeClr val="tx1"/>
              </a:solidFill>
              <a:latin typeface="Arial" panose="020B0604020202020204" pitchFamily="34" charset="0"/>
              <a:ea typeface="Verdan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967860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6426</TotalTime>
  <Words>1701</Words>
  <Application>Microsoft Office PowerPoint</Application>
  <PresentationFormat>Papel A4 (210 x 297 mm)</PresentationFormat>
  <Paragraphs>93</Paragraphs>
  <Slides>7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Douglas Martins Dantas</dc:creator>
  <cp:lastModifiedBy> </cp:lastModifiedBy>
  <cp:revision>77</cp:revision>
  <dcterms:created xsi:type="dcterms:W3CDTF">2022-07-31T15:12:23Z</dcterms:created>
  <dcterms:modified xsi:type="dcterms:W3CDTF">2023-09-13T12:38:23Z</dcterms:modified>
</cp:coreProperties>
</file>