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5"/>
  </p:notesMasterIdLst>
  <p:sldIdLst>
    <p:sldId id="284" r:id="rId2"/>
    <p:sldId id="288" r:id="rId3"/>
    <p:sldId id="289" r:id="rId4"/>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4A8"/>
    <a:srgbClr val="242F70"/>
    <a:srgbClr val="8B74B2"/>
    <a:srgbClr val="E56167"/>
    <a:srgbClr val="EC646A"/>
    <a:srgbClr val="FCA029"/>
    <a:srgbClr val="FC5255"/>
    <a:srgbClr val="F28F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nhum Estilo, Nenhuma Grad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59" autoAdjust="0"/>
    <p:restoredTop sz="94660"/>
  </p:normalViewPr>
  <p:slideViewPr>
    <p:cSldViewPr snapToGrid="0">
      <p:cViewPr varScale="1">
        <p:scale>
          <a:sx n="51" d="100"/>
          <a:sy n="51" d="100"/>
        </p:scale>
        <p:origin x="235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1E43B9-A6FC-4945-9D68-AACE589FBDCB}" type="datetimeFigureOut">
              <a:rPr lang="pt-BR" smtClean="0"/>
              <a:t>03/07/2023</a:t>
            </a:fld>
            <a:endParaRPr lang="pt-BR"/>
          </a:p>
        </p:txBody>
      </p:sp>
      <p:sp>
        <p:nvSpPr>
          <p:cNvPr id="4" name="Espaço Reservado para Imagem de Slide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F4850E-32A6-46FB-829C-2B26FFC7FBD1}" type="slidenum">
              <a:rPr lang="pt-BR" smtClean="0"/>
              <a:t>‹nº›</a:t>
            </a:fld>
            <a:endParaRPr lang="pt-BR"/>
          </a:p>
        </p:txBody>
      </p:sp>
    </p:spTree>
    <p:extLst>
      <p:ext uri="{BB962C8B-B14F-4D97-AF65-F5344CB8AC3E}">
        <p14:creationId xmlns:p14="http://schemas.microsoft.com/office/powerpoint/2010/main" val="20032119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pt-BR"/>
              <a:t>Clique para editar o título Mestre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03/07/2023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075990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03/07/2023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1874320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03/07/2023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1256022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03/07/2023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344200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pt-BR"/>
              <a:t>Clique para editar o título Mestre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961D5DF-896E-4C5B-B9BA-AA878F2EABA2}" type="datetimeFigureOut">
              <a:rPr lang="pt-BR" smtClean="0"/>
              <a:t>03/07/2023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826510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B961D5DF-896E-4C5B-B9BA-AA878F2EABA2}" type="datetimeFigureOut">
              <a:rPr lang="pt-BR" smtClean="0"/>
              <a:t>03/07/2023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653011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Clique para editar os estilos de texto Mestres</a:t>
            </a:r>
          </a:p>
        </p:txBody>
      </p:sp>
      <p:sp>
        <p:nvSpPr>
          <p:cNvPr id="4" name="Content Placeholder 3"/>
          <p:cNvSpPr>
            <a:spLocks noGrp="1"/>
          </p:cNvSpPr>
          <p:nvPr>
            <p:ph sz="half" idx="2"/>
          </p:nvPr>
        </p:nvSpPr>
        <p:spPr>
          <a:xfrm>
            <a:off x="472381" y="3618442"/>
            <a:ext cx="2901255" cy="5322183"/>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Clique para editar os estilos de texto Mestres</a:t>
            </a:r>
          </a:p>
        </p:txBody>
      </p:sp>
      <p:sp>
        <p:nvSpPr>
          <p:cNvPr id="6" name="Content Placeholder 5"/>
          <p:cNvSpPr>
            <a:spLocks noGrp="1"/>
          </p:cNvSpPr>
          <p:nvPr>
            <p:ph sz="quarter" idx="4"/>
          </p:nvPr>
        </p:nvSpPr>
        <p:spPr>
          <a:xfrm>
            <a:off x="3471863" y="3618442"/>
            <a:ext cx="2915543" cy="5322183"/>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B961D5DF-896E-4C5B-B9BA-AA878F2EABA2}" type="datetimeFigureOut">
              <a:rPr lang="pt-BR" smtClean="0"/>
              <a:t>03/07/2023</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785359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B961D5DF-896E-4C5B-B9BA-AA878F2EABA2}" type="datetimeFigureOut">
              <a:rPr lang="pt-BR" smtClean="0"/>
              <a:t>03/07/2023</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225953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61D5DF-896E-4C5B-B9BA-AA878F2EABA2}" type="datetimeFigureOut">
              <a:rPr lang="pt-BR" smtClean="0"/>
              <a:t>03/07/2023</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59628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pt-BR"/>
              <a:t>Clique para editar o título Mestre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B961D5DF-896E-4C5B-B9BA-AA878F2EABA2}" type="datetimeFigureOut">
              <a:rPr lang="pt-BR" smtClean="0"/>
              <a:t>03/07/2023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170524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pt-BR"/>
              <a:t>Clique no ícone para adicionar uma imagem</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B961D5DF-896E-4C5B-B9BA-AA878F2EABA2}" type="datetimeFigureOut">
              <a:rPr lang="pt-BR" smtClean="0"/>
              <a:t>03/07/2023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774833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961D5DF-896E-4C5B-B9BA-AA878F2EABA2}" type="datetimeFigureOut">
              <a:rPr lang="pt-BR" smtClean="0"/>
              <a:t>03/07/2023</a:t>
            </a:fld>
            <a:endParaRPr lang="pt-B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7F5F731-720B-480F-88AF-9A918B6226F2}" type="slidenum">
              <a:rPr lang="pt-BR" smtClean="0"/>
              <a:t>‹nº›</a:t>
            </a:fld>
            <a:endParaRPr lang="pt-BR"/>
          </a:p>
        </p:txBody>
      </p:sp>
    </p:spTree>
    <p:extLst>
      <p:ext uri="{BB962C8B-B14F-4D97-AF65-F5344CB8AC3E}">
        <p14:creationId xmlns:p14="http://schemas.microsoft.com/office/powerpoint/2010/main" val="327108451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51DBA064-273F-E7CB-32ED-9BA281AF6065}"/>
              </a:ext>
            </a:extLst>
          </p:cNvPr>
          <p:cNvSpPr txBox="1"/>
          <p:nvPr/>
        </p:nvSpPr>
        <p:spPr>
          <a:xfrm>
            <a:off x="474059" y="1798501"/>
            <a:ext cx="5931145" cy="6098529"/>
          </a:xfrm>
          <a:prstGeom prst="rect">
            <a:avLst/>
          </a:prstGeom>
          <a:noFill/>
        </p:spPr>
        <p:txBody>
          <a:bodyPr wrap="square" anchor="ctr">
            <a:spAutoFit/>
          </a:bodyPr>
          <a:lstStyle/>
          <a:p>
            <a:pPr algn="ctr"/>
            <a:r>
              <a:rPr lang="pt-BR" sz="4400" i="0" dirty="0">
                <a:solidFill>
                  <a:srgbClr val="000000"/>
                </a:solidFill>
                <a:effectLst/>
                <a:latin typeface="Arial" panose="020B0604020202020204" pitchFamily="34" charset="0"/>
                <a:cs typeface="Arial" panose="020B0604020202020204" pitchFamily="34" charset="0"/>
              </a:rPr>
              <a:t>Patrimônio cultural</a:t>
            </a:r>
          </a:p>
          <a:p>
            <a:pPr algn="ctr"/>
            <a:endParaRPr lang="pt-BR" sz="2800" dirty="0">
              <a:latin typeface="Arial" panose="020B0604020202020204" pitchFamily="34" charset="0"/>
              <a:ea typeface="Verdana" panose="020B0604030504040204" pitchFamily="34" charset="0"/>
              <a:cs typeface="Arial" panose="020B0604020202020204" pitchFamily="34" charset="0"/>
            </a:endParaRPr>
          </a:p>
          <a:p>
            <a:pPr algn="ctr"/>
            <a:endParaRPr lang="pt-BR" sz="2800" dirty="0">
              <a:latin typeface="Arial" panose="020B0604020202020204" pitchFamily="34" charset="0"/>
              <a:ea typeface="Verdana" panose="020B0604030504040204" pitchFamily="34" charset="0"/>
              <a:cs typeface="Arial" panose="020B0604020202020204" pitchFamily="34" charset="0"/>
            </a:endParaRPr>
          </a:p>
          <a:p>
            <a:pPr algn="ctr" fontAlgn="t">
              <a:lnSpc>
                <a:spcPct val="150000"/>
              </a:lnSpc>
            </a:pPr>
            <a:r>
              <a:rPr lang="pt-BR" sz="2800" dirty="0">
                <a:latin typeface="Arial" panose="020B0604020202020204" pitchFamily="34" charset="0"/>
                <a:cs typeface="Arial" panose="020B0604020202020204" pitchFamily="34" charset="0"/>
              </a:rPr>
              <a:t>HABILIDADE</a:t>
            </a:r>
            <a:r>
              <a:rPr lang="pt-BR" sz="2800" dirty="0">
                <a:solidFill>
                  <a:srgbClr val="242F70"/>
                </a:solidFill>
                <a:latin typeface="Arial" panose="020B0604020202020204" pitchFamily="34" charset="0"/>
                <a:cs typeface="Arial" panose="020B0604020202020204" pitchFamily="34" charset="0"/>
              </a:rPr>
              <a:t>:</a:t>
            </a:r>
          </a:p>
          <a:p>
            <a:pPr algn="ctr" fontAlgn="t">
              <a:lnSpc>
                <a:spcPct val="150000"/>
              </a:lnSpc>
            </a:pPr>
            <a:endParaRPr lang="pt-BR" sz="2800" dirty="0">
              <a:latin typeface="Arial" panose="020B0604020202020204" pitchFamily="34" charset="0"/>
              <a:cs typeface="Arial" panose="020B0604020202020204" pitchFamily="34" charset="0"/>
            </a:endParaRPr>
          </a:p>
          <a:p>
            <a:pPr algn="ctr">
              <a:lnSpc>
                <a:spcPct val="150000"/>
              </a:lnSpc>
            </a:pPr>
            <a:r>
              <a:rPr lang="pt-BR" sz="2000" i="0" dirty="0">
                <a:solidFill>
                  <a:srgbClr val="000000"/>
                </a:solidFill>
                <a:effectLst/>
                <a:latin typeface="Arial" panose="020B0604020202020204" pitchFamily="34" charset="0"/>
                <a:cs typeface="Arial" panose="020B0604020202020204" pitchFamily="34" charset="0"/>
              </a:rPr>
              <a:t>(EF69AR34) Analisar e valorizar o patrimônio cultural, material e imaterial, de culturas</a:t>
            </a:r>
          </a:p>
          <a:p>
            <a:pPr algn="ctr">
              <a:lnSpc>
                <a:spcPct val="150000"/>
              </a:lnSpc>
            </a:pPr>
            <a:r>
              <a:rPr lang="pt-BR" sz="2000" i="0" dirty="0">
                <a:solidFill>
                  <a:srgbClr val="000000"/>
                </a:solidFill>
                <a:effectLst/>
                <a:latin typeface="Arial" panose="020B0604020202020204" pitchFamily="34" charset="0"/>
                <a:cs typeface="Arial" panose="020B0604020202020204" pitchFamily="34" charset="0"/>
              </a:rPr>
              <a:t>diversas, em especial a brasileira, incluindo suas matrizes indígenas, africanas e europeias,</a:t>
            </a:r>
          </a:p>
          <a:p>
            <a:pPr algn="ctr">
              <a:lnSpc>
                <a:spcPct val="150000"/>
              </a:lnSpc>
            </a:pPr>
            <a:r>
              <a:rPr lang="pt-BR" sz="2000" i="0" dirty="0">
                <a:solidFill>
                  <a:srgbClr val="000000"/>
                </a:solidFill>
                <a:effectLst/>
                <a:latin typeface="Arial" panose="020B0604020202020204" pitchFamily="34" charset="0"/>
                <a:cs typeface="Arial" panose="020B0604020202020204" pitchFamily="34" charset="0"/>
              </a:rPr>
              <a:t>de diferentes épocas, e favorecendo a construção de vocabulário e repertório relativos às</a:t>
            </a:r>
          </a:p>
          <a:p>
            <a:pPr algn="ctr">
              <a:lnSpc>
                <a:spcPct val="150000"/>
              </a:lnSpc>
            </a:pPr>
            <a:r>
              <a:rPr lang="pt-BR" sz="2000" i="0" dirty="0">
                <a:solidFill>
                  <a:srgbClr val="000000"/>
                </a:solidFill>
                <a:effectLst/>
                <a:latin typeface="Arial" panose="020B0604020202020204" pitchFamily="34" charset="0"/>
                <a:cs typeface="Arial" panose="020B0604020202020204" pitchFamily="34" charset="0"/>
              </a:rPr>
              <a:t>diferentes linguagens artísticas.</a:t>
            </a:r>
            <a:endParaRPr lang="pt-BR" sz="1938" dirty="0">
              <a:latin typeface="Arial" panose="020B0604020202020204" pitchFamily="34" charset="0"/>
              <a:cs typeface="Arial" panose="020B0604020202020204" pitchFamily="34" charset="0"/>
            </a:endParaRPr>
          </a:p>
        </p:txBody>
      </p:sp>
      <p:pic>
        <p:nvPicPr>
          <p:cNvPr id="2" name="Imagem 1">
            <a:extLst>
              <a:ext uri="{FF2B5EF4-FFF2-40B4-BE49-F238E27FC236}">
                <a16:creationId xmlns:a16="http://schemas.microsoft.com/office/drawing/2014/main" id="{81C1F9D4-F892-701F-E881-E0D421ECA72D}"/>
              </a:ext>
            </a:extLst>
          </p:cNvPr>
          <p:cNvPicPr>
            <a:picLocks noChangeAspect="1"/>
          </p:cNvPicPr>
          <p:nvPr/>
        </p:nvPicPr>
        <p:blipFill>
          <a:blip r:embed="rId2"/>
          <a:stretch>
            <a:fillRect/>
          </a:stretch>
        </p:blipFill>
        <p:spPr>
          <a:xfrm>
            <a:off x="2638042" y="8636184"/>
            <a:ext cx="1603181" cy="725131"/>
          </a:xfrm>
          <a:prstGeom prst="rect">
            <a:avLst/>
          </a:prstGeom>
        </p:spPr>
      </p:pic>
      <p:sp>
        <p:nvSpPr>
          <p:cNvPr id="14" name="Retângulo de cantos arredondados 38">
            <a:extLst>
              <a:ext uri="{FF2B5EF4-FFF2-40B4-BE49-F238E27FC236}">
                <a16:creationId xmlns:a16="http://schemas.microsoft.com/office/drawing/2014/main" id="{9B976065-E193-8447-6D41-DD77A346124A}"/>
              </a:ext>
            </a:extLst>
          </p:cNvPr>
          <p:cNvSpPr/>
          <p:nvPr/>
        </p:nvSpPr>
        <p:spPr>
          <a:xfrm>
            <a:off x="815712" y="376150"/>
            <a:ext cx="5247842" cy="391290"/>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013" dirty="0"/>
          </a:p>
        </p:txBody>
      </p:sp>
      <p:sp>
        <p:nvSpPr>
          <p:cNvPr id="15" name="Retângulo 14">
            <a:extLst>
              <a:ext uri="{FF2B5EF4-FFF2-40B4-BE49-F238E27FC236}">
                <a16:creationId xmlns:a16="http://schemas.microsoft.com/office/drawing/2014/main" id="{905A3AB7-6F49-3290-9C46-1B0E8EF9D8D2}"/>
              </a:ext>
            </a:extLst>
          </p:cNvPr>
          <p:cNvSpPr/>
          <p:nvPr/>
        </p:nvSpPr>
        <p:spPr>
          <a:xfrm>
            <a:off x="932977" y="432931"/>
            <a:ext cx="5013312" cy="242175"/>
          </a:xfrm>
          <a:prstGeom prst="rect">
            <a:avLst/>
          </a:prstGeom>
        </p:spPr>
        <p:txBody>
          <a:bodyPr wrap="none">
            <a:spAutoFit/>
          </a:bodyPr>
          <a:lstStyle/>
          <a:p>
            <a:pPr algn="ctr"/>
            <a:r>
              <a:rPr lang="pt-BR" sz="1100" b="1" dirty="0">
                <a:solidFill>
                  <a:schemeClr val="bg1"/>
                </a:solidFill>
                <a:latin typeface="Arial" panose="020B0604020202020204" pitchFamily="34" charset="0"/>
                <a:ea typeface="Verdana" panose="020B0604030504040204" pitchFamily="34" charset="0"/>
                <a:cs typeface="Arial" panose="020B0604020202020204" pitchFamily="34" charset="0"/>
              </a:rPr>
              <a:t>ATIVIDADES COM FOCO NO ACOMPANHAMENTO DAS APRENDIZAGENS</a:t>
            </a:r>
          </a:p>
        </p:txBody>
      </p:sp>
      <p:sp>
        <p:nvSpPr>
          <p:cNvPr id="17" name="Retângulo de cantos arredondados 42">
            <a:extLst>
              <a:ext uri="{FF2B5EF4-FFF2-40B4-BE49-F238E27FC236}">
                <a16:creationId xmlns:a16="http://schemas.microsoft.com/office/drawing/2014/main" id="{E8E0D5BB-6B6A-32AE-BE19-643DB6F42FE6}"/>
              </a:ext>
            </a:extLst>
          </p:cNvPr>
          <p:cNvSpPr/>
          <p:nvPr/>
        </p:nvSpPr>
        <p:spPr>
          <a:xfrm>
            <a:off x="1217302" y="1093992"/>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Arte – 8º Ano</a:t>
            </a:r>
          </a:p>
        </p:txBody>
      </p:sp>
    </p:spTree>
    <p:extLst>
      <p:ext uri="{BB962C8B-B14F-4D97-AF65-F5344CB8AC3E}">
        <p14:creationId xmlns:p14="http://schemas.microsoft.com/office/powerpoint/2010/main" val="2313267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Arte – 8º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graphicFrame>
        <p:nvGraphicFramePr>
          <p:cNvPr id="2" name="Tabela 1">
            <a:extLst>
              <a:ext uri="{FF2B5EF4-FFF2-40B4-BE49-F238E27FC236}">
                <a16:creationId xmlns:a16="http://schemas.microsoft.com/office/drawing/2014/main" id="{73233D57-81D0-CCE4-3C59-185BA58B1DA7}"/>
              </a:ext>
            </a:extLst>
          </p:cNvPr>
          <p:cNvGraphicFramePr>
            <a:graphicFrameLocks noGrp="1"/>
          </p:cNvGraphicFramePr>
          <p:nvPr>
            <p:extLst>
              <p:ext uri="{D42A27DB-BD31-4B8C-83A1-F6EECF244321}">
                <p14:modId xmlns:p14="http://schemas.microsoft.com/office/powerpoint/2010/main" val="2677901966"/>
              </p:ext>
            </p:extLst>
          </p:nvPr>
        </p:nvGraphicFramePr>
        <p:xfrm>
          <a:off x="164090" y="1995275"/>
          <a:ext cx="6529820" cy="94521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Pesquisa sobre manifestações culturais: Divida a turma em grupos e atribua a cada grupo uma manifestação cultural específica, como o maracatu, o bumba meu boi, a capoeira, o frevo, a congada, entre outras. Peça aos alunos para pesquisarem sobre a origem, as características, os elementos artísticos e a importância cultural dessas manifestações.</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5" name="Tabela 4">
            <a:extLst>
              <a:ext uri="{FF2B5EF4-FFF2-40B4-BE49-F238E27FC236}">
                <a16:creationId xmlns:a16="http://schemas.microsoft.com/office/drawing/2014/main" id="{4323B83A-E9C1-0732-6A3B-F75A4FE254AE}"/>
              </a:ext>
            </a:extLst>
          </p:cNvPr>
          <p:cNvGraphicFramePr>
            <a:graphicFrameLocks noGrp="1"/>
          </p:cNvGraphicFramePr>
          <p:nvPr>
            <p:extLst>
              <p:ext uri="{D42A27DB-BD31-4B8C-83A1-F6EECF244321}">
                <p14:modId xmlns:p14="http://schemas.microsoft.com/office/powerpoint/2010/main" val="1551328597"/>
              </p:ext>
            </p:extLst>
          </p:nvPr>
        </p:nvGraphicFramePr>
        <p:xfrm>
          <a:off x="161924" y="3144292"/>
          <a:ext cx="6529820" cy="94521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2</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Roda de conversa intercultural: Organize uma roda de conversa em sala de aula, convidando alunos de diferentes origens culturais para compartilharem suas experiências e conhecimentos sobre o patrimônio cultural de suas comunidades. Incentive-os a apresentar danças, músicas, rituais ou outros aspectos de sua cultura.</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7" name="Tabela 6">
            <a:extLst>
              <a:ext uri="{FF2B5EF4-FFF2-40B4-BE49-F238E27FC236}">
                <a16:creationId xmlns:a16="http://schemas.microsoft.com/office/drawing/2014/main" id="{A24561C0-285D-B89D-7597-5A6314077439}"/>
              </a:ext>
            </a:extLst>
          </p:cNvPr>
          <p:cNvGraphicFramePr>
            <a:graphicFrameLocks noGrp="1"/>
          </p:cNvGraphicFramePr>
          <p:nvPr>
            <p:extLst>
              <p:ext uri="{D42A27DB-BD31-4B8C-83A1-F6EECF244321}">
                <p14:modId xmlns:p14="http://schemas.microsoft.com/office/powerpoint/2010/main" val="264115598"/>
              </p:ext>
            </p:extLst>
          </p:nvPr>
        </p:nvGraphicFramePr>
        <p:xfrm>
          <a:off x="161924" y="4299351"/>
          <a:ext cx="6529820" cy="94521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3</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Exposição temática: Proponha que os alunos organizem uma exposição temática na escola, abordando diferentes aspectos do patrimônio cultural brasileiro. Cada grupo pode ficar responsável por apresentar um tema, como culinária, música, arte indígena, festas populares, entre outros, e preparar materiais visuais e informativos para a exposição.</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8" name="Tabela 7">
            <a:extLst>
              <a:ext uri="{FF2B5EF4-FFF2-40B4-BE49-F238E27FC236}">
                <a16:creationId xmlns:a16="http://schemas.microsoft.com/office/drawing/2014/main" id="{E9C889F0-F172-CD41-8515-DFC7FE7F37DF}"/>
              </a:ext>
            </a:extLst>
          </p:cNvPr>
          <p:cNvGraphicFramePr>
            <a:graphicFrameLocks noGrp="1"/>
          </p:cNvGraphicFramePr>
          <p:nvPr>
            <p:extLst>
              <p:ext uri="{D42A27DB-BD31-4B8C-83A1-F6EECF244321}">
                <p14:modId xmlns:p14="http://schemas.microsoft.com/office/powerpoint/2010/main" val="2333952648"/>
              </p:ext>
            </p:extLst>
          </p:nvPr>
        </p:nvGraphicFramePr>
        <p:xfrm>
          <a:off x="161924" y="5436464"/>
          <a:ext cx="6529820" cy="94521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4</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Análise de obras de arte: Selecione obras de artistas brasileiros que representem diferentes períodos e culturas, como a arte indígena, a arte africana e a arte moderna brasileira. Peça aos alunos para analisarem as obras, identificarem os elementos culturais presentes e discutirem a importância dessas manifestações artísticas.</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6" name="Tabela 5">
            <a:extLst>
              <a:ext uri="{FF2B5EF4-FFF2-40B4-BE49-F238E27FC236}">
                <a16:creationId xmlns:a16="http://schemas.microsoft.com/office/drawing/2014/main" id="{414736FD-87B7-EF7F-1D05-B0B0793E3974}"/>
              </a:ext>
            </a:extLst>
          </p:cNvPr>
          <p:cNvGraphicFramePr>
            <a:graphicFrameLocks noGrp="1"/>
          </p:cNvGraphicFramePr>
          <p:nvPr>
            <p:extLst>
              <p:ext uri="{D42A27DB-BD31-4B8C-83A1-F6EECF244321}">
                <p14:modId xmlns:p14="http://schemas.microsoft.com/office/powerpoint/2010/main" val="2208558416"/>
              </p:ext>
            </p:extLst>
          </p:nvPr>
        </p:nvGraphicFramePr>
        <p:xfrm>
          <a:off x="161924" y="6573577"/>
          <a:ext cx="6529820" cy="94521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5</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Mapeamento do patrimônio cultural local: Divida os alunos em grupos e peça a cada grupo para realizar um mapeamento do patrimônio cultural de sua região. Eles podem identificar locais, eventos, tradições e pessoas relacionadas à cultura local e documentar suas descobertas por meio de fotografias, entrevistas ou registros escritos.</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9" name="Tabela 8">
            <a:extLst>
              <a:ext uri="{FF2B5EF4-FFF2-40B4-BE49-F238E27FC236}">
                <a16:creationId xmlns:a16="http://schemas.microsoft.com/office/drawing/2014/main" id="{B2263566-C6F3-B494-4E2A-C0E401F2CF2F}"/>
              </a:ext>
            </a:extLst>
          </p:cNvPr>
          <p:cNvGraphicFramePr>
            <a:graphicFrameLocks noGrp="1"/>
          </p:cNvGraphicFramePr>
          <p:nvPr>
            <p:extLst>
              <p:ext uri="{D42A27DB-BD31-4B8C-83A1-F6EECF244321}">
                <p14:modId xmlns:p14="http://schemas.microsoft.com/office/powerpoint/2010/main" val="2227079033"/>
              </p:ext>
            </p:extLst>
          </p:nvPr>
        </p:nvGraphicFramePr>
        <p:xfrm>
          <a:off x="161924" y="7710690"/>
          <a:ext cx="6529820" cy="914400"/>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6</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Apresentação cultural: Incentive os alunos a realizar apresentações culturais em sala de aula, onde cada um pode compartilhar um aspecto do patrimônio cultural que valoriza, como uma dança, uma música, uma poesia ou uma narrativa. Essas apresentações podem ser realizadas individualmente ou em grupo.</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44765">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035800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Arte – 8º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graphicFrame>
        <p:nvGraphicFramePr>
          <p:cNvPr id="2" name="Tabela 1">
            <a:extLst>
              <a:ext uri="{FF2B5EF4-FFF2-40B4-BE49-F238E27FC236}">
                <a16:creationId xmlns:a16="http://schemas.microsoft.com/office/drawing/2014/main" id="{73233D57-81D0-CCE4-3C59-185BA58B1DA7}"/>
              </a:ext>
            </a:extLst>
          </p:cNvPr>
          <p:cNvGraphicFramePr>
            <a:graphicFrameLocks noGrp="1"/>
          </p:cNvGraphicFramePr>
          <p:nvPr>
            <p:extLst>
              <p:ext uri="{D42A27DB-BD31-4B8C-83A1-F6EECF244321}">
                <p14:modId xmlns:p14="http://schemas.microsoft.com/office/powerpoint/2010/main" val="1755528600"/>
              </p:ext>
            </p:extLst>
          </p:nvPr>
        </p:nvGraphicFramePr>
        <p:xfrm>
          <a:off x="164090" y="1995275"/>
          <a:ext cx="6529820" cy="94521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7</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Visita a museus e centros culturais: Organize uma visita a museus, centros culturais ou exposições que abordem a diversidade cultural brasileira. Durante a visita, os alunos podem observar, analisar e apreciar obras de arte, objetos históricos e outros elementos que representam o patrimônio cultural.</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5" name="Tabela 4">
            <a:extLst>
              <a:ext uri="{FF2B5EF4-FFF2-40B4-BE49-F238E27FC236}">
                <a16:creationId xmlns:a16="http://schemas.microsoft.com/office/drawing/2014/main" id="{4323B83A-E9C1-0732-6A3B-F75A4FE254AE}"/>
              </a:ext>
            </a:extLst>
          </p:cNvPr>
          <p:cNvGraphicFramePr>
            <a:graphicFrameLocks noGrp="1"/>
          </p:cNvGraphicFramePr>
          <p:nvPr>
            <p:extLst>
              <p:ext uri="{D42A27DB-BD31-4B8C-83A1-F6EECF244321}">
                <p14:modId xmlns:p14="http://schemas.microsoft.com/office/powerpoint/2010/main" val="2004968342"/>
              </p:ext>
            </p:extLst>
          </p:nvPr>
        </p:nvGraphicFramePr>
        <p:xfrm>
          <a:off x="164090" y="3113700"/>
          <a:ext cx="6529820" cy="94521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8</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Criação de um glossário cultural: Peça aos alunos para criarem um glossário cultural, onde eles devem reunir termos e conceitos relacionados às diferentes culturas estudadas. Cada aluno pode pesquisar e contribuir com uma definição, explicando a importância do termo para a cultura em questão.</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7" name="Tabela 6">
            <a:extLst>
              <a:ext uri="{FF2B5EF4-FFF2-40B4-BE49-F238E27FC236}">
                <a16:creationId xmlns:a16="http://schemas.microsoft.com/office/drawing/2014/main" id="{A24561C0-285D-B89D-7597-5A6314077439}"/>
              </a:ext>
            </a:extLst>
          </p:cNvPr>
          <p:cNvGraphicFramePr>
            <a:graphicFrameLocks noGrp="1"/>
          </p:cNvGraphicFramePr>
          <p:nvPr>
            <p:extLst>
              <p:ext uri="{D42A27DB-BD31-4B8C-83A1-F6EECF244321}">
                <p14:modId xmlns:p14="http://schemas.microsoft.com/office/powerpoint/2010/main" val="2150744679"/>
              </p:ext>
            </p:extLst>
          </p:nvPr>
        </p:nvGraphicFramePr>
        <p:xfrm>
          <a:off x="161924" y="4232125"/>
          <a:ext cx="6529820" cy="94521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9</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Dramatização de lendas e mitos: Selecionem lendas e mitos de diferentes culturas brasileiras, como a lenda do Boitatá, a história de Iara ou o mito de Exu. Divida os alunos em grupos e peça a cada grupo para criar uma dramatização dessas histórias, utilizando elementos teatrais, figurinos e adereços.</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8" name="Tabela 7">
            <a:extLst>
              <a:ext uri="{FF2B5EF4-FFF2-40B4-BE49-F238E27FC236}">
                <a16:creationId xmlns:a16="http://schemas.microsoft.com/office/drawing/2014/main" id="{E9C889F0-F172-CD41-8515-DFC7FE7F37DF}"/>
              </a:ext>
            </a:extLst>
          </p:cNvPr>
          <p:cNvGraphicFramePr>
            <a:graphicFrameLocks noGrp="1"/>
          </p:cNvGraphicFramePr>
          <p:nvPr>
            <p:extLst>
              <p:ext uri="{D42A27DB-BD31-4B8C-83A1-F6EECF244321}">
                <p14:modId xmlns:p14="http://schemas.microsoft.com/office/powerpoint/2010/main" val="1908275130"/>
              </p:ext>
            </p:extLst>
          </p:nvPr>
        </p:nvGraphicFramePr>
        <p:xfrm>
          <a:off x="161924" y="5350550"/>
          <a:ext cx="6529820" cy="112809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10</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Colaboração artística multicultural: Promova uma atividade de colaboração artística entre os alunos, em que cada um representa visualmente ou musicalmente um elemento cultural específico de sua escolha. Os alunos podem trabalhar em conjunto para criar uma exposição de arte ou uma apresentação musical que represente a diversidade cultural e o patrimônio brasileiro.</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225359576"/>
      </p:ext>
    </p:extLst>
  </p:cSld>
  <p:clrMapOvr>
    <a:masterClrMapping/>
  </p:clrMapOvr>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o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4623</TotalTime>
  <Words>649</Words>
  <Application>Microsoft Office PowerPoint</Application>
  <PresentationFormat>Papel A4 (210 x 297 mm)</PresentationFormat>
  <Paragraphs>41</Paragraphs>
  <Slides>3</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3</vt:i4>
      </vt:variant>
    </vt:vector>
  </HeadingPairs>
  <TitlesOfParts>
    <vt:vector size="7" baseType="lpstr">
      <vt:lpstr>Arial</vt:lpstr>
      <vt:lpstr>Calibri</vt:lpstr>
      <vt:lpstr>Calibri Light</vt:lpstr>
      <vt:lpstr>Tema do Office</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Douglas Martins Dantas</dc:creator>
  <cp:lastModifiedBy> </cp:lastModifiedBy>
  <cp:revision>81</cp:revision>
  <dcterms:created xsi:type="dcterms:W3CDTF">2022-07-31T15:12:23Z</dcterms:created>
  <dcterms:modified xsi:type="dcterms:W3CDTF">2023-07-03T20:02:12Z</dcterms:modified>
</cp:coreProperties>
</file>