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5"/>
  </p:notesMasterIdLst>
  <p:sldIdLst>
    <p:sldId id="284" r:id="rId2"/>
    <p:sldId id="288" r:id="rId3"/>
    <p:sldId id="289" r:id="rId4"/>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4A8"/>
    <a:srgbClr val="242F70"/>
    <a:srgbClr val="8B74B2"/>
    <a:srgbClr val="E56167"/>
    <a:srgbClr val="EC646A"/>
    <a:srgbClr val="FCA029"/>
    <a:srgbClr val="FC5255"/>
    <a:srgbClr val="F28F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51" d="100"/>
          <a:sy n="51" d="100"/>
        </p:scale>
        <p:origin x="23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1E43B9-A6FC-4945-9D68-AACE589FBDCB}" type="datetimeFigureOut">
              <a:rPr lang="pt-BR" smtClean="0"/>
              <a:t>03/07/2023</a:t>
            </a:fld>
            <a:endParaRPr lang="pt-BR"/>
          </a:p>
        </p:txBody>
      </p:sp>
      <p:sp>
        <p:nvSpPr>
          <p:cNvPr id="4" name="Espaço Reservado para Imagem de Slide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F4850E-32A6-46FB-829C-2B26FFC7FBD1}" type="slidenum">
              <a:rPr lang="pt-BR" smtClean="0"/>
              <a:t>‹nº›</a:t>
            </a:fld>
            <a:endParaRPr lang="pt-BR"/>
          </a:p>
        </p:txBody>
      </p:sp>
    </p:spTree>
    <p:extLst>
      <p:ext uri="{BB962C8B-B14F-4D97-AF65-F5344CB8AC3E}">
        <p14:creationId xmlns:p14="http://schemas.microsoft.com/office/powerpoint/2010/main" val="200321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pt-BR"/>
              <a:t>Clique para editar o título Mestre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03/07/2023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075990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03/07/2023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874320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03/07/2023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125602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961D5DF-896E-4C5B-B9BA-AA878F2EABA2}" type="datetimeFigureOut">
              <a:rPr lang="pt-BR" smtClean="0"/>
              <a:t>03/07/2023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344200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pt-BR"/>
              <a:t>Clique para editar o título Mestre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961D5DF-896E-4C5B-B9BA-AA878F2EABA2}" type="datetimeFigureOut">
              <a:rPr lang="pt-BR" smtClean="0"/>
              <a:t>03/07/2023</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82651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961D5DF-896E-4C5B-B9BA-AA878F2EABA2}" type="datetimeFigureOut">
              <a:rPr lang="pt-BR" smtClean="0"/>
              <a:t>03/07/2023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65301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Content Placeholder 3"/>
          <p:cNvSpPr>
            <a:spLocks noGrp="1"/>
          </p:cNvSpPr>
          <p:nvPr>
            <p:ph sz="half" idx="2"/>
          </p:nvPr>
        </p:nvSpPr>
        <p:spPr>
          <a:xfrm>
            <a:off x="472381" y="3618442"/>
            <a:ext cx="2901255"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Content Placeholder 5"/>
          <p:cNvSpPr>
            <a:spLocks noGrp="1"/>
          </p:cNvSpPr>
          <p:nvPr>
            <p:ph sz="quarter" idx="4"/>
          </p:nvPr>
        </p:nvSpPr>
        <p:spPr>
          <a:xfrm>
            <a:off x="3471863" y="3618442"/>
            <a:ext cx="2915543" cy="532218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961D5DF-896E-4C5B-B9BA-AA878F2EABA2}" type="datetimeFigureOut">
              <a:rPr lang="pt-BR" smtClean="0"/>
              <a:t>03/07/2023</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785359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961D5DF-896E-4C5B-B9BA-AA878F2EABA2}" type="datetimeFigureOut">
              <a:rPr lang="pt-BR" smtClean="0"/>
              <a:t>03/07/2023</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22595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1D5DF-896E-4C5B-B9BA-AA878F2EABA2}" type="datetimeFigureOut">
              <a:rPr lang="pt-BR" smtClean="0"/>
              <a:t>03/07/2023</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5962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03/07/2023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4170524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t-BR"/>
              <a:t>Clique no ícone para adicionar uma imagem</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961D5DF-896E-4C5B-B9BA-AA878F2EABA2}" type="datetimeFigureOut">
              <a:rPr lang="pt-BR" smtClean="0"/>
              <a:t>03/07/2023</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7F5F731-720B-480F-88AF-9A918B6226F2}" type="slidenum">
              <a:rPr lang="pt-BR" smtClean="0"/>
              <a:t>‹nº›</a:t>
            </a:fld>
            <a:endParaRPr lang="pt-BR"/>
          </a:p>
        </p:txBody>
      </p:sp>
    </p:spTree>
    <p:extLst>
      <p:ext uri="{BB962C8B-B14F-4D97-AF65-F5344CB8AC3E}">
        <p14:creationId xmlns:p14="http://schemas.microsoft.com/office/powerpoint/2010/main" val="37748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961D5DF-896E-4C5B-B9BA-AA878F2EABA2}" type="datetimeFigureOut">
              <a:rPr lang="pt-BR" smtClean="0"/>
              <a:t>03/07/2023</a:t>
            </a:fld>
            <a:endParaRPr lang="pt-B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7F5F731-720B-480F-88AF-9A918B6226F2}" type="slidenum">
              <a:rPr lang="pt-BR" smtClean="0"/>
              <a:t>‹nº›</a:t>
            </a:fld>
            <a:endParaRPr lang="pt-BR"/>
          </a:p>
        </p:txBody>
      </p:sp>
    </p:spTree>
    <p:extLst>
      <p:ext uri="{BB962C8B-B14F-4D97-AF65-F5344CB8AC3E}">
        <p14:creationId xmlns:p14="http://schemas.microsoft.com/office/powerpoint/2010/main" val="32710845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51DBA064-273F-E7CB-32ED-9BA281AF6065}"/>
              </a:ext>
            </a:extLst>
          </p:cNvPr>
          <p:cNvSpPr txBox="1"/>
          <p:nvPr/>
        </p:nvSpPr>
        <p:spPr>
          <a:xfrm>
            <a:off x="474059" y="1798501"/>
            <a:ext cx="5931145" cy="6098529"/>
          </a:xfrm>
          <a:prstGeom prst="rect">
            <a:avLst/>
          </a:prstGeom>
          <a:noFill/>
        </p:spPr>
        <p:txBody>
          <a:bodyPr wrap="square" anchor="ctr">
            <a:spAutoFit/>
          </a:bodyPr>
          <a:lstStyle/>
          <a:p>
            <a:pPr algn="ctr"/>
            <a:r>
              <a:rPr lang="pt-BR" sz="4400" i="0" dirty="0">
                <a:solidFill>
                  <a:srgbClr val="000000"/>
                </a:solidFill>
                <a:effectLst/>
                <a:latin typeface="Arial" panose="020B0604020202020204" pitchFamily="34" charset="0"/>
                <a:cs typeface="Arial" panose="020B0604020202020204" pitchFamily="34" charset="0"/>
              </a:rPr>
              <a:t>Patrimônio cultural</a:t>
            </a: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a:endParaRPr lang="pt-BR" sz="2800" dirty="0">
              <a:latin typeface="Arial" panose="020B0604020202020204" pitchFamily="34" charset="0"/>
              <a:ea typeface="Verdana" panose="020B0604030504040204" pitchFamily="34" charset="0"/>
              <a:cs typeface="Arial" panose="020B0604020202020204" pitchFamily="34" charset="0"/>
            </a:endParaRPr>
          </a:p>
          <a:p>
            <a:pPr algn="ctr" fontAlgn="t">
              <a:lnSpc>
                <a:spcPct val="150000"/>
              </a:lnSpc>
            </a:pPr>
            <a:r>
              <a:rPr lang="pt-BR" sz="2800" dirty="0">
                <a:latin typeface="Arial" panose="020B0604020202020204" pitchFamily="34" charset="0"/>
                <a:cs typeface="Arial" panose="020B0604020202020204" pitchFamily="34" charset="0"/>
              </a:rPr>
              <a:t>HABILIDADE</a:t>
            </a:r>
            <a:r>
              <a:rPr lang="pt-BR" sz="2800" dirty="0">
                <a:solidFill>
                  <a:srgbClr val="242F70"/>
                </a:solidFill>
                <a:latin typeface="Arial" panose="020B0604020202020204" pitchFamily="34" charset="0"/>
                <a:cs typeface="Arial" panose="020B0604020202020204" pitchFamily="34" charset="0"/>
              </a:rPr>
              <a:t>:</a:t>
            </a:r>
          </a:p>
          <a:p>
            <a:pPr algn="ctr" fontAlgn="t">
              <a:lnSpc>
                <a:spcPct val="150000"/>
              </a:lnSpc>
            </a:pPr>
            <a:endParaRPr lang="pt-BR" sz="2800" dirty="0">
              <a:latin typeface="Arial" panose="020B0604020202020204" pitchFamily="34" charset="0"/>
              <a:cs typeface="Arial" panose="020B0604020202020204" pitchFamily="34" charset="0"/>
            </a:endParaRP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(EF69AR34) Analisar e valorizar o patrimônio cultural, material e imaterial, de culturas</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diversas, em especial a brasileira, incluindo suas matrizes indígenas, africanas e europeias,</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de diferentes épocas, e favorecendo a construção de vocabulário e repertório relativos às</a:t>
            </a:r>
          </a:p>
          <a:p>
            <a:pPr algn="ctr">
              <a:lnSpc>
                <a:spcPct val="150000"/>
              </a:lnSpc>
            </a:pPr>
            <a:r>
              <a:rPr lang="pt-BR" sz="2000" i="0" dirty="0">
                <a:solidFill>
                  <a:srgbClr val="000000"/>
                </a:solidFill>
                <a:effectLst/>
                <a:latin typeface="Arial" panose="020B0604020202020204" pitchFamily="34" charset="0"/>
                <a:cs typeface="Arial" panose="020B0604020202020204" pitchFamily="34" charset="0"/>
              </a:rPr>
              <a:t>diferentes linguagens artísticas.</a:t>
            </a:r>
            <a:endParaRPr lang="pt-BR" sz="1938" dirty="0">
              <a:latin typeface="Arial" panose="020B0604020202020204" pitchFamily="34" charset="0"/>
              <a:cs typeface="Arial" panose="020B0604020202020204" pitchFamily="34" charset="0"/>
            </a:endParaRPr>
          </a:p>
        </p:txBody>
      </p:sp>
      <p:pic>
        <p:nvPicPr>
          <p:cNvPr id="2" name="Imagem 1">
            <a:extLst>
              <a:ext uri="{FF2B5EF4-FFF2-40B4-BE49-F238E27FC236}">
                <a16:creationId xmlns:a16="http://schemas.microsoft.com/office/drawing/2014/main" id="{81C1F9D4-F892-701F-E881-E0D421ECA72D}"/>
              </a:ext>
            </a:extLst>
          </p:cNvPr>
          <p:cNvPicPr>
            <a:picLocks noChangeAspect="1"/>
          </p:cNvPicPr>
          <p:nvPr/>
        </p:nvPicPr>
        <p:blipFill>
          <a:blip r:embed="rId2"/>
          <a:stretch>
            <a:fillRect/>
          </a:stretch>
        </p:blipFill>
        <p:spPr>
          <a:xfrm>
            <a:off x="2638042" y="8636184"/>
            <a:ext cx="1603181" cy="725131"/>
          </a:xfrm>
          <a:prstGeom prst="rect">
            <a:avLst/>
          </a:prstGeom>
        </p:spPr>
      </p:pic>
      <p:sp>
        <p:nvSpPr>
          <p:cNvPr id="14" name="Retângulo de cantos arredondados 38">
            <a:extLst>
              <a:ext uri="{FF2B5EF4-FFF2-40B4-BE49-F238E27FC236}">
                <a16:creationId xmlns:a16="http://schemas.microsoft.com/office/drawing/2014/main" id="{9B976065-E193-8447-6D41-DD77A346124A}"/>
              </a:ext>
            </a:extLst>
          </p:cNvPr>
          <p:cNvSpPr/>
          <p:nvPr/>
        </p:nvSpPr>
        <p:spPr>
          <a:xfrm>
            <a:off x="815712" y="376150"/>
            <a:ext cx="5247842" cy="391290"/>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1013" dirty="0"/>
          </a:p>
        </p:txBody>
      </p:sp>
      <p:sp>
        <p:nvSpPr>
          <p:cNvPr id="15" name="Retângulo 14">
            <a:extLst>
              <a:ext uri="{FF2B5EF4-FFF2-40B4-BE49-F238E27FC236}">
                <a16:creationId xmlns:a16="http://schemas.microsoft.com/office/drawing/2014/main" id="{905A3AB7-6F49-3290-9C46-1B0E8EF9D8D2}"/>
              </a:ext>
            </a:extLst>
          </p:cNvPr>
          <p:cNvSpPr/>
          <p:nvPr/>
        </p:nvSpPr>
        <p:spPr>
          <a:xfrm>
            <a:off x="932977" y="432931"/>
            <a:ext cx="5013312" cy="242175"/>
          </a:xfrm>
          <a:prstGeom prst="rect">
            <a:avLst/>
          </a:prstGeom>
        </p:spPr>
        <p:txBody>
          <a:bodyPr wrap="none">
            <a:spAutoFit/>
          </a:bodyPr>
          <a:lstStyle/>
          <a:p>
            <a:pPr algn="ctr"/>
            <a:r>
              <a:rPr lang="pt-BR" sz="1100" b="1" dirty="0">
                <a:solidFill>
                  <a:schemeClr val="bg1"/>
                </a:solidFill>
                <a:latin typeface="Arial" panose="020B0604020202020204" pitchFamily="34" charset="0"/>
                <a:ea typeface="Verdana" panose="020B0604030504040204" pitchFamily="34" charset="0"/>
                <a:cs typeface="Arial" panose="020B0604020202020204" pitchFamily="34" charset="0"/>
              </a:rPr>
              <a:t>ATIVIDADES COM FOCO NO ACOMPANHAMENTO DAS APRENDIZAGENS</a:t>
            </a:r>
          </a:p>
        </p:txBody>
      </p:sp>
      <p:sp>
        <p:nvSpPr>
          <p:cNvPr id="17" name="Retângulo de cantos arredondados 42">
            <a:extLst>
              <a:ext uri="{FF2B5EF4-FFF2-40B4-BE49-F238E27FC236}">
                <a16:creationId xmlns:a16="http://schemas.microsoft.com/office/drawing/2014/main" id="{E8E0D5BB-6B6A-32AE-BE19-643DB6F42FE6}"/>
              </a:ext>
            </a:extLst>
          </p:cNvPr>
          <p:cNvSpPr/>
          <p:nvPr/>
        </p:nvSpPr>
        <p:spPr>
          <a:xfrm>
            <a:off x="1217302" y="1093992"/>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8º Ano</a:t>
            </a:r>
          </a:p>
        </p:txBody>
      </p:sp>
    </p:spTree>
    <p:extLst>
      <p:ext uri="{BB962C8B-B14F-4D97-AF65-F5344CB8AC3E}">
        <p14:creationId xmlns:p14="http://schemas.microsoft.com/office/powerpoint/2010/main" val="2313267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8º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73233D57-81D0-CCE4-3C59-185BA58B1DA7}"/>
              </a:ext>
            </a:extLst>
          </p:cNvPr>
          <p:cNvGraphicFramePr>
            <a:graphicFrameLocks noGrp="1"/>
          </p:cNvGraphicFramePr>
          <p:nvPr>
            <p:extLst>
              <p:ext uri="{D42A27DB-BD31-4B8C-83A1-F6EECF244321}">
                <p14:modId xmlns:p14="http://schemas.microsoft.com/office/powerpoint/2010/main" val="2677901966"/>
              </p:ext>
            </p:extLst>
          </p:nvPr>
        </p:nvGraphicFramePr>
        <p:xfrm>
          <a:off x="164090" y="1995275"/>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Pesquisa sobre manifestações culturais: Divida a turma em grupos e atribua a cada grupo uma manifestação cultural específica, como o maracatu, o bumba meu boi, a capoeira, o frevo, a congada, entre outras. Peça aos alunos para pesquisarem sobre a origem, as características, os elementos artísticos e a importância cultural dessas manifestações.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4323B83A-E9C1-0732-6A3B-F75A4FE254AE}"/>
              </a:ext>
            </a:extLst>
          </p:cNvPr>
          <p:cNvGraphicFramePr>
            <a:graphicFrameLocks noGrp="1"/>
          </p:cNvGraphicFramePr>
          <p:nvPr>
            <p:extLst>
              <p:ext uri="{D42A27DB-BD31-4B8C-83A1-F6EECF244321}">
                <p14:modId xmlns:p14="http://schemas.microsoft.com/office/powerpoint/2010/main" val="1551328597"/>
              </p:ext>
            </p:extLst>
          </p:nvPr>
        </p:nvGraphicFramePr>
        <p:xfrm>
          <a:off x="161924" y="3144292"/>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2</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Roda de conversa intercultural: Organize uma roda de conversa em sala de aula, convidando alunos de diferentes origens culturais para compartilharem suas experiências e conhecimentos sobre o patrimônio cultural de suas comunidades. Incentive-os a apresentar danças, músicas, rituais ou outros aspectos de sua cultura.</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A24561C0-285D-B89D-7597-5A6314077439}"/>
              </a:ext>
            </a:extLst>
          </p:cNvPr>
          <p:cNvGraphicFramePr>
            <a:graphicFrameLocks noGrp="1"/>
          </p:cNvGraphicFramePr>
          <p:nvPr>
            <p:extLst>
              <p:ext uri="{D42A27DB-BD31-4B8C-83A1-F6EECF244321}">
                <p14:modId xmlns:p14="http://schemas.microsoft.com/office/powerpoint/2010/main" val="264115598"/>
              </p:ext>
            </p:extLst>
          </p:nvPr>
        </p:nvGraphicFramePr>
        <p:xfrm>
          <a:off x="161924" y="4299351"/>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3</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Exposição temática: Proponha que os alunos organizem uma exposição temática na escola, abordando diferentes aspectos do patrimônio cultural brasileiro. Cada grupo pode ficar responsável por apresentar um tema, como culinária, música, arte indígena, festas populares, entre outros, e preparar materiais visuais e informativos para a exposição.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E9C889F0-F172-CD41-8515-DFC7FE7F37DF}"/>
              </a:ext>
            </a:extLst>
          </p:cNvPr>
          <p:cNvGraphicFramePr>
            <a:graphicFrameLocks noGrp="1"/>
          </p:cNvGraphicFramePr>
          <p:nvPr>
            <p:extLst>
              <p:ext uri="{D42A27DB-BD31-4B8C-83A1-F6EECF244321}">
                <p14:modId xmlns:p14="http://schemas.microsoft.com/office/powerpoint/2010/main" val="2333952648"/>
              </p:ext>
            </p:extLst>
          </p:nvPr>
        </p:nvGraphicFramePr>
        <p:xfrm>
          <a:off x="161924" y="5436464"/>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4</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Análise de obras de arte: Selecione obras de artistas brasileiros que representem diferentes períodos e culturas, como a arte indígena, a arte africana e a arte moderna brasileira. Peça aos alunos para analisarem as obras, identificarem os elementos culturais presentes e discutirem a importância dessas manifestações artísticas.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6" name="Tabela 5">
            <a:extLst>
              <a:ext uri="{FF2B5EF4-FFF2-40B4-BE49-F238E27FC236}">
                <a16:creationId xmlns:a16="http://schemas.microsoft.com/office/drawing/2014/main" id="{414736FD-87B7-EF7F-1D05-B0B0793E3974}"/>
              </a:ext>
            </a:extLst>
          </p:cNvPr>
          <p:cNvGraphicFramePr>
            <a:graphicFrameLocks noGrp="1"/>
          </p:cNvGraphicFramePr>
          <p:nvPr>
            <p:extLst>
              <p:ext uri="{D42A27DB-BD31-4B8C-83A1-F6EECF244321}">
                <p14:modId xmlns:p14="http://schemas.microsoft.com/office/powerpoint/2010/main" val="2208558416"/>
              </p:ext>
            </p:extLst>
          </p:nvPr>
        </p:nvGraphicFramePr>
        <p:xfrm>
          <a:off x="161924" y="6573577"/>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5</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Mapeamento do patrimônio cultural local: Divida os alunos em grupos e peça a cada grupo para realizar um mapeamento do patrimônio cultural de sua região. Eles podem identificar locais, eventos, tradições e pessoas relacionadas à cultura local e documentar suas descobertas por meio de fotografias, entrevistas ou registros escritos.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9" name="Tabela 8">
            <a:extLst>
              <a:ext uri="{FF2B5EF4-FFF2-40B4-BE49-F238E27FC236}">
                <a16:creationId xmlns:a16="http://schemas.microsoft.com/office/drawing/2014/main" id="{B2263566-C6F3-B494-4E2A-C0E401F2CF2F}"/>
              </a:ext>
            </a:extLst>
          </p:cNvPr>
          <p:cNvGraphicFramePr>
            <a:graphicFrameLocks noGrp="1"/>
          </p:cNvGraphicFramePr>
          <p:nvPr>
            <p:extLst>
              <p:ext uri="{D42A27DB-BD31-4B8C-83A1-F6EECF244321}">
                <p14:modId xmlns:p14="http://schemas.microsoft.com/office/powerpoint/2010/main" val="2227079033"/>
              </p:ext>
            </p:extLst>
          </p:nvPr>
        </p:nvGraphicFramePr>
        <p:xfrm>
          <a:off x="161924" y="7710690"/>
          <a:ext cx="6529820" cy="914400"/>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6</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Apresentação cultural: Incentive os alunos a realizar apresentações culturais em sala de aula, onde cada um pode compartilhar um aspecto do patrimônio cultural que valoriza, como uma dança, uma música, uma poesia ou uma narrativa. Essas apresentações podem ser realizadas individualmente ou em grupo.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44765">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035800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 name="Tabela 59"/>
          <p:cNvGraphicFramePr>
            <a:graphicFrameLocks noGrp="1"/>
          </p:cNvGraphicFramePr>
          <p:nvPr/>
        </p:nvGraphicFramePr>
        <p:xfrm>
          <a:off x="161924" y="819947"/>
          <a:ext cx="6534151" cy="697310"/>
        </p:xfrm>
        <a:graphic>
          <a:graphicData uri="http://schemas.openxmlformats.org/drawingml/2006/table">
            <a:tbl>
              <a:tblPr firstRow="1" firstCol="1" bandRow="1">
                <a:tableStyleId>{5C22544A-7EE6-4342-B048-85BDC9FD1C3A}</a:tableStyleId>
              </a:tblPr>
              <a:tblGrid>
                <a:gridCol w="3267076">
                  <a:extLst>
                    <a:ext uri="{9D8B030D-6E8A-4147-A177-3AD203B41FA5}">
                      <a16:colId xmlns:a16="http://schemas.microsoft.com/office/drawing/2014/main" val="20000"/>
                    </a:ext>
                  </a:extLst>
                </a:gridCol>
                <a:gridCol w="1080730">
                  <a:extLst>
                    <a:ext uri="{9D8B030D-6E8A-4147-A177-3AD203B41FA5}">
                      <a16:colId xmlns:a16="http://schemas.microsoft.com/office/drawing/2014/main" val="20001"/>
                    </a:ext>
                  </a:extLst>
                </a:gridCol>
                <a:gridCol w="2186345">
                  <a:extLst>
                    <a:ext uri="{9D8B030D-6E8A-4147-A177-3AD203B41FA5}">
                      <a16:colId xmlns:a16="http://schemas.microsoft.com/office/drawing/2014/main" val="20002"/>
                    </a:ext>
                  </a:extLst>
                </a:gridCol>
              </a:tblGrid>
              <a:tr h="348655">
                <a:tc>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Escola: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l">
                        <a:lnSpc>
                          <a:spcPct val="107000"/>
                        </a:lnSpc>
                        <a:spcAft>
                          <a:spcPts val="0"/>
                        </a:spcAft>
                      </a:pPr>
                      <a:r>
                        <a:rPr lang="pt-BR" sz="1200" b="0" i="0" dirty="0">
                          <a:solidFill>
                            <a:sysClr val="windowText" lastClr="000000"/>
                          </a:solidFill>
                          <a:effectLst/>
                          <a:latin typeface="Arial" panose="020B0604020202020204" pitchFamily="34" charset="0"/>
                          <a:ea typeface="+mn-ea"/>
                          <a:cs typeface="Arial" panose="020B0604020202020204" pitchFamily="34" charset="0"/>
                        </a:rPr>
                        <a:t>Professor(a):</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extLst>
                  <a:ext uri="{0D108BD9-81ED-4DB2-BD59-A6C34878D82A}">
                    <a16:rowId xmlns:a16="http://schemas.microsoft.com/office/drawing/2014/main" val="10000"/>
                  </a:ext>
                </a:extLst>
              </a:tr>
              <a:tr h="348655">
                <a:tc gridSpan="2">
                  <a:txBody>
                    <a:bodyPr/>
                    <a:lstStyle/>
                    <a:p>
                      <a:pPr algn="l">
                        <a:lnSpc>
                          <a:spcPct val="107000"/>
                        </a:lnSpc>
                        <a:spcAft>
                          <a:spcPts val="0"/>
                        </a:spcAft>
                      </a:pPr>
                      <a:r>
                        <a:rPr lang="pt-BR" sz="1200" b="0" dirty="0">
                          <a:solidFill>
                            <a:sysClr val="windowText" lastClr="000000"/>
                          </a:solidFill>
                          <a:effectLst/>
                          <a:latin typeface="Arial" panose="020B0604020202020204" pitchFamily="34" charset="0"/>
                          <a:ea typeface="+mn-ea"/>
                          <a:cs typeface="Arial" panose="020B0604020202020204" pitchFamily="34" charset="0"/>
                        </a:rPr>
                        <a:t>Estudante:</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pt-BR"/>
                    </a:p>
                  </a:txBody>
                  <a:tcPr/>
                </a:tc>
                <a:tc>
                  <a:txBody>
                    <a:bodyPr/>
                    <a:lstStyle/>
                    <a:p>
                      <a:pPr algn="l">
                        <a:lnSpc>
                          <a:spcPct val="107000"/>
                        </a:lnSpc>
                        <a:spcAft>
                          <a:spcPts val="0"/>
                        </a:spcAft>
                      </a:pPr>
                      <a:r>
                        <a:rPr lang="pt-BR" sz="1200" dirty="0">
                          <a:solidFill>
                            <a:sysClr val="windowText" lastClr="000000"/>
                          </a:solidFill>
                          <a:effectLst/>
                          <a:latin typeface="Arial" panose="020B0604020202020204" pitchFamily="34" charset="0"/>
                          <a:ea typeface="+mn-ea"/>
                          <a:cs typeface="Arial" panose="020B0604020202020204" pitchFamily="34" charset="0"/>
                        </a:rPr>
                        <a:t>Turma</a:t>
                      </a:r>
                      <a:r>
                        <a:rPr lang="pt-BR" sz="700" dirty="0">
                          <a:solidFill>
                            <a:sysClr val="windowText" lastClr="000000"/>
                          </a:solidFill>
                          <a:effectLst/>
                          <a:latin typeface="Arial" panose="020B0604020202020204" pitchFamily="34" charset="0"/>
                          <a:ea typeface="+mn-ea"/>
                          <a:cs typeface="Arial" panose="020B0604020202020204" pitchFamily="34" charset="0"/>
                        </a:rPr>
                        <a:t>:</a:t>
                      </a:r>
                    </a:p>
                  </a:txBody>
                  <a:tcPr marL="47478" marR="47478" marT="0" marB="0" anchor="ctr">
                    <a:lnL w="12700" cap="flat" cmpd="sng" algn="ctr">
                      <a:solidFill>
                        <a:srgbClr val="242F70"/>
                      </a:solidFill>
                      <a:prstDash val="solid"/>
                      <a:round/>
                      <a:headEnd type="none" w="med" len="med"/>
                      <a:tailEnd type="none" w="med" len="med"/>
                    </a:lnL>
                    <a:lnR w="12700" cap="flat" cmpd="sng" algn="ctr">
                      <a:solidFill>
                        <a:srgbClr val="242F70"/>
                      </a:solidFill>
                      <a:prstDash val="solid"/>
                      <a:round/>
                      <a:headEnd type="none" w="med" len="med"/>
                      <a:tailEnd type="none" w="med" len="med"/>
                    </a:lnR>
                    <a:lnT w="12700" cap="flat" cmpd="sng" algn="ctr">
                      <a:solidFill>
                        <a:srgbClr val="242F70"/>
                      </a:solidFill>
                      <a:prstDash val="solid"/>
                      <a:round/>
                      <a:headEnd type="none" w="med" len="med"/>
                      <a:tailEnd type="none" w="med" len="med"/>
                    </a:lnT>
                    <a:lnB w="12700" cap="flat" cmpd="sng" algn="ctr">
                      <a:solidFill>
                        <a:srgbClr val="242F7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3" name="Retângulo de cantos arredondados 42">
            <a:extLst>
              <a:ext uri="{FF2B5EF4-FFF2-40B4-BE49-F238E27FC236}">
                <a16:creationId xmlns:a16="http://schemas.microsoft.com/office/drawing/2014/main" id="{9C8583ED-95AA-11A8-142C-3FB4813E4E65}"/>
              </a:ext>
            </a:extLst>
          </p:cNvPr>
          <p:cNvSpPr/>
          <p:nvPr/>
        </p:nvSpPr>
        <p:spPr>
          <a:xfrm>
            <a:off x="1217302" y="264478"/>
            <a:ext cx="4457250" cy="273035"/>
          </a:xfrm>
          <a:prstGeom prst="roundRect">
            <a:avLst/>
          </a:prstGeom>
          <a:solidFill>
            <a:srgbClr val="00B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200" b="1" dirty="0">
                <a:latin typeface="Arial" panose="020B0604020202020204" pitchFamily="34" charset="0"/>
                <a:cs typeface="Arial" panose="020B0604020202020204" pitchFamily="34" charset="0"/>
              </a:rPr>
              <a:t>Atividade de Arte – 8º Ano</a:t>
            </a:r>
          </a:p>
        </p:txBody>
      </p:sp>
      <p:pic>
        <p:nvPicPr>
          <p:cNvPr id="4" name="Imagem 3">
            <a:extLst>
              <a:ext uri="{FF2B5EF4-FFF2-40B4-BE49-F238E27FC236}">
                <a16:creationId xmlns:a16="http://schemas.microsoft.com/office/drawing/2014/main" id="{33FAE574-6588-142E-3DE0-0ED7849A560E}"/>
              </a:ext>
            </a:extLst>
          </p:cNvPr>
          <p:cNvPicPr>
            <a:picLocks noChangeAspect="1"/>
          </p:cNvPicPr>
          <p:nvPr/>
        </p:nvPicPr>
        <p:blipFill>
          <a:blip r:embed="rId2"/>
          <a:stretch>
            <a:fillRect/>
          </a:stretch>
        </p:blipFill>
        <p:spPr>
          <a:xfrm>
            <a:off x="5550267" y="9220957"/>
            <a:ext cx="1141478" cy="516299"/>
          </a:xfrm>
          <a:prstGeom prst="rect">
            <a:avLst/>
          </a:prstGeom>
        </p:spPr>
      </p:pic>
      <p:graphicFrame>
        <p:nvGraphicFramePr>
          <p:cNvPr id="2" name="Tabela 1">
            <a:extLst>
              <a:ext uri="{FF2B5EF4-FFF2-40B4-BE49-F238E27FC236}">
                <a16:creationId xmlns:a16="http://schemas.microsoft.com/office/drawing/2014/main" id="{73233D57-81D0-CCE4-3C59-185BA58B1DA7}"/>
              </a:ext>
            </a:extLst>
          </p:cNvPr>
          <p:cNvGraphicFramePr>
            <a:graphicFrameLocks noGrp="1"/>
          </p:cNvGraphicFramePr>
          <p:nvPr>
            <p:extLst>
              <p:ext uri="{D42A27DB-BD31-4B8C-83A1-F6EECF244321}">
                <p14:modId xmlns:p14="http://schemas.microsoft.com/office/powerpoint/2010/main" val="1755528600"/>
              </p:ext>
            </p:extLst>
          </p:nvPr>
        </p:nvGraphicFramePr>
        <p:xfrm>
          <a:off x="164090" y="1995275"/>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7</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Visita a museus e centros culturais: Organize uma visita a museus, centros culturais ou exposições que abordem a diversidade cultural brasileira. Durante a visita, os alunos podem observar, analisar e apreciar obras de arte, objetos históricos e outros elementos que representam o patrimônio cultural.</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5" name="Tabela 4">
            <a:extLst>
              <a:ext uri="{FF2B5EF4-FFF2-40B4-BE49-F238E27FC236}">
                <a16:creationId xmlns:a16="http://schemas.microsoft.com/office/drawing/2014/main" id="{4323B83A-E9C1-0732-6A3B-F75A4FE254AE}"/>
              </a:ext>
            </a:extLst>
          </p:cNvPr>
          <p:cNvGraphicFramePr>
            <a:graphicFrameLocks noGrp="1"/>
          </p:cNvGraphicFramePr>
          <p:nvPr>
            <p:extLst>
              <p:ext uri="{D42A27DB-BD31-4B8C-83A1-F6EECF244321}">
                <p14:modId xmlns:p14="http://schemas.microsoft.com/office/powerpoint/2010/main" val="2004968342"/>
              </p:ext>
            </p:extLst>
          </p:nvPr>
        </p:nvGraphicFramePr>
        <p:xfrm>
          <a:off x="164090" y="3113700"/>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8</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Criação de um glossário cultural: Peça aos alunos para criarem um glossário cultural, onde eles devem reunir termos e conceitos relacionados às diferentes culturas estudadas. Cada aluno pode pesquisar e contribuir com uma definição, explicando a importância do termo para a cultura em questão.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7" name="Tabela 6">
            <a:extLst>
              <a:ext uri="{FF2B5EF4-FFF2-40B4-BE49-F238E27FC236}">
                <a16:creationId xmlns:a16="http://schemas.microsoft.com/office/drawing/2014/main" id="{A24561C0-285D-B89D-7597-5A6314077439}"/>
              </a:ext>
            </a:extLst>
          </p:cNvPr>
          <p:cNvGraphicFramePr>
            <a:graphicFrameLocks noGrp="1"/>
          </p:cNvGraphicFramePr>
          <p:nvPr>
            <p:extLst>
              <p:ext uri="{D42A27DB-BD31-4B8C-83A1-F6EECF244321}">
                <p14:modId xmlns:p14="http://schemas.microsoft.com/office/powerpoint/2010/main" val="2150744679"/>
              </p:ext>
            </p:extLst>
          </p:nvPr>
        </p:nvGraphicFramePr>
        <p:xfrm>
          <a:off x="161924" y="4232125"/>
          <a:ext cx="6529820" cy="94521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9</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Dramatização de lendas e mitos: Selecionem lendas e mitos de diferentes culturas brasileiras, como a lenda do Boitatá, a história de Iara ou o mito de Exu. Divida os alunos em grupos e peça a cada grupo para criar uma dramatização dessas histórias, utilizando elementos teatrais, figurinos e adereços.</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8" name="Tabela 7">
            <a:extLst>
              <a:ext uri="{FF2B5EF4-FFF2-40B4-BE49-F238E27FC236}">
                <a16:creationId xmlns:a16="http://schemas.microsoft.com/office/drawing/2014/main" id="{E9C889F0-F172-CD41-8515-DFC7FE7F37DF}"/>
              </a:ext>
            </a:extLst>
          </p:cNvPr>
          <p:cNvGraphicFramePr>
            <a:graphicFrameLocks noGrp="1"/>
          </p:cNvGraphicFramePr>
          <p:nvPr>
            <p:extLst>
              <p:ext uri="{D42A27DB-BD31-4B8C-83A1-F6EECF244321}">
                <p14:modId xmlns:p14="http://schemas.microsoft.com/office/powerpoint/2010/main" val="1908275130"/>
              </p:ext>
            </p:extLst>
          </p:nvPr>
        </p:nvGraphicFramePr>
        <p:xfrm>
          <a:off x="161924" y="5350550"/>
          <a:ext cx="6529820" cy="1128094"/>
        </p:xfrm>
        <a:graphic>
          <a:graphicData uri="http://schemas.openxmlformats.org/drawingml/2006/table">
            <a:tbl>
              <a:tblPr firstRow="1" firstCol="1" bandRow="1">
                <a:tableStyleId>{5C22544A-7EE6-4342-B048-85BDC9FD1C3A}</a:tableStyleId>
              </a:tblPr>
              <a:tblGrid>
                <a:gridCol w="314593">
                  <a:extLst>
                    <a:ext uri="{9D8B030D-6E8A-4147-A177-3AD203B41FA5}">
                      <a16:colId xmlns:a16="http://schemas.microsoft.com/office/drawing/2014/main" val="20000"/>
                    </a:ext>
                  </a:extLst>
                </a:gridCol>
                <a:gridCol w="6215227">
                  <a:extLst>
                    <a:ext uri="{9D8B030D-6E8A-4147-A177-3AD203B41FA5}">
                      <a16:colId xmlns:a16="http://schemas.microsoft.com/office/drawing/2014/main" val="20001"/>
                    </a:ext>
                  </a:extLst>
                </a:gridCol>
              </a:tblGrid>
              <a:tr h="392071">
                <a:tc>
                  <a:txBody>
                    <a:bodyPr/>
                    <a:lstStyle/>
                    <a:p>
                      <a:pPr algn="ctr">
                        <a:lnSpc>
                          <a:spcPct val="107000"/>
                        </a:lnSpc>
                        <a:spcAft>
                          <a:spcPts val="0"/>
                        </a:spcAft>
                      </a:pPr>
                      <a:r>
                        <a:rPr lang="pt-BR" sz="1200" b="0" dirty="0">
                          <a:solidFill>
                            <a:schemeClr val="bg1"/>
                          </a:solidFill>
                          <a:effectLst/>
                          <a:latin typeface="Arial" panose="020B0604020202020204" pitchFamily="34" charset="0"/>
                          <a:ea typeface="Calibri" panose="020F0502020204030204" pitchFamily="34" charset="0"/>
                          <a:cs typeface="Arial" panose="020B0604020202020204" pitchFamily="34" charset="0"/>
                        </a:rPr>
                        <a:t>10</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4A8"/>
                    </a:solidFill>
                  </a:tcPr>
                </a:tc>
                <a:tc>
                  <a:txBody>
                    <a:bodyPr/>
                    <a:lstStyle/>
                    <a:p>
                      <a:pPr algn="just"/>
                      <a:r>
                        <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rPr>
                        <a:t>Colaboração artística multicultural: Promova uma atividade de colaboração artística entre os alunos, em que cada um representa visualmente ou musicalmente um elemento cultural específico de sua escolha. Os alunos podem trabalhar em conjunto para criar uma exposição de arte ou uma apresentação musical que represente a diversidade cultural e o patrimônio brasileiro.</a:t>
                      </a: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13694">
                <a:tc>
                  <a:txBody>
                    <a:bodyPr/>
                    <a:lstStyle/>
                    <a:p>
                      <a:pPr algn="ctr">
                        <a:lnSpc>
                          <a:spcPct val="107000"/>
                        </a:lnSpc>
                        <a:spcAft>
                          <a:spcPts val="0"/>
                        </a:spcAft>
                      </a:pPr>
                      <a:endParaRPr lang="pt-BR" sz="800" b="0" dirty="0">
                        <a:solidFill>
                          <a:schemeClr val="bg1"/>
                        </a:solidFill>
                        <a:effectLst/>
                        <a:latin typeface="+mj-lt"/>
                        <a:ea typeface="Calibri" panose="020F0502020204030204" pitchFamily="34" charset="0"/>
                        <a:cs typeface="Times New Roman" panose="02020603050405020304" pitchFamily="18"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endParaRPr lang="pt-BR" sz="1200" b="0" kern="1200" dirty="0">
                        <a:solidFill>
                          <a:schemeClr val="tx1"/>
                        </a:solidFill>
                        <a:latin typeface="Arial" panose="020B0604020202020204" pitchFamily="34" charset="0"/>
                        <a:ea typeface="Verdana" panose="020B0604030504040204" pitchFamily="34" charset="0"/>
                        <a:cs typeface="Arial" panose="020B0604020202020204" pitchFamily="34" charset="0"/>
                      </a:endParaRPr>
                    </a:p>
                  </a:txBody>
                  <a:tcPr marL="47478" marR="4747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25359576"/>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4623</TotalTime>
  <Words>649</Words>
  <Application>Microsoft Office PowerPoint</Application>
  <PresentationFormat>Papel A4 (210 x 297 mm)</PresentationFormat>
  <Paragraphs>41</Paragraphs>
  <Slides>3</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Calibri Light</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Douglas Martins Dantas</dc:creator>
  <cp:lastModifiedBy> </cp:lastModifiedBy>
  <cp:revision>81</cp:revision>
  <dcterms:created xsi:type="dcterms:W3CDTF">2022-07-31T15:12:23Z</dcterms:created>
  <dcterms:modified xsi:type="dcterms:W3CDTF">2023-07-03T20:02:12Z</dcterms:modified>
</cp:coreProperties>
</file>