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6" r:id="rId3"/>
    <p:sldId id="287" r:id="rId4"/>
    <p:sldId id="28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33CCFF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2073012"/>
            <a:ext cx="5820686" cy="57599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Fração e seus significados: como parte de inteiros, resultado da divisão, razão e operador</a:t>
            </a:r>
          </a:p>
          <a:p>
            <a:pPr algn="ctr"/>
            <a:endParaRPr lang="pt-BR" sz="36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(EF07MA07) Representar por meio de um fluxograma os passos utilizados para resolver um grupo de problemas.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596433"/>
              </p:ext>
            </p:extLst>
          </p:nvPr>
        </p:nvGraphicFramePr>
        <p:xfrm>
          <a:off x="161924" y="1639970"/>
          <a:ext cx="6529820" cy="745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3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Adriana aceitou o desafio de contabilizar os votos das 4 turmas do 7º ano para representação estudantil. Ela fez uma tabela com a aluna mais votada em todas as turmas: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262693" y="4567334"/>
            <a:ext cx="63664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I) Observar os valores dos numeradores das frações; II) Calcular o MMC entre os denominadores de duas frações; III) Fazer os cálculos das frações equivalentes com o MMC calculado como denominador; IV) O maior número de votos é dado pelo maior numerador das frações.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I) Calcular o MDC entre os numeradores de duas frações; II) Fazer os cálculos das frações equivalentes com o MDC calculado como numerador; III) Observar os valores dos numeradores das frações; IV) O maior número de votos é dado pelo maior denominador das frações.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I) Calcular o MMC entre os denominadores de duas frações; II) Fazer os cálculos das frações equivalentes com o MMC calculado como denominador; III) Observar os valores dos numeradores das frações; IV) O maior número de votos é dado pelo maior numerador das frações.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I) Calcular o MMC entre os denominadores de duas frações; II) Fazer os cálculos das frações equivalentes com o MMC calculado como numerador; III) Observar os valores dos denominadores das frações; IV) O maior número de votos é dado pelo maior numerador das frações.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I) Calcular o MDC entre os denominadores de duas frações; II) Fazer os cálculos das frações equivalentes com o MDC calculado como denominador; III) Observar os valores dos numeradores das frações; IV) O maior número de votos é dado pelo maior numerador das frações.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9A4050BD-E2C0-05B6-ACE6-46ECB1E5D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732616"/>
              </p:ext>
            </p:extLst>
          </p:nvPr>
        </p:nvGraphicFramePr>
        <p:xfrm>
          <a:off x="2328686" y="2385228"/>
          <a:ext cx="2196296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7160">
                  <a:extLst>
                    <a:ext uri="{9D8B030D-6E8A-4147-A177-3AD203B41FA5}">
                      <a16:colId xmlns:a16="http://schemas.microsoft.com/office/drawing/2014/main" val="2063709665"/>
                    </a:ext>
                  </a:extLst>
                </a:gridCol>
                <a:gridCol w="1049136">
                  <a:extLst>
                    <a:ext uri="{9D8B030D-6E8A-4147-A177-3AD203B41FA5}">
                      <a16:colId xmlns:a16="http://schemas.microsoft.com/office/drawing/2014/main" val="15145950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Turmas 7º ano</a:t>
                      </a:r>
                    </a:p>
                  </a:txBody>
                  <a:tcP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Alana</a:t>
                      </a:r>
                    </a:p>
                  </a:txBody>
                  <a:tcPr>
                    <a:solidFill>
                      <a:srgbClr val="00B4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083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15/32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467834"/>
                  </a:ext>
                </a:extLst>
              </a:tr>
              <a:tr h="210081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>
                    <a:solidFill>
                      <a:srgbClr val="00B4A8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27/39</a:t>
                      </a:r>
                    </a:p>
                  </a:txBody>
                  <a:tcPr>
                    <a:solidFill>
                      <a:srgbClr val="00B4A8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489435"/>
                  </a:ext>
                </a:extLst>
              </a:tr>
              <a:tr h="210081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12/23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661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>
                    <a:solidFill>
                      <a:srgbClr val="00B4A8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17/28</a:t>
                      </a:r>
                    </a:p>
                  </a:txBody>
                  <a:tcPr>
                    <a:solidFill>
                      <a:srgbClr val="00B4A8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424325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E8B312A6-968C-ED06-7AAB-80D7793707CC}"/>
              </a:ext>
            </a:extLst>
          </p:cNvPr>
          <p:cNvSpPr txBox="1"/>
          <p:nvPr/>
        </p:nvSpPr>
        <p:spPr>
          <a:xfrm>
            <a:off x="400763" y="3767108"/>
            <a:ext cx="62154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Adriana queria comparar qual turma deu mais votos a Alana. Para isso, ela elaborou um fluxograma para comparar frações com diferentes denominadores. Qual alternativa indica a melhor ordem que Adriana deve seguir para realizar os cálculos:</a:t>
            </a: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FF46091-707F-839C-0E4B-00ADADCA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452521"/>
              </p:ext>
            </p:extLst>
          </p:nvPr>
        </p:nvGraphicFramePr>
        <p:xfrm>
          <a:off x="161925" y="1576611"/>
          <a:ext cx="6491482" cy="917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5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Henrique estava estudando o assunto de Frações na disciplina de Matemática e resolveu elaborar 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passo a passo para calcular uma fração como parte de inteiros, escrevendo cada passo em um cartão. No entanto, ele acabou perdendo o cartão em que havia escrito seu 3º passo: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5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51F5BC8F-6C9D-67E1-71D6-67E9D5044A10}"/>
              </a:ext>
            </a:extLst>
          </p:cNvPr>
          <p:cNvSpPr txBox="1"/>
          <p:nvPr/>
        </p:nvSpPr>
        <p:spPr>
          <a:xfrm>
            <a:off x="286939" y="4396166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Somar o produto obtido à fração.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Dividir o produto obtido pelo denominador da fração.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Multiplicar o produto obtido pelo número inteiro.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Calcular o MMC entre o denominador da fração e o número inteiro.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Simplificar a fração resultante.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824C4B7-F5BC-26DA-A70E-F882644FEAD0}"/>
              </a:ext>
            </a:extLst>
          </p:cNvPr>
          <p:cNvSpPr/>
          <p:nvPr/>
        </p:nvSpPr>
        <p:spPr>
          <a:xfrm>
            <a:off x="1217302" y="2491776"/>
            <a:ext cx="1350596" cy="1047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>
                <a:latin typeface="Baguet Script" panose="00000500000000000000" pitchFamily="2" charset="0"/>
              </a:rPr>
              <a:t>1º Identificar a fração e o número inteiro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51824C7-A164-D549-F2BE-E7EEB802B1F8}"/>
              </a:ext>
            </a:extLst>
          </p:cNvPr>
          <p:cNvSpPr/>
          <p:nvPr/>
        </p:nvSpPr>
        <p:spPr>
          <a:xfrm>
            <a:off x="2837757" y="2493705"/>
            <a:ext cx="1364098" cy="1047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>
                <a:latin typeface="Baguet Script" panose="00000500000000000000" pitchFamily="2" charset="0"/>
              </a:rPr>
              <a:t>2º Multiplicar o numerador da fração pelo número inteiro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0A6BD30-D6E2-228A-69D2-B7EDCEAA0401}"/>
              </a:ext>
            </a:extLst>
          </p:cNvPr>
          <p:cNvSpPr/>
          <p:nvPr/>
        </p:nvSpPr>
        <p:spPr>
          <a:xfrm>
            <a:off x="4479437" y="2512998"/>
            <a:ext cx="1350596" cy="1047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>
                <a:latin typeface="Baguet Script" panose="00000500000000000000" pitchFamily="2" charset="0"/>
              </a:rPr>
              <a:t>4º Obter o valor equivalente à parte do número inteiro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B8007-0304-81B2-8C12-9E14F16A1A85}"/>
              </a:ext>
            </a:extLst>
          </p:cNvPr>
          <p:cNvSpPr txBox="1"/>
          <p:nvPr/>
        </p:nvSpPr>
        <p:spPr>
          <a:xfrm>
            <a:off x="262693" y="3793918"/>
            <a:ext cx="636646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Observando os cartões remanescentes, indique a instrução que Henrique escreveu no cartão perdido</a:t>
            </a:r>
            <a:r>
              <a:rPr lang="pt-BR" sz="18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3208EB7-1CCD-2FB2-8DAC-080798578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049542"/>
              </p:ext>
            </p:extLst>
          </p:nvPr>
        </p:nvGraphicFramePr>
        <p:xfrm>
          <a:off x="204593" y="5615235"/>
          <a:ext cx="6491482" cy="579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9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Observe o seguinte fluxograma: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C06DA968-86BE-22AD-B2D0-D6E9F7658770}"/>
              </a:ext>
            </a:extLst>
          </p:cNvPr>
          <p:cNvSpPr txBox="1"/>
          <p:nvPr/>
        </p:nvSpPr>
        <p:spPr>
          <a:xfrm>
            <a:off x="423381" y="7701120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63 </a:t>
            </a:r>
            <a:r>
              <a:rPr lang="pt-BR" sz="12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÷ 7 + 5 x 3 ÷ 6 – 4 = 0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(63 </a:t>
            </a:r>
            <a:r>
              <a:rPr lang="pt-BR" sz="12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÷ 7) + ( 5 x 3) ÷ 6 – 4 = 0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((63 </a:t>
            </a:r>
            <a:r>
              <a:rPr lang="pt-BR" sz="12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÷ 7 + 5) x 3 ÷ 6 – 4 = 0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((63 </a:t>
            </a:r>
            <a:r>
              <a:rPr lang="pt-BR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÷ 7) + ( 5 x 3)) ÷ 6 – 4 = 0 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(63 </a:t>
            </a:r>
            <a:r>
              <a:rPr lang="pt-BR" sz="12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÷ (7 + 5 x 3) ÷ 6) – 4 = 0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2CDDE96-052A-9D26-C9D7-AB2E2CEF84C9}"/>
              </a:ext>
            </a:extLst>
          </p:cNvPr>
          <p:cNvSpPr txBox="1"/>
          <p:nvPr/>
        </p:nvSpPr>
        <p:spPr>
          <a:xfrm>
            <a:off x="423381" y="7429630"/>
            <a:ext cx="60935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Qual das equações melhor descreve os passos apresentados pelo fluxograma?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5D77222F-5B9D-2455-2080-FACB07C1E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48" y="5948745"/>
            <a:ext cx="672465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511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FF46091-707F-839C-0E4B-00ADADCA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531539"/>
              </p:ext>
            </p:extLst>
          </p:nvPr>
        </p:nvGraphicFramePr>
        <p:xfrm>
          <a:off x="161925" y="1675125"/>
          <a:ext cx="6491482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3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Serafim foi contratado para trabalhar em uma loja de sapatos como vendedor. Para ajudar na contabilização dos produtos vendidos, ele construiu as duas tabelas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51F5BC8F-6C9D-67E1-71D6-67E9D5044A10}"/>
              </a:ext>
            </a:extLst>
          </p:cNvPr>
          <p:cNvSpPr txBox="1"/>
          <p:nvPr/>
        </p:nvSpPr>
        <p:spPr>
          <a:xfrm>
            <a:off x="648287" y="5127424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(40 – 12) </a:t>
            </a:r>
            <a:r>
              <a:rPr lang="pt-BR" sz="1200" b="0" i="0" dirty="0">
                <a:solidFill>
                  <a:srgbClr val="040C28"/>
                </a:solidFill>
                <a:effectLst/>
                <a:latin typeface="Google Sans"/>
              </a:rPr>
              <a:t>÷ </a:t>
            </a:r>
            <a:r>
              <a:rPr lang="pt-BR" sz="12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=.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23 – (14 </a:t>
            </a:r>
            <a:r>
              <a:rPr lang="pt-BR" sz="1200" b="0" i="0" dirty="0">
                <a:solidFill>
                  <a:srgbClr val="040C28"/>
                </a:solidFill>
                <a:effectLst/>
                <a:latin typeface="Google Sans"/>
              </a:rPr>
              <a:t>÷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2) =.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(40 </a:t>
            </a:r>
            <a:r>
              <a:rPr lang="pt-BR" sz="1200" b="0" i="0" dirty="0">
                <a:effectLst/>
                <a:latin typeface="Google Sans"/>
              </a:rPr>
              <a:t>÷ </a:t>
            </a:r>
            <a:r>
              <a:rPr lang="pt-BR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2) + 14 =.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39 – (14 + 16) =.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27 – (14 + 7) =.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5">
            <a:extLst>
              <a:ext uri="{FF2B5EF4-FFF2-40B4-BE49-F238E27FC236}">
                <a16:creationId xmlns:a16="http://schemas.microsoft.com/office/drawing/2014/main" id="{05E14C01-6823-AEB8-B585-5D3C46BAB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801367"/>
              </p:ext>
            </p:extLst>
          </p:nvPr>
        </p:nvGraphicFramePr>
        <p:xfrm>
          <a:off x="1049798" y="2356785"/>
          <a:ext cx="2357868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7100">
                  <a:extLst>
                    <a:ext uri="{9D8B030D-6E8A-4147-A177-3AD203B41FA5}">
                      <a16:colId xmlns:a16="http://schemas.microsoft.com/office/drawing/2014/main" val="977766285"/>
                    </a:ext>
                  </a:extLst>
                </a:gridCol>
                <a:gridCol w="1060768">
                  <a:extLst>
                    <a:ext uri="{9D8B030D-6E8A-4147-A177-3AD203B41FA5}">
                      <a16:colId xmlns:a16="http://schemas.microsoft.com/office/drawing/2014/main" val="1163190054"/>
                    </a:ext>
                  </a:extLst>
                </a:gridCol>
              </a:tblGrid>
              <a:tr h="119310"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Tipo de calçado</a:t>
                      </a:r>
                    </a:p>
                  </a:txBody>
                  <a:tcP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Quantidade</a:t>
                      </a:r>
                    </a:p>
                  </a:txBody>
                  <a:tcPr>
                    <a:solidFill>
                      <a:srgbClr val="00B4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802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Feminino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40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216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Masculino</a:t>
                      </a:r>
                    </a:p>
                  </a:txBody>
                  <a:tcPr>
                    <a:solidFill>
                      <a:srgbClr val="00B4A8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23</a:t>
                      </a:r>
                    </a:p>
                  </a:txBody>
                  <a:tcPr>
                    <a:solidFill>
                      <a:srgbClr val="00B4A8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616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Infantil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34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036054"/>
                  </a:ext>
                </a:extLst>
              </a:tr>
            </a:tbl>
          </a:graphicData>
        </a:graphic>
      </p:graphicFrame>
      <p:graphicFrame>
        <p:nvGraphicFramePr>
          <p:cNvPr id="10" name="Tabela 5">
            <a:extLst>
              <a:ext uri="{FF2B5EF4-FFF2-40B4-BE49-F238E27FC236}">
                <a16:creationId xmlns:a16="http://schemas.microsoft.com/office/drawing/2014/main" id="{CDAD9E64-72C9-9C87-2E8E-218B4BAE8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117053"/>
              </p:ext>
            </p:extLst>
          </p:nvPr>
        </p:nvGraphicFramePr>
        <p:xfrm>
          <a:off x="3674766" y="2280890"/>
          <a:ext cx="1727581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813">
                  <a:extLst>
                    <a:ext uri="{9D8B030D-6E8A-4147-A177-3AD203B41FA5}">
                      <a16:colId xmlns:a16="http://schemas.microsoft.com/office/drawing/2014/main" val="977766285"/>
                    </a:ext>
                  </a:extLst>
                </a:gridCol>
                <a:gridCol w="1060768">
                  <a:extLst>
                    <a:ext uri="{9D8B030D-6E8A-4147-A177-3AD203B41FA5}">
                      <a16:colId xmlns:a16="http://schemas.microsoft.com/office/drawing/2014/main" val="11631900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Marca</a:t>
                      </a:r>
                    </a:p>
                  </a:txBody>
                  <a:tcP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Quantidade</a:t>
                      </a:r>
                    </a:p>
                  </a:txBody>
                  <a:tcPr>
                    <a:solidFill>
                      <a:srgbClr val="00B4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802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A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12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216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B</a:t>
                      </a:r>
                    </a:p>
                  </a:txBody>
                  <a:tcPr>
                    <a:solidFill>
                      <a:srgbClr val="00B4A8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39</a:t>
                      </a:r>
                    </a:p>
                  </a:txBody>
                  <a:tcPr>
                    <a:solidFill>
                      <a:srgbClr val="00B4A8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77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C</a:t>
                      </a:r>
                    </a:p>
                  </a:txBody>
                  <a:tcPr>
                    <a:solidFill>
                      <a:srgbClr val="00B4A8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27</a:t>
                      </a:r>
                    </a:p>
                  </a:txBody>
                  <a:tcPr>
                    <a:solidFill>
                      <a:srgbClr val="00B4A8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616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000"/>
                        <a:t>D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19</a:t>
                      </a:r>
                    </a:p>
                  </a:txBody>
                  <a:tcPr>
                    <a:solidFill>
                      <a:srgbClr val="00B4A8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316962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34544720-0A27-4E37-7A1C-3E3046C5AD7E}"/>
              </a:ext>
            </a:extLst>
          </p:cNvPr>
          <p:cNvSpPr txBox="1"/>
          <p:nvPr/>
        </p:nvSpPr>
        <p:spPr>
          <a:xfrm>
            <a:off x="491532" y="3742429"/>
            <a:ext cx="60398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Sabe-se que a marca A é exclusiva para calçados femininos, a D para calçados infantis, que foram vendidos os mesmos números de calçados femininos das marcas B e C, e que a marca C vendeu o dobro de calçados femininos em relação aos masculinos. Serafim desenvolveu uma estratégia em 4 etapas para calcular quantos calçados de cada marca foram vendidos por tipo (feminino, masculino e infantil). Assinale a alternativa que representa uma operação matemática que não foi utilizada por Serafim para ele chegar ao seu resultado.</a:t>
            </a:r>
          </a:p>
        </p:txBody>
      </p:sp>
    </p:spTree>
    <p:extLst>
      <p:ext uri="{BB962C8B-B14F-4D97-AF65-F5344CB8AC3E}">
        <p14:creationId xmlns:p14="http://schemas.microsoft.com/office/powerpoint/2010/main" val="2828768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587</TotalTime>
  <Words>859</Words>
  <Application>Microsoft Office PowerPoint</Application>
  <PresentationFormat>Papel A4 (210 x 297 mm)</PresentationFormat>
  <Paragraphs>86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Baguet Script</vt:lpstr>
      <vt:lpstr>Calibri</vt:lpstr>
      <vt:lpstr>Calibri Light</vt:lpstr>
      <vt:lpstr>Google Sans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60</cp:revision>
  <dcterms:created xsi:type="dcterms:W3CDTF">2022-07-31T15:12:23Z</dcterms:created>
  <dcterms:modified xsi:type="dcterms:W3CDTF">2023-07-04T12:05:37Z</dcterms:modified>
</cp:coreProperties>
</file>