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84" r:id="rId2"/>
    <p:sldId id="291" r:id="rId3"/>
    <p:sldId id="292" r:id="rId4"/>
    <p:sldId id="293" r:id="rId5"/>
    <p:sldId id="294" r:id="rId6"/>
    <p:sldId id="295" r:id="rId7"/>
    <p:sldId id="296" r:id="rId8"/>
    <p:sldId id="287" r:id="rId9"/>
    <p:sldId id="288"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80" d="100"/>
          <a:sy n="80" d="100"/>
        </p:scale>
        <p:origin x="1728"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12/09/2023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12/09/2023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12/09/2023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12/09/2023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12/09/2023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509189"/>
            <a:ext cx="5931145" cy="4862870"/>
          </a:xfrm>
          <a:prstGeom prst="rect">
            <a:avLst/>
          </a:prstGeom>
          <a:noFill/>
        </p:spPr>
        <p:txBody>
          <a:bodyPr wrap="square" anchor="ctr">
            <a:spAutoFit/>
          </a:bodyPr>
          <a:lstStyle/>
          <a:p>
            <a:pPr algn="ctr"/>
            <a:r>
              <a:rPr lang="pt-BR" sz="3600" i="0" dirty="0">
                <a:solidFill>
                  <a:srgbClr val="000000"/>
                </a:solidFill>
                <a:effectLst/>
                <a:latin typeface="Arial" panose="020B0604020202020204" pitchFamily="34" charset="0"/>
                <a:cs typeface="Arial" panose="020B0604020202020204" pitchFamily="34" charset="0"/>
              </a:rPr>
              <a:t>Números inteiros: usos, história, ordenação,</a:t>
            </a:r>
          </a:p>
          <a:p>
            <a:pPr algn="ctr"/>
            <a:r>
              <a:rPr lang="pt-BR" sz="3600" i="0" dirty="0">
                <a:solidFill>
                  <a:srgbClr val="000000"/>
                </a:solidFill>
                <a:effectLst/>
                <a:latin typeface="Arial" panose="020B0604020202020204" pitchFamily="34" charset="0"/>
                <a:cs typeface="Arial" panose="020B0604020202020204" pitchFamily="34" charset="0"/>
              </a:rPr>
              <a:t>associação com pontos da reta numérica e Operações</a:t>
            </a:r>
          </a:p>
          <a:p>
            <a:pPr algn="ctr"/>
            <a:endParaRPr lang="pt-BR" sz="2800" dirty="0">
              <a:solidFill>
                <a:srgbClr val="000000"/>
              </a:solidFill>
              <a:latin typeface="Arial" panose="020B0604020202020204" pitchFamily="34" charset="0"/>
              <a:cs typeface="Arial" panose="020B0604020202020204" pitchFamily="34" charset="0"/>
            </a:endParaRPr>
          </a:p>
          <a:p>
            <a:pPr algn="ctr"/>
            <a:endParaRPr lang="pt-BR" sz="2800" dirty="0">
              <a:solidFill>
                <a:srgbClr val="000000"/>
              </a:solidFill>
              <a:latin typeface="Arial" panose="020B0604020202020204" pitchFamily="34" charset="0"/>
              <a:cs typeface="Arial" panose="020B0604020202020204" pitchFamily="34" charset="0"/>
            </a:endParaRPr>
          </a:p>
          <a:p>
            <a:pPr algn="ct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r>
              <a:rPr lang="pt-BR" sz="2000" i="0" dirty="0">
                <a:solidFill>
                  <a:srgbClr val="000000"/>
                </a:solidFill>
                <a:effectLst/>
                <a:latin typeface="Arial" panose="020B0604020202020204" pitchFamily="34" charset="0"/>
                <a:cs typeface="Arial" panose="020B0604020202020204" pitchFamily="34" charset="0"/>
              </a:rPr>
              <a:t>(EF07MA04) Resolver e elaborar problemas que envolvam operações com números inteiros.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3167598496"/>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(-7) + (-3)?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10 </a:t>
            </a:r>
          </a:p>
          <a:p>
            <a:r>
              <a:rPr lang="pt-BR" sz="1200" dirty="0">
                <a:latin typeface="Arial" panose="020B0604020202020204" pitchFamily="34" charset="0"/>
                <a:cs typeface="Arial" panose="020B0604020202020204" pitchFamily="34" charset="0"/>
              </a:rPr>
              <a:t>b) -10 </a:t>
            </a:r>
          </a:p>
          <a:p>
            <a:r>
              <a:rPr lang="pt-BR" sz="1200" dirty="0">
                <a:latin typeface="Arial" panose="020B0604020202020204" pitchFamily="34" charset="0"/>
                <a:cs typeface="Arial" panose="020B0604020202020204" pitchFamily="34" charset="0"/>
              </a:rPr>
              <a:t>c) -4 </a:t>
            </a:r>
          </a:p>
          <a:p>
            <a:r>
              <a:rPr lang="pt-BR" sz="1200" dirty="0">
                <a:latin typeface="Arial" panose="020B0604020202020204" pitchFamily="34" charset="0"/>
                <a:cs typeface="Arial" panose="020B0604020202020204" pitchFamily="34" charset="0"/>
              </a:rPr>
              <a:t>d) 4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2011774973"/>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(-12) - 5?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17 </a:t>
            </a:r>
          </a:p>
          <a:p>
            <a:r>
              <a:rPr lang="pt-BR" sz="1200" dirty="0">
                <a:latin typeface="Arial" panose="020B0604020202020204" pitchFamily="34" charset="0"/>
                <a:cs typeface="Arial" panose="020B0604020202020204" pitchFamily="34" charset="0"/>
              </a:rPr>
              <a:t>b) -17 </a:t>
            </a:r>
          </a:p>
          <a:p>
            <a:r>
              <a:rPr lang="pt-BR" sz="1200" dirty="0">
                <a:latin typeface="Arial" panose="020B0604020202020204" pitchFamily="34" charset="0"/>
                <a:cs typeface="Arial" panose="020B0604020202020204" pitchFamily="34" charset="0"/>
              </a:rPr>
              <a:t>c) 7 </a:t>
            </a:r>
          </a:p>
          <a:p>
            <a:r>
              <a:rPr lang="pt-BR" sz="1200" dirty="0">
                <a:latin typeface="Arial" panose="020B0604020202020204" pitchFamily="34" charset="0"/>
                <a:cs typeface="Arial" panose="020B0604020202020204" pitchFamily="34" charset="0"/>
              </a:rPr>
              <a:t>d) -7 </a:t>
            </a:r>
          </a:p>
          <a:p>
            <a:r>
              <a:rPr lang="pt-BR" sz="1200" dirty="0">
                <a:latin typeface="Arial" panose="020B0604020202020204" pitchFamily="34" charset="0"/>
                <a:cs typeface="Arial" panose="020B0604020202020204" pitchFamily="34" charset="0"/>
              </a:rPr>
              <a:t> </a:t>
            </a:r>
          </a:p>
        </p:txBody>
      </p:sp>
      <p:graphicFrame>
        <p:nvGraphicFramePr>
          <p:cNvPr id="14" name="Tabela 13">
            <a:extLst>
              <a:ext uri="{FF2B5EF4-FFF2-40B4-BE49-F238E27FC236}">
                <a16:creationId xmlns:a16="http://schemas.microsoft.com/office/drawing/2014/main" id="{6F4EB705-0DAB-3D0D-FE5D-2D05ADFEDFCC}"/>
              </a:ext>
            </a:extLst>
          </p:cNvPr>
          <p:cNvGraphicFramePr>
            <a:graphicFrameLocks noGrp="1"/>
          </p:cNvGraphicFramePr>
          <p:nvPr>
            <p:extLst>
              <p:ext uri="{D42A27DB-BD31-4B8C-83A1-F6EECF244321}">
                <p14:modId xmlns:p14="http://schemas.microsoft.com/office/powerpoint/2010/main" val="1219366945"/>
              </p:ext>
            </p:extLst>
          </p:nvPr>
        </p:nvGraphicFramePr>
        <p:xfrm>
          <a:off x="161924" y="503276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8 + (-15)?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5" name="CaixaDeTexto 14">
            <a:extLst>
              <a:ext uri="{FF2B5EF4-FFF2-40B4-BE49-F238E27FC236}">
                <a16:creationId xmlns:a16="http://schemas.microsoft.com/office/drawing/2014/main" id="{B5CCAFBC-499E-A894-3DBA-EC1EA16C42A2}"/>
              </a:ext>
            </a:extLst>
          </p:cNvPr>
          <p:cNvSpPr txBox="1"/>
          <p:nvPr/>
        </p:nvSpPr>
        <p:spPr>
          <a:xfrm>
            <a:off x="458061" y="5633636"/>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7 </a:t>
            </a:r>
          </a:p>
          <a:p>
            <a:r>
              <a:rPr lang="pt-BR" sz="1200" dirty="0">
                <a:latin typeface="Arial" panose="020B0604020202020204" pitchFamily="34" charset="0"/>
                <a:cs typeface="Arial" panose="020B0604020202020204" pitchFamily="34" charset="0"/>
              </a:rPr>
              <a:t>b) -7 </a:t>
            </a:r>
          </a:p>
          <a:p>
            <a:r>
              <a:rPr lang="pt-BR" sz="1200" dirty="0">
                <a:latin typeface="Arial" panose="020B0604020202020204" pitchFamily="34" charset="0"/>
                <a:cs typeface="Arial" panose="020B0604020202020204" pitchFamily="34" charset="0"/>
              </a:rPr>
              <a:t>c) -23 </a:t>
            </a:r>
          </a:p>
          <a:p>
            <a:r>
              <a:rPr lang="pt-BR" sz="1200" dirty="0">
                <a:latin typeface="Arial" panose="020B0604020202020204" pitchFamily="34" charset="0"/>
                <a:cs typeface="Arial" panose="020B0604020202020204" pitchFamily="34" charset="0"/>
              </a:rPr>
              <a:t>d) 23 </a:t>
            </a:r>
          </a:p>
          <a:p>
            <a:r>
              <a:rPr lang="pt-BR" sz="1200" dirty="0">
                <a:latin typeface="Arial" panose="020B0604020202020204" pitchFamily="34" charset="0"/>
                <a:cs typeface="Arial" panose="020B0604020202020204" pitchFamily="34" charset="0"/>
              </a:rPr>
              <a:t> </a:t>
            </a:r>
          </a:p>
        </p:txBody>
      </p:sp>
      <p:graphicFrame>
        <p:nvGraphicFramePr>
          <p:cNvPr id="17" name="Tabela 16">
            <a:extLst>
              <a:ext uri="{FF2B5EF4-FFF2-40B4-BE49-F238E27FC236}">
                <a16:creationId xmlns:a16="http://schemas.microsoft.com/office/drawing/2014/main" id="{AFA222CA-7414-2050-ED02-EE1F703B22CC}"/>
              </a:ext>
            </a:extLst>
          </p:cNvPr>
          <p:cNvGraphicFramePr>
            <a:graphicFrameLocks noGrp="1"/>
          </p:cNvGraphicFramePr>
          <p:nvPr>
            <p:extLst>
              <p:ext uri="{D42A27DB-BD31-4B8C-83A1-F6EECF244321}">
                <p14:modId xmlns:p14="http://schemas.microsoft.com/office/powerpoint/2010/main" val="3765579089"/>
              </p:ext>
            </p:extLst>
          </p:nvPr>
        </p:nvGraphicFramePr>
        <p:xfrm>
          <a:off x="161924" y="664929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(-3) x 4?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CaixaDeTexto 17">
            <a:extLst>
              <a:ext uri="{FF2B5EF4-FFF2-40B4-BE49-F238E27FC236}">
                <a16:creationId xmlns:a16="http://schemas.microsoft.com/office/drawing/2014/main" id="{063B75A9-DB66-5F58-C6CD-0AB9E262997F}"/>
              </a:ext>
            </a:extLst>
          </p:cNvPr>
          <p:cNvSpPr txBox="1"/>
          <p:nvPr/>
        </p:nvSpPr>
        <p:spPr>
          <a:xfrm>
            <a:off x="458061" y="7250172"/>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-12 </a:t>
            </a:r>
          </a:p>
          <a:p>
            <a:r>
              <a:rPr lang="pt-BR" sz="1200" dirty="0">
                <a:latin typeface="Arial" panose="020B0604020202020204" pitchFamily="34" charset="0"/>
                <a:cs typeface="Arial" panose="020B0604020202020204" pitchFamily="34" charset="0"/>
              </a:rPr>
              <a:t>b) 12 </a:t>
            </a:r>
          </a:p>
          <a:p>
            <a:r>
              <a:rPr lang="pt-BR" sz="1200" dirty="0">
                <a:latin typeface="Arial" panose="020B0604020202020204" pitchFamily="34" charset="0"/>
                <a:cs typeface="Arial" panose="020B0604020202020204" pitchFamily="34" charset="0"/>
              </a:rPr>
              <a:t>c) -7 </a:t>
            </a:r>
          </a:p>
          <a:p>
            <a:r>
              <a:rPr lang="pt-BR" sz="1200" dirty="0">
                <a:latin typeface="Arial" panose="020B0604020202020204" pitchFamily="34" charset="0"/>
                <a:cs typeface="Arial" panose="020B0604020202020204" pitchFamily="34" charset="0"/>
              </a:rPr>
              <a:t>d) 7 </a:t>
            </a:r>
          </a:p>
          <a:p>
            <a:r>
              <a:rPr lang="pt-BR"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59424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1532011878"/>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(-24) ÷ (-6)?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4 </a:t>
            </a:r>
          </a:p>
          <a:p>
            <a:r>
              <a:rPr lang="pt-BR" sz="1200" dirty="0">
                <a:latin typeface="Arial" panose="020B0604020202020204" pitchFamily="34" charset="0"/>
                <a:cs typeface="Arial" panose="020B0604020202020204" pitchFamily="34" charset="0"/>
              </a:rPr>
              <a:t>b) -4 </a:t>
            </a:r>
          </a:p>
          <a:p>
            <a:r>
              <a:rPr lang="pt-BR" sz="1200" dirty="0">
                <a:latin typeface="Arial" panose="020B0604020202020204" pitchFamily="34" charset="0"/>
                <a:cs typeface="Arial" panose="020B0604020202020204" pitchFamily="34" charset="0"/>
              </a:rPr>
              <a:t>c) 6 </a:t>
            </a:r>
          </a:p>
          <a:p>
            <a:r>
              <a:rPr lang="pt-BR" sz="1200" dirty="0">
                <a:latin typeface="Arial" panose="020B0604020202020204" pitchFamily="34" charset="0"/>
                <a:cs typeface="Arial" panose="020B0604020202020204" pitchFamily="34" charset="0"/>
              </a:rPr>
              <a:t>d) -6 </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3320707143"/>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14 - (-8)?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6 </a:t>
            </a:r>
          </a:p>
          <a:p>
            <a:r>
              <a:rPr lang="pt-BR" sz="1200" dirty="0">
                <a:latin typeface="Arial" panose="020B0604020202020204" pitchFamily="34" charset="0"/>
                <a:cs typeface="Arial" panose="020B0604020202020204" pitchFamily="34" charset="0"/>
              </a:rPr>
              <a:t>b) -6 </a:t>
            </a:r>
          </a:p>
          <a:p>
            <a:r>
              <a:rPr lang="pt-BR" sz="1200" dirty="0">
                <a:latin typeface="Arial" panose="020B0604020202020204" pitchFamily="34" charset="0"/>
                <a:cs typeface="Arial" panose="020B0604020202020204" pitchFamily="34" charset="0"/>
              </a:rPr>
              <a:t>c) 22 </a:t>
            </a:r>
          </a:p>
          <a:p>
            <a:r>
              <a:rPr lang="pt-BR" sz="1200" dirty="0">
                <a:latin typeface="Arial" panose="020B0604020202020204" pitchFamily="34" charset="0"/>
                <a:cs typeface="Arial" panose="020B0604020202020204" pitchFamily="34" charset="0"/>
              </a:rPr>
              <a:t>d) -22 </a:t>
            </a:r>
          </a:p>
          <a:p>
            <a:r>
              <a:rPr lang="pt-BR" sz="1200" dirty="0">
                <a:latin typeface="Arial" panose="020B0604020202020204" pitchFamily="34" charset="0"/>
                <a:cs typeface="Arial" panose="020B0604020202020204" pitchFamily="34" charset="0"/>
              </a:rPr>
              <a:t> </a:t>
            </a:r>
          </a:p>
        </p:txBody>
      </p:sp>
      <p:graphicFrame>
        <p:nvGraphicFramePr>
          <p:cNvPr id="14" name="Tabela 13">
            <a:extLst>
              <a:ext uri="{FF2B5EF4-FFF2-40B4-BE49-F238E27FC236}">
                <a16:creationId xmlns:a16="http://schemas.microsoft.com/office/drawing/2014/main" id="{6F4EB705-0DAB-3D0D-FE5D-2D05ADFEDFCC}"/>
              </a:ext>
            </a:extLst>
          </p:cNvPr>
          <p:cNvGraphicFramePr>
            <a:graphicFrameLocks noGrp="1"/>
          </p:cNvGraphicFramePr>
          <p:nvPr>
            <p:extLst>
              <p:ext uri="{D42A27DB-BD31-4B8C-83A1-F6EECF244321}">
                <p14:modId xmlns:p14="http://schemas.microsoft.com/office/powerpoint/2010/main" val="3233783060"/>
              </p:ext>
            </p:extLst>
          </p:nvPr>
        </p:nvGraphicFramePr>
        <p:xfrm>
          <a:off x="161924" y="503276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(-5) x (-7)?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5" name="CaixaDeTexto 14">
            <a:extLst>
              <a:ext uri="{FF2B5EF4-FFF2-40B4-BE49-F238E27FC236}">
                <a16:creationId xmlns:a16="http://schemas.microsoft.com/office/drawing/2014/main" id="{B5CCAFBC-499E-A894-3DBA-EC1EA16C42A2}"/>
              </a:ext>
            </a:extLst>
          </p:cNvPr>
          <p:cNvSpPr txBox="1"/>
          <p:nvPr/>
        </p:nvSpPr>
        <p:spPr>
          <a:xfrm>
            <a:off x="458061" y="5633636"/>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12 </a:t>
            </a:r>
          </a:p>
          <a:p>
            <a:r>
              <a:rPr lang="pt-BR" sz="1200" dirty="0">
                <a:latin typeface="Arial" panose="020B0604020202020204" pitchFamily="34" charset="0"/>
                <a:cs typeface="Arial" panose="020B0604020202020204" pitchFamily="34" charset="0"/>
              </a:rPr>
              <a:t>b) -12 </a:t>
            </a:r>
          </a:p>
          <a:p>
            <a:r>
              <a:rPr lang="pt-BR" sz="1200" dirty="0">
                <a:latin typeface="Arial" panose="020B0604020202020204" pitchFamily="34" charset="0"/>
                <a:cs typeface="Arial" panose="020B0604020202020204" pitchFamily="34" charset="0"/>
              </a:rPr>
              <a:t>c) 35 </a:t>
            </a:r>
          </a:p>
          <a:p>
            <a:r>
              <a:rPr lang="pt-BR" sz="1200" dirty="0">
                <a:latin typeface="Arial" panose="020B0604020202020204" pitchFamily="34" charset="0"/>
                <a:cs typeface="Arial" panose="020B0604020202020204" pitchFamily="34" charset="0"/>
              </a:rPr>
              <a:t>d) -35 </a:t>
            </a:r>
          </a:p>
          <a:p>
            <a:r>
              <a:rPr lang="pt-BR" sz="1200" dirty="0">
                <a:latin typeface="Arial" panose="020B0604020202020204" pitchFamily="34" charset="0"/>
                <a:cs typeface="Arial" panose="020B0604020202020204" pitchFamily="34" charset="0"/>
              </a:rPr>
              <a:t> </a:t>
            </a:r>
          </a:p>
        </p:txBody>
      </p:sp>
      <p:graphicFrame>
        <p:nvGraphicFramePr>
          <p:cNvPr id="17" name="Tabela 16">
            <a:extLst>
              <a:ext uri="{FF2B5EF4-FFF2-40B4-BE49-F238E27FC236}">
                <a16:creationId xmlns:a16="http://schemas.microsoft.com/office/drawing/2014/main" id="{AFA222CA-7414-2050-ED02-EE1F703B22CC}"/>
              </a:ext>
            </a:extLst>
          </p:cNvPr>
          <p:cNvGraphicFramePr>
            <a:graphicFrameLocks noGrp="1"/>
          </p:cNvGraphicFramePr>
          <p:nvPr>
            <p:extLst>
              <p:ext uri="{D42A27DB-BD31-4B8C-83A1-F6EECF244321}">
                <p14:modId xmlns:p14="http://schemas.microsoft.com/office/powerpoint/2010/main" val="557551068"/>
              </p:ext>
            </p:extLst>
          </p:nvPr>
        </p:nvGraphicFramePr>
        <p:xfrm>
          <a:off x="161924" y="664929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(-18) ÷ 3?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CaixaDeTexto 17">
            <a:extLst>
              <a:ext uri="{FF2B5EF4-FFF2-40B4-BE49-F238E27FC236}">
                <a16:creationId xmlns:a16="http://schemas.microsoft.com/office/drawing/2014/main" id="{063B75A9-DB66-5F58-C6CD-0AB9E262997F}"/>
              </a:ext>
            </a:extLst>
          </p:cNvPr>
          <p:cNvSpPr txBox="1"/>
          <p:nvPr/>
        </p:nvSpPr>
        <p:spPr>
          <a:xfrm>
            <a:off x="458061" y="7250172"/>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-6 </a:t>
            </a:r>
          </a:p>
          <a:p>
            <a:r>
              <a:rPr lang="pt-BR" sz="1200" dirty="0">
                <a:latin typeface="Arial" panose="020B0604020202020204" pitchFamily="34" charset="0"/>
                <a:cs typeface="Arial" panose="020B0604020202020204" pitchFamily="34" charset="0"/>
              </a:rPr>
              <a:t>b) 6 </a:t>
            </a:r>
          </a:p>
          <a:p>
            <a:r>
              <a:rPr lang="pt-BR" sz="1200" dirty="0">
                <a:latin typeface="Arial" panose="020B0604020202020204" pitchFamily="34" charset="0"/>
                <a:cs typeface="Arial" panose="020B0604020202020204" pitchFamily="34" charset="0"/>
              </a:rPr>
              <a:t>c) -54 </a:t>
            </a:r>
          </a:p>
          <a:p>
            <a:r>
              <a:rPr lang="pt-BR" sz="1200" dirty="0">
                <a:latin typeface="Arial" panose="020B0604020202020204" pitchFamily="34" charset="0"/>
                <a:cs typeface="Arial" panose="020B0604020202020204" pitchFamily="34" charset="0"/>
              </a:rPr>
              <a:t>d) 54 </a:t>
            </a:r>
          </a:p>
          <a:p>
            <a:r>
              <a:rPr lang="pt-BR"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91731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932910917"/>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5 - 9?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4 </a:t>
            </a:r>
          </a:p>
          <a:p>
            <a:r>
              <a:rPr lang="pt-BR" sz="1200" dirty="0">
                <a:latin typeface="Arial" panose="020B0604020202020204" pitchFamily="34" charset="0"/>
                <a:cs typeface="Arial" panose="020B0604020202020204" pitchFamily="34" charset="0"/>
              </a:rPr>
              <a:t>b) -4 </a:t>
            </a:r>
          </a:p>
          <a:p>
            <a:r>
              <a:rPr lang="pt-BR" sz="1200" dirty="0">
                <a:latin typeface="Arial" panose="020B0604020202020204" pitchFamily="34" charset="0"/>
                <a:cs typeface="Arial" panose="020B0604020202020204" pitchFamily="34" charset="0"/>
              </a:rPr>
              <a:t>c) 14 </a:t>
            </a:r>
          </a:p>
          <a:p>
            <a:r>
              <a:rPr lang="pt-BR" sz="1200" dirty="0">
                <a:latin typeface="Arial" panose="020B0604020202020204" pitchFamily="34" charset="0"/>
                <a:cs typeface="Arial" panose="020B0604020202020204" pitchFamily="34" charset="0"/>
              </a:rPr>
              <a:t>d) -14 </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801129920"/>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(-2) x 0?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-2 </a:t>
            </a:r>
          </a:p>
          <a:p>
            <a:r>
              <a:rPr lang="pt-BR" sz="1200" dirty="0">
                <a:latin typeface="Arial" panose="020B0604020202020204" pitchFamily="34" charset="0"/>
                <a:cs typeface="Arial" panose="020B0604020202020204" pitchFamily="34" charset="0"/>
              </a:rPr>
              <a:t>b) 0 </a:t>
            </a:r>
          </a:p>
          <a:p>
            <a:r>
              <a:rPr lang="pt-BR" sz="1200" dirty="0">
                <a:latin typeface="Arial" panose="020B0604020202020204" pitchFamily="34" charset="0"/>
                <a:cs typeface="Arial" panose="020B0604020202020204" pitchFamily="34" charset="0"/>
              </a:rPr>
              <a:t>c) 2 </a:t>
            </a:r>
          </a:p>
          <a:p>
            <a:r>
              <a:rPr lang="pt-BR" sz="1200" dirty="0">
                <a:latin typeface="Arial" panose="020B0604020202020204" pitchFamily="34" charset="0"/>
                <a:cs typeface="Arial" panose="020B0604020202020204" pitchFamily="34" charset="0"/>
              </a:rPr>
              <a:t>d) Indeterminado </a:t>
            </a:r>
          </a:p>
          <a:p>
            <a:r>
              <a:rPr lang="pt-BR" sz="1200" dirty="0">
                <a:latin typeface="Arial" panose="020B0604020202020204" pitchFamily="34" charset="0"/>
                <a:cs typeface="Arial" panose="020B0604020202020204" pitchFamily="34" charset="0"/>
              </a:rPr>
              <a:t> </a:t>
            </a:r>
          </a:p>
        </p:txBody>
      </p:sp>
      <p:graphicFrame>
        <p:nvGraphicFramePr>
          <p:cNvPr id="14" name="Tabela 13">
            <a:extLst>
              <a:ext uri="{FF2B5EF4-FFF2-40B4-BE49-F238E27FC236}">
                <a16:creationId xmlns:a16="http://schemas.microsoft.com/office/drawing/2014/main" id="{6F4EB705-0DAB-3D0D-FE5D-2D05ADFEDFCC}"/>
              </a:ext>
            </a:extLst>
          </p:cNvPr>
          <p:cNvGraphicFramePr>
            <a:graphicFrameLocks noGrp="1"/>
          </p:cNvGraphicFramePr>
          <p:nvPr>
            <p:extLst>
              <p:ext uri="{D42A27DB-BD31-4B8C-83A1-F6EECF244321}">
                <p14:modId xmlns:p14="http://schemas.microsoft.com/office/powerpoint/2010/main" val="13225722"/>
              </p:ext>
            </p:extLst>
          </p:nvPr>
        </p:nvGraphicFramePr>
        <p:xfrm>
          <a:off x="161924" y="503276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21 + (-17)?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5" name="CaixaDeTexto 14">
            <a:extLst>
              <a:ext uri="{FF2B5EF4-FFF2-40B4-BE49-F238E27FC236}">
                <a16:creationId xmlns:a16="http://schemas.microsoft.com/office/drawing/2014/main" id="{B5CCAFBC-499E-A894-3DBA-EC1EA16C42A2}"/>
              </a:ext>
            </a:extLst>
          </p:cNvPr>
          <p:cNvSpPr txBox="1"/>
          <p:nvPr/>
        </p:nvSpPr>
        <p:spPr>
          <a:xfrm>
            <a:off x="458061" y="5633636"/>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4 </a:t>
            </a:r>
          </a:p>
          <a:p>
            <a:r>
              <a:rPr lang="pt-BR" sz="1200" dirty="0">
                <a:latin typeface="Arial" panose="020B0604020202020204" pitchFamily="34" charset="0"/>
                <a:cs typeface="Arial" panose="020B0604020202020204" pitchFamily="34" charset="0"/>
              </a:rPr>
              <a:t>b) -4 </a:t>
            </a:r>
          </a:p>
          <a:p>
            <a:r>
              <a:rPr lang="pt-BR" sz="1200" dirty="0">
                <a:latin typeface="Arial" panose="020B0604020202020204" pitchFamily="34" charset="0"/>
                <a:cs typeface="Arial" panose="020B0604020202020204" pitchFamily="34" charset="0"/>
              </a:rPr>
              <a:t>c) 38 </a:t>
            </a:r>
          </a:p>
          <a:p>
            <a:r>
              <a:rPr lang="pt-BR" sz="1200" dirty="0">
                <a:latin typeface="Arial" panose="020B0604020202020204" pitchFamily="34" charset="0"/>
                <a:cs typeface="Arial" panose="020B0604020202020204" pitchFamily="34" charset="0"/>
              </a:rPr>
              <a:t>d) -38 </a:t>
            </a:r>
          </a:p>
          <a:p>
            <a:r>
              <a:rPr lang="pt-BR" sz="1200" dirty="0">
                <a:latin typeface="Arial" panose="020B0604020202020204" pitchFamily="34" charset="0"/>
                <a:cs typeface="Arial" panose="020B0604020202020204" pitchFamily="34" charset="0"/>
              </a:rPr>
              <a:t> </a:t>
            </a:r>
          </a:p>
        </p:txBody>
      </p:sp>
      <p:graphicFrame>
        <p:nvGraphicFramePr>
          <p:cNvPr id="17" name="Tabela 16">
            <a:extLst>
              <a:ext uri="{FF2B5EF4-FFF2-40B4-BE49-F238E27FC236}">
                <a16:creationId xmlns:a16="http://schemas.microsoft.com/office/drawing/2014/main" id="{AFA222CA-7414-2050-ED02-EE1F703B22CC}"/>
              </a:ext>
            </a:extLst>
          </p:cNvPr>
          <p:cNvGraphicFramePr>
            <a:graphicFrameLocks noGrp="1"/>
          </p:cNvGraphicFramePr>
          <p:nvPr>
            <p:extLst>
              <p:ext uri="{D42A27DB-BD31-4B8C-83A1-F6EECF244321}">
                <p14:modId xmlns:p14="http://schemas.microsoft.com/office/powerpoint/2010/main" val="1103133093"/>
              </p:ext>
            </p:extLst>
          </p:nvPr>
        </p:nvGraphicFramePr>
        <p:xfrm>
          <a:off x="161924" y="664929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(-9) - (-2)?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CaixaDeTexto 17">
            <a:extLst>
              <a:ext uri="{FF2B5EF4-FFF2-40B4-BE49-F238E27FC236}">
                <a16:creationId xmlns:a16="http://schemas.microsoft.com/office/drawing/2014/main" id="{063B75A9-DB66-5F58-C6CD-0AB9E262997F}"/>
              </a:ext>
            </a:extLst>
          </p:cNvPr>
          <p:cNvSpPr txBox="1"/>
          <p:nvPr/>
        </p:nvSpPr>
        <p:spPr>
          <a:xfrm>
            <a:off x="458061" y="7250172"/>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-7 </a:t>
            </a:r>
          </a:p>
          <a:p>
            <a:r>
              <a:rPr lang="pt-BR" sz="1200" dirty="0">
                <a:latin typeface="Arial" panose="020B0604020202020204" pitchFamily="34" charset="0"/>
                <a:cs typeface="Arial" panose="020B0604020202020204" pitchFamily="34" charset="0"/>
              </a:rPr>
              <a:t>b) 7 </a:t>
            </a:r>
          </a:p>
          <a:p>
            <a:r>
              <a:rPr lang="pt-BR" sz="1200" dirty="0">
                <a:latin typeface="Arial" panose="020B0604020202020204" pitchFamily="34" charset="0"/>
                <a:cs typeface="Arial" panose="020B0604020202020204" pitchFamily="34" charset="0"/>
              </a:rPr>
              <a:t>c) -11 </a:t>
            </a:r>
          </a:p>
          <a:p>
            <a:r>
              <a:rPr lang="pt-BR" sz="1200" dirty="0">
                <a:latin typeface="Arial" panose="020B0604020202020204" pitchFamily="34" charset="0"/>
                <a:cs typeface="Arial" panose="020B0604020202020204" pitchFamily="34" charset="0"/>
              </a:rPr>
              <a:t>d) 11 </a:t>
            </a:r>
          </a:p>
          <a:p>
            <a:r>
              <a:rPr lang="pt-BR"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54922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998092267"/>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(-6) ÷ (-2)?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3 </a:t>
            </a:r>
          </a:p>
          <a:p>
            <a:r>
              <a:rPr lang="pt-BR" sz="1200" dirty="0">
                <a:latin typeface="Arial" panose="020B0604020202020204" pitchFamily="34" charset="0"/>
                <a:cs typeface="Arial" panose="020B0604020202020204" pitchFamily="34" charset="0"/>
              </a:rPr>
              <a:t>b) -3 </a:t>
            </a:r>
          </a:p>
          <a:p>
            <a:r>
              <a:rPr lang="pt-BR" sz="1200" dirty="0">
                <a:latin typeface="Arial" panose="020B0604020202020204" pitchFamily="34" charset="0"/>
                <a:cs typeface="Arial" panose="020B0604020202020204" pitchFamily="34" charset="0"/>
              </a:rPr>
              <a:t>c) 2 </a:t>
            </a:r>
          </a:p>
          <a:p>
            <a:r>
              <a:rPr lang="pt-BR" sz="1200" dirty="0">
                <a:latin typeface="Arial" panose="020B0604020202020204" pitchFamily="34" charset="0"/>
                <a:cs typeface="Arial" panose="020B0604020202020204" pitchFamily="34" charset="0"/>
              </a:rPr>
              <a:t>d) -2 </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2395441217"/>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10 x (-3)?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30 </a:t>
            </a:r>
          </a:p>
          <a:p>
            <a:r>
              <a:rPr lang="pt-BR" sz="1200" dirty="0">
                <a:latin typeface="Arial" panose="020B0604020202020204" pitchFamily="34" charset="0"/>
                <a:cs typeface="Arial" panose="020B0604020202020204" pitchFamily="34" charset="0"/>
              </a:rPr>
              <a:t>b) -30 </a:t>
            </a:r>
          </a:p>
          <a:p>
            <a:r>
              <a:rPr lang="pt-BR" sz="1200" dirty="0">
                <a:latin typeface="Arial" panose="020B0604020202020204" pitchFamily="34" charset="0"/>
                <a:cs typeface="Arial" panose="020B0604020202020204" pitchFamily="34" charset="0"/>
              </a:rPr>
              <a:t>c) 13 </a:t>
            </a:r>
          </a:p>
          <a:p>
            <a:r>
              <a:rPr lang="pt-BR" sz="1200" dirty="0">
                <a:latin typeface="Arial" panose="020B0604020202020204" pitchFamily="34" charset="0"/>
                <a:cs typeface="Arial" panose="020B0604020202020204" pitchFamily="34" charset="0"/>
              </a:rPr>
              <a:t>d) -13 </a:t>
            </a:r>
          </a:p>
          <a:p>
            <a:r>
              <a:rPr lang="pt-BR" sz="1200" dirty="0">
                <a:latin typeface="Arial" panose="020B0604020202020204" pitchFamily="34" charset="0"/>
                <a:cs typeface="Arial" panose="020B0604020202020204" pitchFamily="34" charset="0"/>
              </a:rPr>
              <a:t> </a:t>
            </a:r>
          </a:p>
        </p:txBody>
      </p:sp>
      <p:graphicFrame>
        <p:nvGraphicFramePr>
          <p:cNvPr id="14" name="Tabela 13">
            <a:extLst>
              <a:ext uri="{FF2B5EF4-FFF2-40B4-BE49-F238E27FC236}">
                <a16:creationId xmlns:a16="http://schemas.microsoft.com/office/drawing/2014/main" id="{6F4EB705-0DAB-3D0D-FE5D-2D05ADFEDFCC}"/>
              </a:ext>
            </a:extLst>
          </p:cNvPr>
          <p:cNvGraphicFramePr>
            <a:graphicFrameLocks noGrp="1"/>
          </p:cNvGraphicFramePr>
          <p:nvPr>
            <p:extLst>
              <p:ext uri="{D42A27DB-BD31-4B8C-83A1-F6EECF244321}">
                <p14:modId xmlns:p14="http://schemas.microsoft.com/office/powerpoint/2010/main" val="3481853429"/>
              </p:ext>
            </p:extLst>
          </p:nvPr>
        </p:nvGraphicFramePr>
        <p:xfrm>
          <a:off x="161924" y="503276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(-12) + 8?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5" name="CaixaDeTexto 14">
            <a:extLst>
              <a:ext uri="{FF2B5EF4-FFF2-40B4-BE49-F238E27FC236}">
                <a16:creationId xmlns:a16="http://schemas.microsoft.com/office/drawing/2014/main" id="{B5CCAFBC-499E-A894-3DBA-EC1EA16C42A2}"/>
              </a:ext>
            </a:extLst>
          </p:cNvPr>
          <p:cNvSpPr txBox="1"/>
          <p:nvPr/>
        </p:nvSpPr>
        <p:spPr>
          <a:xfrm>
            <a:off x="458061" y="5633636"/>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-20 </a:t>
            </a:r>
          </a:p>
          <a:p>
            <a:r>
              <a:rPr lang="pt-BR" sz="1200" dirty="0">
                <a:latin typeface="Arial" panose="020B0604020202020204" pitchFamily="34" charset="0"/>
                <a:cs typeface="Arial" panose="020B0604020202020204" pitchFamily="34" charset="0"/>
              </a:rPr>
              <a:t>b) 20 </a:t>
            </a:r>
          </a:p>
          <a:p>
            <a:r>
              <a:rPr lang="pt-BR" sz="1200" dirty="0">
                <a:latin typeface="Arial" panose="020B0604020202020204" pitchFamily="34" charset="0"/>
                <a:cs typeface="Arial" panose="020B0604020202020204" pitchFamily="34" charset="0"/>
              </a:rPr>
              <a:t>c) -4 </a:t>
            </a:r>
          </a:p>
          <a:p>
            <a:r>
              <a:rPr lang="pt-BR" sz="1200" dirty="0">
                <a:latin typeface="Arial" panose="020B0604020202020204" pitchFamily="34" charset="0"/>
                <a:cs typeface="Arial" panose="020B0604020202020204" pitchFamily="34" charset="0"/>
              </a:rPr>
              <a:t>d) 4 </a:t>
            </a:r>
          </a:p>
          <a:p>
            <a:r>
              <a:rPr lang="pt-BR" sz="1200" dirty="0">
                <a:latin typeface="Arial" panose="020B0604020202020204" pitchFamily="34" charset="0"/>
                <a:cs typeface="Arial" panose="020B0604020202020204" pitchFamily="34" charset="0"/>
              </a:rPr>
              <a:t> </a:t>
            </a:r>
          </a:p>
        </p:txBody>
      </p:sp>
      <p:graphicFrame>
        <p:nvGraphicFramePr>
          <p:cNvPr id="2" name="Tabela 1">
            <a:extLst>
              <a:ext uri="{FF2B5EF4-FFF2-40B4-BE49-F238E27FC236}">
                <a16:creationId xmlns:a16="http://schemas.microsoft.com/office/drawing/2014/main" id="{754C20CE-563A-51BB-8282-F2DE4B415EC9}"/>
              </a:ext>
            </a:extLst>
          </p:cNvPr>
          <p:cNvGraphicFramePr>
            <a:graphicFrameLocks noGrp="1"/>
          </p:cNvGraphicFramePr>
          <p:nvPr>
            <p:extLst>
              <p:ext uri="{D42A27DB-BD31-4B8C-83A1-F6EECF244321}">
                <p14:modId xmlns:p14="http://schemas.microsoft.com/office/powerpoint/2010/main" val="4231145932"/>
              </p:ext>
            </p:extLst>
          </p:nvPr>
        </p:nvGraphicFramePr>
        <p:xfrm>
          <a:off x="161924" y="664929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(-5) + (-3)?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CaixaDeTexto 4">
            <a:extLst>
              <a:ext uri="{FF2B5EF4-FFF2-40B4-BE49-F238E27FC236}">
                <a16:creationId xmlns:a16="http://schemas.microsoft.com/office/drawing/2014/main" id="{323A934C-F039-999A-883B-FC08645F42BC}"/>
              </a:ext>
            </a:extLst>
          </p:cNvPr>
          <p:cNvSpPr txBox="1"/>
          <p:nvPr/>
        </p:nvSpPr>
        <p:spPr>
          <a:xfrm>
            <a:off x="458061" y="7250172"/>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-8</a:t>
            </a:r>
          </a:p>
          <a:p>
            <a:r>
              <a:rPr lang="pt-BR" sz="1200" dirty="0">
                <a:latin typeface="Arial" panose="020B0604020202020204" pitchFamily="34" charset="0"/>
                <a:cs typeface="Arial" panose="020B0604020202020204" pitchFamily="34" charset="0"/>
              </a:rPr>
              <a:t>b) 8</a:t>
            </a:r>
          </a:p>
          <a:p>
            <a:r>
              <a:rPr lang="pt-BR" sz="1200" dirty="0">
                <a:latin typeface="Arial" panose="020B0604020202020204" pitchFamily="34" charset="0"/>
                <a:cs typeface="Arial" panose="020B0604020202020204" pitchFamily="34" charset="0"/>
              </a:rPr>
              <a:t>c) 2</a:t>
            </a:r>
          </a:p>
          <a:p>
            <a:r>
              <a:rPr lang="pt-BR" sz="1200" dirty="0">
                <a:latin typeface="Arial" panose="020B0604020202020204" pitchFamily="34" charset="0"/>
                <a:cs typeface="Arial" panose="020B0604020202020204" pitchFamily="34" charset="0"/>
              </a:rPr>
              <a:t>d) -2</a:t>
            </a:r>
          </a:p>
          <a:p>
            <a:r>
              <a:rPr lang="pt-BR"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3511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4269476179"/>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valor da expressão (-4) x 3 - 2?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-14</a:t>
            </a:r>
          </a:p>
          <a:p>
            <a:r>
              <a:rPr lang="pt-BR" sz="1200" dirty="0">
                <a:latin typeface="Arial" panose="020B0604020202020204" pitchFamily="34" charset="0"/>
                <a:cs typeface="Arial" panose="020B0604020202020204" pitchFamily="34" charset="0"/>
              </a:rPr>
              <a:t>b) 14</a:t>
            </a:r>
          </a:p>
          <a:p>
            <a:r>
              <a:rPr lang="pt-BR" sz="1200" dirty="0">
                <a:latin typeface="Arial" panose="020B0604020202020204" pitchFamily="34" charset="0"/>
                <a:cs typeface="Arial" panose="020B0604020202020204" pitchFamily="34" charset="0"/>
              </a:rPr>
              <a:t>c) 10</a:t>
            </a:r>
          </a:p>
          <a:p>
            <a:r>
              <a:rPr lang="pt-BR" sz="1200" dirty="0">
                <a:latin typeface="Arial" panose="020B0604020202020204" pitchFamily="34" charset="0"/>
                <a:cs typeface="Arial" panose="020B0604020202020204" pitchFamily="34" charset="0"/>
              </a:rPr>
              <a:t>d) -10</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428603541"/>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(-12) ÷ 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-3</a:t>
            </a:r>
          </a:p>
          <a:p>
            <a:r>
              <a:rPr lang="pt-BR" sz="1200" dirty="0">
                <a:latin typeface="Arial" panose="020B0604020202020204" pitchFamily="34" charset="0"/>
                <a:cs typeface="Arial" panose="020B0604020202020204" pitchFamily="34" charset="0"/>
              </a:rPr>
              <a:t>b) 3</a:t>
            </a:r>
          </a:p>
          <a:p>
            <a:r>
              <a:rPr lang="pt-BR" sz="1200" dirty="0">
                <a:latin typeface="Arial" panose="020B0604020202020204" pitchFamily="34" charset="0"/>
                <a:cs typeface="Arial" panose="020B0604020202020204" pitchFamily="34" charset="0"/>
              </a:rPr>
              <a:t>c) 4</a:t>
            </a:r>
          </a:p>
          <a:p>
            <a:r>
              <a:rPr lang="pt-BR" sz="1200" dirty="0">
                <a:latin typeface="Arial" panose="020B0604020202020204" pitchFamily="34" charset="0"/>
                <a:cs typeface="Arial" panose="020B0604020202020204" pitchFamily="34" charset="0"/>
              </a:rPr>
              <a:t>d) -4</a:t>
            </a:r>
          </a:p>
          <a:p>
            <a:r>
              <a:rPr lang="pt-BR" sz="1200" dirty="0">
                <a:latin typeface="Arial" panose="020B0604020202020204" pitchFamily="34" charset="0"/>
                <a:cs typeface="Arial" panose="020B0604020202020204" pitchFamily="34" charset="0"/>
              </a:rPr>
              <a:t> </a:t>
            </a:r>
          </a:p>
        </p:txBody>
      </p:sp>
      <p:graphicFrame>
        <p:nvGraphicFramePr>
          <p:cNvPr id="14" name="Tabela 13">
            <a:extLst>
              <a:ext uri="{FF2B5EF4-FFF2-40B4-BE49-F238E27FC236}">
                <a16:creationId xmlns:a16="http://schemas.microsoft.com/office/drawing/2014/main" id="{6F4EB705-0DAB-3D0D-FE5D-2D05ADFEDFCC}"/>
              </a:ext>
            </a:extLst>
          </p:cNvPr>
          <p:cNvGraphicFramePr>
            <a:graphicFrameLocks noGrp="1"/>
          </p:cNvGraphicFramePr>
          <p:nvPr>
            <p:extLst>
              <p:ext uri="{D42A27DB-BD31-4B8C-83A1-F6EECF244321}">
                <p14:modId xmlns:p14="http://schemas.microsoft.com/office/powerpoint/2010/main" val="847678254"/>
              </p:ext>
            </p:extLst>
          </p:nvPr>
        </p:nvGraphicFramePr>
        <p:xfrm>
          <a:off x="161924" y="5032763"/>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valor da expressão (-7)²?</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5" name="CaixaDeTexto 14">
            <a:extLst>
              <a:ext uri="{FF2B5EF4-FFF2-40B4-BE49-F238E27FC236}">
                <a16:creationId xmlns:a16="http://schemas.microsoft.com/office/drawing/2014/main" id="{B5CCAFBC-499E-A894-3DBA-EC1EA16C42A2}"/>
              </a:ext>
            </a:extLst>
          </p:cNvPr>
          <p:cNvSpPr txBox="1"/>
          <p:nvPr/>
        </p:nvSpPr>
        <p:spPr>
          <a:xfrm>
            <a:off x="458061" y="5633636"/>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7</a:t>
            </a:r>
          </a:p>
          <a:p>
            <a:r>
              <a:rPr lang="pt-BR" sz="1200" dirty="0">
                <a:latin typeface="Arial" panose="020B0604020202020204" pitchFamily="34" charset="0"/>
                <a:cs typeface="Arial" panose="020B0604020202020204" pitchFamily="34" charset="0"/>
              </a:rPr>
              <a:t>b) -7</a:t>
            </a:r>
          </a:p>
          <a:p>
            <a:r>
              <a:rPr lang="pt-BR" sz="1200" dirty="0">
                <a:latin typeface="Arial" panose="020B0604020202020204" pitchFamily="34" charset="0"/>
                <a:cs typeface="Arial" panose="020B0604020202020204" pitchFamily="34" charset="0"/>
              </a:rPr>
              <a:t>c) 49</a:t>
            </a:r>
          </a:p>
          <a:p>
            <a:r>
              <a:rPr lang="pt-BR" sz="1200" dirty="0">
                <a:latin typeface="Arial" panose="020B0604020202020204" pitchFamily="34" charset="0"/>
                <a:cs typeface="Arial" panose="020B0604020202020204" pitchFamily="34" charset="0"/>
              </a:rPr>
              <a:t>d) -49</a:t>
            </a:r>
          </a:p>
          <a:p>
            <a:endParaRPr lang="pt-BR" sz="1200" dirty="0">
              <a:latin typeface="Arial" panose="020B0604020202020204" pitchFamily="34" charset="0"/>
              <a:cs typeface="Arial" panose="020B0604020202020204" pitchFamily="34" charset="0"/>
            </a:endParaRPr>
          </a:p>
          <a:p>
            <a:r>
              <a:rPr lang="pt-BR" sz="1200" dirty="0">
                <a:latin typeface="Arial" panose="020B0604020202020204" pitchFamily="34" charset="0"/>
                <a:cs typeface="Arial" panose="020B0604020202020204" pitchFamily="34" charset="0"/>
              </a:rPr>
              <a:t> </a:t>
            </a:r>
          </a:p>
        </p:txBody>
      </p:sp>
      <p:graphicFrame>
        <p:nvGraphicFramePr>
          <p:cNvPr id="2" name="Tabela 1">
            <a:extLst>
              <a:ext uri="{FF2B5EF4-FFF2-40B4-BE49-F238E27FC236}">
                <a16:creationId xmlns:a16="http://schemas.microsoft.com/office/drawing/2014/main" id="{754C20CE-563A-51BB-8282-F2DE4B415EC9}"/>
              </a:ext>
            </a:extLst>
          </p:cNvPr>
          <p:cNvGraphicFramePr>
            <a:graphicFrameLocks noGrp="1"/>
          </p:cNvGraphicFramePr>
          <p:nvPr>
            <p:extLst>
              <p:ext uri="{D42A27DB-BD31-4B8C-83A1-F6EECF244321}">
                <p14:modId xmlns:p14="http://schemas.microsoft.com/office/powerpoint/2010/main" val="1306617860"/>
              </p:ext>
            </p:extLst>
          </p:nvPr>
        </p:nvGraphicFramePr>
        <p:xfrm>
          <a:off x="161924" y="6649299"/>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(-9) - (-2)?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CaixaDeTexto 4">
            <a:extLst>
              <a:ext uri="{FF2B5EF4-FFF2-40B4-BE49-F238E27FC236}">
                <a16:creationId xmlns:a16="http://schemas.microsoft.com/office/drawing/2014/main" id="{323A934C-F039-999A-883B-FC08645F42BC}"/>
              </a:ext>
            </a:extLst>
          </p:cNvPr>
          <p:cNvSpPr txBox="1"/>
          <p:nvPr/>
        </p:nvSpPr>
        <p:spPr>
          <a:xfrm>
            <a:off x="458061" y="7250172"/>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-11</a:t>
            </a:r>
          </a:p>
          <a:p>
            <a:r>
              <a:rPr lang="pt-BR" sz="1200" dirty="0">
                <a:latin typeface="Arial" panose="020B0604020202020204" pitchFamily="34" charset="0"/>
                <a:cs typeface="Arial" panose="020B0604020202020204" pitchFamily="34" charset="0"/>
              </a:rPr>
              <a:t>b) 11</a:t>
            </a:r>
          </a:p>
          <a:p>
            <a:r>
              <a:rPr lang="pt-BR" sz="1200" dirty="0">
                <a:latin typeface="Arial" panose="020B0604020202020204" pitchFamily="34" charset="0"/>
                <a:cs typeface="Arial" panose="020B0604020202020204" pitchFamily="34" charset="0"/>
              </a:rPr>
              <a:t>c) -7</a:t>
            </a:r>
          </a:p>
          <a:p>
            <a:r>
              <a:rPr lang="pt-BR" sz="1200" dirty="0">
                <a:latin typeface="Arial" panose="020B0604020202020204" pitchFamily="34" charset="0"/>
                <a:cs typeface="Arial" panose="020B0604020202020204" pitchFamily="34" charset="0"/>
              </a:rPr>
              <a:t>d) 7</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8507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CE2983F-077F-9687-E0FA-86D831923A0E}"/>
              </a:ext>
            </a:extLst>
          </p:cNvPr>
          <p:cNvGraphicFramePr>
            <a:graphicFrameLocks noGrp="1"/>
          </p:cNvGraphicFramePr>
          <p:nvPr>
            <p:extLst>
              <p:ext uri="{D42A27DB-BD31-4B8C-83A1-F6EECF244321}">
                <p14:modId xmlns:p14="http://schemas.microsoft.com/office/powerpoint/2010/main" val="2014236393"/>
              </p:ext>
            </p:extLst>
          </p:nvPr>
        </p:nvGraphicFramePr>
        <p:xfrm>
          <a:off x="161924" y="1799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valor da expressão 5 - (-3)?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6" name="CaixaDeTexto 15">
            <a:extLst>
              <a:ext uri="{FF2B5EF4-FFF2-40B4-BE49-F238E27FC236}">
                <a16:creationId xmlns:a16="http://schemas.microsoft.com/office/drawing/2014/main" id="{68CD6D4B-F82C-9D4F-D91D-FC7795690482}"/>
              </a:ext>
            </a:extLst>
          </p:cNvPr>
          <p:cNvSpPr txBox="1"/>
          <p:nvPr/>
        </p:nvSpPr>
        <p:spPr>
          <a:xfrm>
            <a:off x="458061" y="2400564"/>
            <a:ext cx="3429000" cy="1200329"/>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-8</a:t>
            </a:r>
          </a:p>
          <a:p>
            <a:r>
              <a:rPr lang="pt-BR" sz="1200" dirty="0">
                <a:latin typeface="Arial" panose="020B0604020202020204" pitchFamily="34" charset="0"/>
                <a:cs typeface="Arial" panose="020B0604020202020204" pitchFamily="34" charset="0"/>
              </a:rPr>
              <a:t>b) 8</a:t>
            </a:r>
          </a:p>
          <a:p>
            <a:r>
              <a:rPr lang="pt-BR" sz="1200" dirty="0">
                <a:latin typeface="Arial" panose="020B0604020202020204" pitchFamily="34" charset="0"/>
                <a:cs typeface="Arial" panose="020B0604020202020204" pitchFamily="34" charset="0"/>
              </a:rPr>
              <a:t>c) 2</a:t>
            </a:r>
          </a:p>
          <a:p>
            <a:r>
              <a:rPr lang="pt-BR" sz="1200" dirty="0">
                <a:latin typeface="Arial" panose="020B0604020202020204" pitchFamily="34" charset="0"/>
                <a:cs typeface="Arial" panose="020B0604020202020204" pitchFamily="34" charset="0"/>
              </a:rPr>
              <a:t>d) -2</a:t>
            </a:r>
          </a:p>
          <a:p>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 </a:t>
            </a:r>
          </a:p>
        </p:txBody>
      </p:sp>
      <p:graphicFrame>
        <p:nvGraphicFramePr>
          <p:cNvPr id="11" name="Tabela 10">
            <a:extLst>
              <a:ext uri="{FF2B5EF4-FFF2-40B4-BE49-F238E27FC236}">
                <a16:creationId xmlns:a16="http://schemas.microsoft.com/office/drawing/2014/main" id="{DBF28355-5E83-9CB5-3F14-E3F24C49D141}"/>
              </a:ext>
            </a:extLst>
          </p:cNvPr>
          <p:cNvGraphicFramePr>
            <a:graphicFrameLocks noGrp="1"/>
          </p:cNvGraphicFramePr>
          <p:nvPr>
            <p:extLst>
              <p:ext uri="{D42A27DB-BD31-4B8C-83A1-F6EECF244321}">
                <p14:modId xmlns:p14="http://schemas.microsoft.com/office/powerpoint/2010/main" val="3374195877"/>
              </p:ext>
            </p:extLst>
          </p:nvPr>
        </p:nvGraphicFramePr>
        <p:xfrm>
          <a:off x="161924" y="341622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resultado da operação (-6) x (-2)?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CaixaDeTexto 11">
            <a:extLst>
              <a:ext uri="{FF2B5EF4-FFF2-40B4-BE49-F238E27FC236}">
                <a16:creationId xmlns:a16="http://schemas.microsoft.com/office/drawing/2014/main" id="{9FE195AE-C112-C0B0-9380-500F60F487D0}"/>
              </a:ext>
            </a:extLst>
          </p:cNvPr>
          <p:cNvSpPr txBox="1"/>
          <p:nvPr/>
        </p:nvSpPr>
        <p:spPr>
          <a:xfrm>
            <a:off x="458061" y="4017100"/>
            <a:ext cx="3429000" cy="1015663"/>
          </a:xfrm>
          <a:prstGeom prst="rect">
            <a:avLst/>
          </a:prstGeom>
          <a:noFill/>
        </p:spPr>
        <p:txBody>
          <a:bodyPr wrap="square">
            <a:spAutoFit/>
          </a:bodyPr>
          <a:lstStyle/>
          <a:p>
            <a:r>
              <a:rPr lang="pt-BR" sz="1200" dirty="0">
                <a:latin typeface="Arial" panose="020B0604020202020204" pitchFamily="34" charset="0"/>
                <a:cs typeface="Arial" panose="020B0604020202020204" pitchFamily="34" charset="0"/>
              </a:rPr>
              <a:t>a) -12</a:t>
            </a:r>
          </a:p>
          <a:p>
            <a:r>
              <a:rPr lang="pt-BR" sz="1200" dirty="0">
                <a:latin typeface="Arial" panose="020B0604020202020204" pitchFamily="34" charset="0"/>
                <a:cs typeface="Arial" panose="020B0604020202020204" pitchFamily="34" charset="0"/>
              </a:rPr>
              <a:t>b) 12</a:t>
            </a:r>
          </a:p>
          <a:p>
            <a:r>
              <a:rPr lang="pt-BR" sz="1200" dirty="0">
                <a:latin typeface="Arial" panose="020B0604020202020204" pitchFamily="34" charset="0"/>
                <a:cs typeface="Arial" panose="020B0604020202020204" pitchFamily="34" charset="0"/>
              </a:rPr>
              <a:t>c) 6</a:t>
            </a:r>
          </a:p>
          <a:p>
            <a:r>
              <a:rPr lang="pt-BR" sz="1200" dirty="0">
                <a:latin typeface="Arial" panose="020B0604020202020204" pitchFamily="34" charset="0"/>
                <a:cs typeface="Arial" panose="020B0604020202020204" pitchFamily="34" charset="0"/>
              </a:rPr>
              <a:t>d) -6</a:t>
            </a:r>
          </a:p>
          <a:p>
            <a:r>
              <a:rPr lang="pt-BR" sz="1200" dirty="0">
                <a:latin typeface="Arial" panose="020B0604020202020204" pitchFamily="34" charset="0"/>
                <a:cs typeface="Arial" panose="020B0604020202020204" pitchFamily="34" charset="0"/>
              </a:rPr>
              <a:t> </a:t>
            </a:r>
          </a:p>
        </p:txBody>
      </p:sp>
      <p:graphicFrame>
        <p:nvGraphicFramePr>
          <p:cNvPr id="2" name="Tabela 1">
            <a:extLst>
              <a:ext uri="{FF2B5EF4-FFF2-40B4-BE49-F238E27FC236}">
                <a16:creationId xmlns:a16="http://schemas.microsoft.com/office/drawing/2014/main" id="{042C43B5-B652-4E5D-BD97-85B96E72EC62}"/>
              </a:ext>
            </a:extLst>
          </p:cNvPr>
          <p:cNvGraphicFramePr>
            <a:graphicFrameLocks noGrp="1"/>
          </p:cNvGraphicFramePr>
          <p:nvPr>
            <p:extLst>
              <p:ext uri="{D42A27DB-BD31-4B8C-83A1-F6EECF244321}">
                <p14:modId xmlns:p14="http://schemas.microsoft.com/office/powerpoint/2010/main" val="2405548178"/>
              </p:ext>
            </p:extLst>
          </p:nvPr>
        </p:nvGraphicFramePr>
        <p:xfrm>
          <a:off x="105344" y="5032763"/>
          <a:ext cx="6529820" cy="1493854"/>
        </p:xfrm>
        <a:graphic>
          <a:graphicData uri="http://schemas.openxmlformats.org/drawingml/2006/table">
            <a:tbl>
              <a:tblPr firstRow="1" firstCol="1" bandRow="1">
                <a:tableStyleId>{5C22544A-7EE6-4342-B048-85BDC9FD1C3A}</a:tableStyleId>
              </a:tblPr>
              <a:tblGrid>
                <a:gridCol w="267635">
                  <a:extLst>
                    <a:ext uri="{9D8B030D-6E8A-4147-A177-3AD203B41FA5}">
                      <a16:colId xmlns:a16="http://schemas.microsoft.com/office/drawing/2014/main" val="20000"/>
                    </a:ext>
                  </a:extLst>
                </a:gridCol>
                <a:gridCol w="6262185">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Dalila, moradora do Rio Branco no Acre, e Jennifer, moradora de João Pessoa – Paraíba, se conheceram na internet e se tornaram amigas. Após completar 18 anos, Jennifer planejou visitar sua amiga acreana para comemorar seu aniversário. No dia esperado, Jennifer pediu que Dalila a buscasse no aeroporto às 17 h no horário do Rio Branco. Sabendo que o voo durou 6 horas e que os fusos horários que Rio Branco e João Pessoa são GMT-5 e GMT-3, respectivamente, calcule o horário em que o piloto do avião informou que a aeronave decolou em João Pessoa.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CaixaDeTexto 4">
            <a:extLst>
              <a:ext uri="{FF2B5EF4-FFF2-40B4-BE49-F238E27FC236}">
                <a16:creationId xmlns:a16="http://schemas.microsoft.com/office/drawing/2014/main" id="{87CF5D73-27A3-8046-FAEA-3DEE356B86B0}"/>
              </a:ext>
            </a:extLst>
          </p:cNvPr>
          <p:cNvSpPr txBox="1"/>
          <p:nvPr/>
        </p:nvSpPr>
        <p:spPr>
          <a:xfrm>
            <a:off x="325276" y="6352829"/>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7:00 h.</a:t>
            </a:r>
          </a:p>
          <a:p>
            <a:pPr marL="228600" lvl="0" indent="-228600">
              <a:buAutoNum type="alphaLcParenR"/>
            </a:pP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9:00 </a:t>
            </a:r>
            <a:r>
              <a:rPr lang="pt-BR" sz="1200" dirty="0">
                <a:latin typeface="Arial" panose="020B0604020202020204" pitchFamily="34" charset="0"/>
                <a:ea typeface="Verdana" panose="020B0604030504040204" pitchFamily="34" charset="0"/>
                <a:cs typeface="Arial" panose="020B0604020202020204" pitchFamily="34" charset="0"/>
              </a:rPr>
              <a:t>h</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10:00 h.</a:t>
            </a: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11:00 h.</a:t>
            </a:r>
            <a:endPar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13:00 h.</a:t>
            </a:r>
            <a:endParaRPr lang="pt-B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1870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graphicFrame>
        <p:nvGraphicFramePr>
          <p:cNvPr id="4" name="Tabela 3">
            <a:extLst>
              <a:ext uri="{FF2B5EF4-FFF2-40B4-BE49-F238E27FC236}">
                <a16:creationId xmlns:a16="http://schemas.microsoft.com/office/drawing/2014/main" id="{1A4E8DA2-9B2B-178C-5300-3E37E52EF84B}"/>
              </a:ext>
            </a:extLst>
          </p:cNvPr>
          <p:cNvGraphicFramePr>
            <a:graphicFrameLocks noGrp="1"/>
          </p:cNvGraphicFramePr>
          <p:nvPr>
            <p:extLst>
              <p:ext uri="{D42A27DB-BD31-4B8C-83A1-F6EECF244321}">
                <p14:modId xmlns:p14="http://schemas.microsoft.com/office/powerpoint/2010/main" val="3676438084"/>
              </p:ext>
            </p:extLst>
          </p:nvPr>
        </p:nvGraphicFramePr>
        <p:xfrm>
          <a:off x="161925" y="1577538"/>
          <a:ext cx="6529820" cy="1310974"/>
        </p:xfrm>
        <a:graphic>
          <a:graphicData uri="http://schemas.openxmlformats.org/drawingml/2006/table">
            <a:tbl>
              <a:tblPr firstRow="1" firstCol="1" bandRow="1">
                <a:tableStyleId>{5C22544A-7EE6-4342-B048-85BDC9FD1C3A}</a:tableStyleId>
              </a:tblPr>
              <a:tblGrid>
                <a:gridCol w="271212">
                  <a:extLst>
                    <a:ext uri="{9D8B030D-6E8A-4147-A177-3AD203B41FA5}">
                      <a16:colId xmlns:a16="http://schemas.microsoft.com/office/drawing/2014/main" val="20000"/>
                    </a:ext>
                  </a:extLst>
                </a:gridCol>
                <a:gridCol w="6258608">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Maurício foi visitar parte de sua família em Nova Iorque, nos Estados Unidos, durante o Natal. A cidade é mundialmente conhecida pelo frio durante essa época, com temperaturas que atingem valores abaixo de 0 </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 Visitando a famosa </a:t>
                      </a:r>
                      <a:r>
                        <a:rPr lang="pt-BR" sz="1200" b="0" i="1" kern="1200" dirty="0">
                          <a:solidFill>
                            <a:schemeClr val="tx1"/>
                          </a:solidFill>
                          <a:latin typeface="Arial" panose="020B0604020202020204" pitchFamily="34" charset="0"/>
                          <a:ea typeface="Verdana" panose="020B0604030504040204" pitchFamily="34" charset="0"/>
                          <a:cs typeface="Arial" panose="020B0604020202020204" pitchFamily="34" charset="0"/>
                        </a:rPr>
                        <a:t>Times Square</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 ele observou, em um telão, a indicação do termômetro indicando - 2 °C. Neste mesmo momento em Recife, cidade em que reside, marcava 25 °C. Em quantos graus a temperatura deverá aumentar para que o termômetro de Nova Iorque atinja o mesmo valor indicado em Recife?</a:t>
                      </a:r>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CaixaDeTexto 4">
            <a:extLst>
              <a:ext uri="{FF2B5EF4-FFF2-40B4-BE49-F238E27FC236}">
                <a16:creationId xmlns:a16="http://schemas.microsoft.com/office/drawing/2014/main" id="{794485AD-2B90-E088-636E-2A982B436B39}"/>
              </a:ext>
            </a:extLst>
          </p:cNvPr>
          <p:cNvSpPr txBox="1"/>
          <p:nvPr/>
        </p:nvSpPr>
        <p:spPr>
          <a:xfrm>
            <a:off x="381857" y="2711488"/>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0 </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°C.</a:t>
            </a:r>
            <a:endParaRPr lang="pt-BR" sz="1200" dirty="0">
              <a:latin typeface="Arial" panose="020B0604020202020204" pitchFamily="34" charset="0"/>
              <a:cs typeface="Arial" panose="020B0604020202020204" pitchFamily="34" charset="0"/>
            </a:endParaRPr>
          </a:p>
          <a:p>
            <a:pPr marL="228600" lvl="0" indent="-228600">
              <a:buAutoNum type="alphaLcParenR"/>
            </a:pPr>
            <a:r>
              <a:rPr lang="pt-BR" sz="1200" dirty="0">
                <a:latin typeface="Arial" panose="020B0604020202020204" pitchFamily="34" charset="0"/>
                <a:cs typeface="Arial" panose="020B0604020202020204" pitchFamily="34" charset="0"/>
              </a:rPr>
              <a:t>25 </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°C.</a:t>
            </a: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27 </a:t>
            </a:r>
            <a:r>
              <a:rPr lang="pt-BR" sz="1200" b="0" i="0" kern="1200" dirty="0">
                <a:latin typeface="Arial" panose="020B0604020202020204" pitchFamily="34" charset="0"/>
                <a:ea typeface="Verdana" panose="020B0604030504040204" pitchFamily="34" charset="0"/>
                <a:cs typeface="Arial" panose="020B0604020202020204" pitchFamily="34" charset="0"/>
              </a:rPr>
              <a:t>°</a:t>
            </a:r>
            <a:r>
              <a:rPr lang="pt-BR" sz="1200" dirty="0">
                <a:latin typeface="Arial" panose="020B0604020202020204" pitchFamily="34" charset="0"/>
                <a:ea typeface="Verdana" panose="020B0604030504040204" pitchFamily="34" charset="0"/>
                <a:cs typeface="Arial" panose="020B0604020202020204" pitchFamily="34" charset="0"/>
              </a:rPr>
              <a:t>C</a:t>
            </a:r>
            <a:r>
              <a:rPr lang="pt-BR" sz="1200" dirty="0">
                <a:solidFill>
                  <a:srgbClr val="FF0000"/>
                </a:solidFill>
                <a:latin typeface="Arial" panose="020B0604020202020204" pitchFamily="34" charset="0"/>
                <a:ea typeface="Verdana" panose="020B0604030504040204" pitchFamily="34" charset="0"/>
                <a:cs typeface="Arial" panose="020B0604020202020204" pitchFamily="34" charset="0"/>
              </a:rPr>
              <a:t>.</a:t>
            </a: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29 </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°C.</a:t>
            </a:r>
          </a:p>
          <a:p>
            <a:pPr marL="228600" lvl="0" indent="-228600">
              <a:buAutoNum type="alphaLcParenR"/>
            </a:pPr>
            <a:r>
              <a:rPr lang="pt-BR" sz="1200" dirty="0">
                <a:latin typeface="Arial" panose="020B0604020202020204" pitchFamily="34" charset="0"/>
                <a:ea typeface="Verdana" panose="020B0604030504040204" pitchFamily="34" charset="0"/>
                <a:cs typeface="Arial" panose="020B0604020202020204" pitchFamily="34" charset="0"/>
              </a:rPr>
              <a:t>31 </a:t>
            </a:r>
            <a:r>
              <a:rPr lang="pt-BR" sz="1200" b="0" i="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r>
              <a:rPr lang="pt-BR" sz="1200" dirty="0">
                <a:latin typeface="Arial" panose="020B0604020202020204" pitchFamily="34" charset="0"/>
                <a:ea typeface="Verdana" panose="020B0604030504040204" pitchFamily="34" charset="0"/>
                <a:cs typeface="Arial" panose="020B0604020202020204" pitchFamily="34" charset="0"/>
              </a:rPr>
              <a:t>C.</a:t>
            </a:r>
            <a:endParaRPr lang="pt-BR" sz="1200" dirty="0">
              <a:latin typeface="Arial" panose="020B0604020202020204" pitchFamily="34" charset="0"/>
              <a:cs typeface="Arial" panose="020B0604020202020204" pitchFamily="34" charset="0"/>
            </a:endParaRPr>
          </a:p>
        </p:txBody>
      </p:sp>
      <p:graphicFrame>
        <p:nvGraphicFramePr>
          <p:cNvPr id="7" name="Tabela 6">
            <a:extLst>
              <a:ext uri="{FF2B5EF4-FFF2-40B4-BE49-F238E27FC236}">
                <a16:creationId xmlns:a16="http://schemas.microsoft.com/office/drawing/2014/main" id="{87FEDB18-59D3-7C3A-DA29-0A4AC05C4F87}"/>
              </a:ext>
            </a:extLst>
          </p:cNvPr>
          <p:cNvGraphicFramePr>
            <a:graphicFrameLocks noGrp="1"/>
          </p:cNvGraphicFramePr>
          <p:nvPr>
            <p:extLst>
              <p:ext uri="{D42A27DB-BD31-4B8C-83A1-F6EECF244321}">
                <p14:modId xmlns:p14="http://schemas.microsoft.com/office/powerpoint/2010/main" val="459982342"/>
              </p:ext>
            </p:extLst>
          </p:nvPr>
        </p:nvGraphicFramePr>
        <p:xfrm>
          <a:off x="161924" y="3950075"/>
          <a:ext cx="6491482" cy="1676734"/>
        </p:xfrm>
        <a:graphic>
          <a:graphicData uri="http://schemas.openxmlformats.org/drawingml/2006/table">
            <a:tbl>
              <a:tblPr firstRow="1" firstCol="1" bandRow="1">
                <a:tableStyleId>{5C22544A-7EE6-4342-B048-85BDC9FD1C3A}</a:tableStyleId>
              </a:tblPr>
              <a:tblGrid>
                <a:gridCol w="355434">
                  <a:extLst>
                    <a:ext uri="{9D8B030D-6E8A-4147-A177-3AD203B41FA5}">
                      <a16:colId xmlns:a16="http://schemas.microsoft.com/office/drawing/2014/main" val="20000"/>
                    </a:ext>
                  </a:extLst>
                </a:gridCol>
                <a:gridCol w="6136048">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No início do mês de junho, Suzane tinha um saldo de R$ 500,00 em sua conta bancária. Ana, sua amiga, pediu-lhe emprestado uma quantia de R$ 350,00 para pagar a parcela de um sofá que comprara. Dois dias após esse empréstimo, Júlio lhe pediu uma quantia de R$ 200,00 emprestado, pois esquecera de pagar a conta de energia de sua casa. Nesse mesmo dia, a mãe de Suzane lhe transferiu R$ 250,00 como presente. Suzane resolveu comprar um par de tênis como presente, o que lhe custou R$ 150,00. Marque a alternativa que indica o quanto Suzane tinha de saldo após os empréstimos para Ana e Júlio e o saldo total após todas as transações.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8" name="CaixaDeTexto 7">
            <a:extLst>
              <a:ext uri="{FF2B5EF4-FFF2-40B4-BE49-F238E27FC236}">
                <a16:creationId xmlns:a16="http://schemas.microsoft.com/office/drawing/2014/main" id="{0A096A97-D474-CD31-CE82-3510E9ACC18D}"/>
              </a:ext>
            </a:extLst>
          </p:cNvPr>
          <p:cNvSpPr txBox="1"/>
          <p:nvPr/>
        </p:nvSpPr>
        <p:spPr>
          <a:xfrm>
            <a:off x="381857" y="5465693"/>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 R$ 50,00 e + R$ 50,00.</a:t>
            </a:r>
          </a:p>
          <a:p>
            <a:pPr marL="228600" lvl="0" indent="-228600">
              <a:buAutoNum type="alphaLcParenR"/>
            </a:pPr>
            <a:r>
              <a:rPr lang="pt-BR" sz="1200" dirty="0">
                <a:latin typeface="Arial" panose="020B0604020202020204" pitchFamily="34" charset="0"/>
                <a:cs typeface="Arial" panose="020B0604020202020204" pitchFamily="34" charset="0"/>
              </a:rPr>
              <a:t>– R$ 50,00 e + R$ 100,00.</a:t>
            </a:r>
          </a:p>
          <a:p>
            <a:pPr marL="228600" lvl="0" indent="-228600">
              <a:buAutoNum type="alphaLcParenR"/>
            </a:pPr>
            <a:r>
              <a:rPr lang="pt-BR" sz="1200" dirty="0">
                <a:latin typeface="Arial" panose="020B0604020202020204" pitchFamily="34" charset="0"/>
                <a:cs typeface="Arial" panose="020B0604020202020204" pitchFamily="34" charset="0"/>
              </a:rPr>
              <a:t>– R$ 100,00 e + R$ 50,00.</a:t>
            </a:r>
          </a:p>
          <a:p>
            <a:pPr marL="228600" lvl="0" indent="-228600">
              <a:buAutoNum type="alphaLcParenR"/>
            </a:pPr>
            <a:r>
              <a:rPr lang="pt-BR" sz="1200" dirty="0">
                <a:latin typeface="Arial" panose="020B0604020202020204" pitchFamily="34" charset="0"/>
                <a:cs typeface="Arial" panose="020B0604020202020204" pitchFamily="34" charset="0"/>
              </a:rPr>
              <a:t>– R$ 100,00 e + R$ 150,00</a:t>
            </a:r>
            <a:r>
              <a:rPr lang="pt-BR" sz="1200" dirty="0">
                <a:solidFill>
                  <a:srgbClr val="FF0000"/>
                </a:solidFill>
                <a:latin typeface="Arial" panose="020B0604020202020204" pitchFamily="34" charset="0"/>
                <a:cs typeface="Arial" panose="020B0604020202020204" pitchFamily="34" charset="0"/>
              </a:rPr>
              <a:t>.</a:t>
            </a:r>
          </a:p>
          <a:p>
            <a:pPr marL="228600" lvl="0" indent="-228600">
              <a:buAutoNum type="alphaLcParenR"/>
            </a:pPr>
            <a:r>
              <a:rPr lang="pt-BR" sz="1200" dirty="0">
                <a:latin typeface="Arial" panose="020B0604020202020204" pitchFamily="34" charset="0"/>
                <a:cs typeface="Arial" panose="020B0604020202020204" pitchFamily="34" charset="0"/>
              </a:rPr>
              <a:t>– R$ 150,00 e + R$ 150,00.</a:t>
            </a:r>
          </a:p>
        </p:txBody>
      </p:sp>
      <p:pic>
        <p:nvPicPr>
          <p:cNvPr id="9" name="Imagem 8">
            <a:extLst>
              <a:ext uri="{FF2B5EF4-FFF2-40B4-BE49-F238E27FC236}">
                <a16:creationId xmlns:a16="http://schemas.microsoft.com/office/drawing/2014/main" id="{B85CA979-763E-F2A2-21D5-EDDAA5C001F5}"/>
              </a:ext>
            </a:extLst>
          </p:cNvPr>
          <p:cNvPicPr>
            <a:picLocks noChangeAspect="1"/>
          </p:cNvPicPr>
          <p:nvPr/>
        </p:nvPicPr>
        <p:blipFill>
          <a:blip r:embed="rId2"/>
          <a:stretch>
            <a:fillRect/>
          </a:stretch>
        </p:blipFill>
        <p:spPr>
          <a:xfrm>
            <a:off x="5606847" y="9097769"/>
            <a:ext cx="1141478" cy="516299"/>
          </a:xfrm>
          <a:prstGeom prst="rect">
            <a:avLst/>
          </a:prstGeom>
        </p:spPr>
      </p:pic>
    </p:spTree>
    <p:extLst>
      <p:ext uri="{BB962C8B-B14F-4D97-AF65-F5344CB8AC3E}">
        <p14:creationId xmlns:p14="http://schemas.microsoft.com/office/powerpoint/2010/main" val="115652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664024817"/>
              </p:ext>
            </p:extLst>
          </p:nvPr>
        </p:nvGraphicFramePr>
        <p:xfrm>
          <a:off x="161925" y="1688574"/>
          <a:ext cx="6529820" cy="914400"/>
        </p:xfrm>
        <a:graphic>
          <a:graphicData uri="http://schemas.openxmlformats.org/drawingml/2006/table">
            <a:tbl>
              <a:tblPr firstRow="1" firstCol="1" bandRow="1">
                <a:tableStyleId>{5C22544A-7EE6-4342-B048-85BDC9FD1C3A}</a:tableStyleId>
              </a:tblPr>
              <a:tblGrid>
                <a:gridCol w="355433">
                  <a:extLst>
                    <a:ext uri="{9D8B030D-6E8A-4147-A177-3AD203B41FA5}">
                      <a16:colId xmlns:a16="http://schemas.microsoft.com/office/drawing/2014/main" val="20000"/>
                    </a:ext>
                  </a:extLst>
                </a:gridCol>
                <a:gridCol w="6174387">
                  <a:extLst>
                    <a:ext uri="{9D8B030D-6E8A-4147-A177-3AD203B41FA5}">
                      <a16:colId xmlns:a16="http://schemas.microsoft.com/office/drawing/2014/main" val="20001"/>
                    </a:ext>
                  </a:extLst>
                </a:gridCol>
              </a:tblGrid>
              <a:tr h="539662">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As irmãs Angélica e Andréa adoram fazer trilhas. Porém, apenas Angélica não se incomoda em realizar trilhas que passem por dentro de rios ou córregos. Em uma trilha que estavam fazendo juntas, após avistar um riacho, as duas decidiram seguir caminhos diferentes: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7648">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5" name="CaixaDeTexto 4">
            <a:extLst>
              <a:ext uri="{FF2B5EF4-FFF2-40B4-BE49-F238E27FC236}">
                <a16:creationId xmlns:a16="http://schemas.microsoft.com/office/drawing/2014/main" id="{0CE57A2F-6678-26F7-1868-97F7393A6E0B}"/>
              </a:ext>
            </a:extLst>
          </p:cNvPr>
          <p:cNvSpPr txBox="1"/>
          <p:nvPr/>
        </p:nvSpPr>
        <p:spPr>
          <a:xfrm>
            <a:off x="161923" y="2446842"/>
            <a:ext cx="6529819" cy="3046988"/>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I. Angélica caminhou 300 m seguindo o curso do riacho, desceu 400 m em um morro, caminhou 800 m em uma mata fechada, escalou um monte de 900 m, até chegar ao alto de uma cachoeira.</a:t>
            </a:r>
          </a:p>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II. Andréa andou 700 metros no riacho até achar uma ponte, após atravessar a ponte, caminhou 500 metros por um bosque até achar a entrada de uma gruta, onde desceu 350 metros. Para chegar até a outra saída da gruta, subiu 300 metros. Ao sair da gruta, andou mais 200 metros até avistar por baixo sua irmã no alto da cachoeira. </a:t>
            </a:r>
          </a:p>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Com base nessas informações, marque a alternativa que indica a altura em que Angélica estava em relação à sua irmã, quando se avistaram no final da trilha.</a:t>
            </a:r>
          </a:p>
          <a:p>
            <a:pPr algn="just"/>
            <a:endParaRPr lang="pt-BR" sz="1200" dirty="0">
              <a:latin typeface="Arial" panose="020B0604020202020204" pitchFamily="34" charset="0"/>
              <a:ea typeface="Verdana" panose="020B0604030504040204" pitchFamily="34" charset="0"/>
              <a:cs typeface="Arial" panose="020B0604020202020204" pitchFamily="34" charset="0"/>
            </a:endParaRPr>
          </a:p>
          <a:p>
            <a:pPr marL="228600" lvl="0" indent="-228600">
              <a:buAutoNum type="alphaLcParenR"/>
            </a:pPr>
            <a:r>
              <a:rPr lang="pt-BR" sz="1200" dirty="0">
                <a:latin typeface="Arial" panose="020B0604020202020204" pitchFamily="34" charset="0"/>
                <a:cs typeface="Arial" panose="020B0604020202020204" pitchFamily="34" charset="0"/>
              </a:rPr>
              <a:t>Angélica estava a 400 metros de altura em relação a Andréa.</a:t>
            </a:r>
          </a:p>
          <a:p>
            <a:pPr marL="228600" lvl="0" indent="-228600">
              <a:buAutoNum type="alphaLcParenR"/>
            </a:pPr>
            <a:r>
              <a:rPr lang="pt-BR" sz="1200" dirty="0">
                <a:latin typeface="Arial" panose="020B0604020202020204" pitchFamily="34" charset="0"/>
                <a:cs typeface="Arial" panose="020B0604020202020204" pitchFamily="34" charset="0"/>
              </a:rPr>
              <a:t>Angélica estava a 450 metros de altura em relação a Andréa.</a:t>
            </a:r>
          </a:p>
          <a:p>
            <a:pPr marL="228600" lvl="0" indent="-228600">
              <a:buAutoNum type="alphaLcParenR"/>
            </a:pPr>
            <a:r>
              <a:rPr lang="pt-BR" sz="1200" dirty="0">
                <a:latin typeface="Arial" panose="020B0604020202020204" pitchFamily="34" charset="0"/>
                <a:cs typeface="Arial" panose="020B0604020202020204" pitchFamily="34" charset="0"/>
              </a:rPr>
              <a:t>Angélica estava a 500 metros de altura em relação a Andréa.</a:t>
            </a:r>
          </a:p>
          <a:p>
            <a:pPr marL="228600" lvl="0" indent="-228600">
              <a:buAutoNum type="alphaLcParenR"/>
            </a:pPr>
            <a:r>
              <a:rPr lang="pt-BR" sz="1200" dirty="0">
                <a:latin typeface="Arial" panose="020B0604020202020204" pitchFamily="34" charset="0"/>
                <a:cs typeface="Arial" panose="020B0604020202020204" pitchFamily="34" charset="0"/>
              </a:rPr>
              <a:t>Angélica estava a 550 metros de altura em relação a Andréa.</a:t>
            </a:r>
          </a:p>
          <a:p>
            <a:pPr marL="228600" lvl="0" indent="-228600">
              <a:buAutoNum type="alphaLcParenR"/>
            </a:pPr>
            <a:r>
              <a:rPr lang="pt-BR" sz="1200" dirty="0">
                <a:latin typeface="Arial" panose="020B0604020202020204" pitchFamily="34" charset="0"/>
                <a:cs typeface="Arial" panose="020B0604020202020204" pitchFamily="34" charset="0"/>
              </a:rPr>
              <a:t>Angélica estava a 600 metros de altura em relação a Andréa</a:t>
            </a:r>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608870502"/>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4681</TotalTime>
  <Words>1476</Words>
  <Application>Microsoft Office PowerPoint</Application>
  <PresentationFormat>Papel A4 (210 x 297 mm)</PresentationFormat>
  <Paragraphs>243</Paragraphs>
  <Slides>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9</vt:i4>
      </vt:variant>
    </vt:vector>
  </HeadingPairs>
  <TitlesOfParts>
    <vt:vector size="13"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77</cp:revision>
  <dcterms:created xsi:type="dcterms:W3CDTF">2022-07-31T15:12:23Z</dcterms:created>
  <dcterms:modified xsi:type="dcterms:W3CDTF">2023-09-12T19:24:05Z</dcterms:modified>
</cp:coreProperties>
</file>