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84" r:id="rId2"/>
    <p:sldId id="291" r:id="rId3"/>
    <p:sldId id="292" r:id="rId4"/>
    <p:sldId id="293" r:id="rId5"/>
    <p:sldId id="294" r:id="rId6"/>
    <p:sldId id="295" r:id="rId7"/>
    <p:sldId id="296" r:id="rId8"/>
    <p:sldId id="287" r:id="rId9"/>
    <p:sldId id="288" r:id="rId10"/>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p:scale>
          <a:sx n="80" d="100"/>
          <a:sy n="80" d="100"/>
        </p:scale>
        <p:origin x="1728" y="-1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12/09/2023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12/09/2023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12/09/2023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12/09/2023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12/09/2023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474059" y="2509189"/>
            <a:ext cx="5931145" cy="4862870"/>
          </a:xfrm>
          <a:prstGeom prst="rect">
            <a:avLst/>
          </a:prstGeom>
          <a:noFill/>
        </p:spPr>
        <p:txBody>
          <a:bodyPr wrap="square" anchor="ctr">
            <a:spAutoFit/>
          </a:bodyPr>
          <a:lstStyle/>
          <a:p>
            <a:pPr algn="ctr"/>
            <a:r>
              <a:rPr lang="pt-BR" sz="3600" i="0" dirty="0">
                <a:solidFill>
                  <a:srgbClr val="000000"/>
                </a:solidFill>
                <a:effectLst/>
                <a:latin typeface="Arial" panose="020B0604020202020204" pitchFamily="34" charset="0"/>
                <a:cs typeface="Arial" panose="020B0604020202020204" pitchFamily="34" charset="0"/>
              </a:rPr>
              <a:t>Números inteiros: usos, história, ordenação,</a:t>
            </a:r>
          </a:p>
          <a:p>
            <a:pPr algn="ctr"/>
            <a:r>
              <a:rPr lang="pt-BR" sz="3600" i="0" dirty="0">
                <a:solidFill>
                  <a:srgbClr val="000000"/>
                </a:solidFill>
                <a:effectLst/>
                <a:latin typeface="Arial" panose="020B0604020202020204" pitchFamily="34" charset="0"/>
                <a:cs typeface="Arial" panose="020B0604020202020204" pitchFamily="34" charset="0"/>
              </a:rPr>
              <a:t>associação com pontos da reta numérica e Operações</a:t>
            </a:r>
          </a:p>
          <a:p>
            <a:pPr algn="ctr"/>
            <a:endParaRPr lang="pt-BR" sz="2800" dirty="0">
              <a:solidFill>
                <a:srgbClr val="000000"/>
              </a:solidFill>
              <a:latin typeface="Arial" panose="020B0604020202020204" pitchFamily="34" charset="0"/>
              <a:cs typeface="Arial" panose="020B0604020202020204" pitchFamily="34" charset="0"/>
            </a:endParaRPr>
          </a:p>
          <a:p>
            <a:pPr algn="ctr"/>
            <a:endParaRPr lang="pt-BR" sz="2800" dirty="0">
              <a:solidFill>
                <a:srgbClr val="000000"/>
              </a:solidFill>
              <a:latin typeface="Arial" panose="020B0604020202020204" pitchFamily="34" charset="0"/>
              <a:cs typeface="Arial" panose="020B0604020202020204" pitchFamily="34" charset="0"/>
            </a:endParaRPr>
          </a:p>
          <a:p>
            <a:pPr algn="ct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r>
              <a:rPr lang="pt-BR" sz="2000" i="0" dirty="0">
                <a:solidFill>
                  <a:srgbClr val="000000"/>
                </a:solidFill>
                <a:effectLst/>
                <a:latin typeface="Arial" panose="020B0604020202020204" pitchFamily="34" charset="0"/>
                <a:cs typeface="Arial" panose="020B0604020202020204" pitchFamily="34" charset="0"/>
              </a:rPr>
              <a:t>(EF07MA04) Resolver e elaborar problemas que envolvam operações com números inteiros.</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7º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6" name="Tabela 5">
            <a:extLst>
              <a:ext uri="{FF2B5EF4-FFF2-40B4-BE49-F238E27FC236}">
                <a16:creationId xmlns:a16="http://schemas.microsoft.com/office/drawing/2014/main" id="{5CE2983F-077F-9687-E0FA-86D831923A0E}"/>
              </a:ext>
            </a:extLst>
          </p:cNvPr>
          <p:cNvGraphicFramePr>
            <a:graphicFrameLocks noGrp="1"/>
          </p:cNvGraphicFramePr>
          <p:nvPr>
            <p:extLst>
              <p:ext uri="{D42A27DB-BD31-4B8C-83A1-F6EECF244321}">
                <p14:modId xmlns:p14="http://schemas.microsoft.com/office/powerpoint/2010/main" val="3167598496"/>
              </p:ext>
            </p:extLst>
          </p:nvPr>
        </p:nvGraphicFramePr>
        <p:xfrm>
          <a:off x="161924" y="1799691"/>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(-7) + (-3)?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6" name="CaixaDeTexto 15">
            <a:extLst>
              <a:ext uri="{FF2B5EF4-FFF2-40B4-BE49-F238E27FC236}">
                <a16:creationId xmlns:a16="http://schemas.microsoft.com/office/drawing/2014/main" id="{68CD6D4B-F82C-9D4F-D91D-FC7795690482}"/>
              </a:ext>
            </a:extLst>
          </p:cNvPr>
          <p:cNvSpPr txBox="1"/>
          <p:nvPr/>
        </p:nvSpPr>
        <p:spPr>
          <a:xfrm>
            <a:off x="458061" y="2400564"/>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10 </a:t>
            </a:r>
          </a:p>
          <a:p>
            <a:r>
              <a:rPr lang="pt-BR" sz="1200" dirty="0">
                <a:latin typeface="Arial" panose="020B0604020202020204" pitchFamily="34" charset="0"/>
                <a:cs typeface="Arial" panose="020B0604020202020204" pitchFamily="34" charset="0"/>
              </a:rPr>
              <a:t>b) -10 </a:t>
            </a:r>
          </a:p>
          <a:p>
            <a:r>
              <a:rPr lang="pt-BR" sz="1200" dirty="0">
                <a:latin typeface="Arial" panose="020B0604020202020204" pitchFamily="34" charset="0"/>
                <a:cs typeface="Arial" panose="020B0604020202020204" pitchFamily="34" charset="0"/>
              </a:rPr>
              <a:t>c) -4 </a:t>
            </a:r>
          </a:p>
          <a:p>
            <a:r>
              <a:rPr lang="pt-BR" sz="1200" dirty="0">
                <a:latin typeface="Arial" panose="020B0604020202020204" pitchFamily="34" charset="0"/>
                <a:cs typeface="Arial" panose="020B0604020202020204" pitchFamily="34" charset="0"/>
              </a:rPr>
              <a:t>d) 4 </a:t>
            </a:r>
          </a:p>
          <a:p>
            <a:r>
              <a:rPr lang="pt-BR" sz="1200" dirty="0">
                <a:latin typeface="Arial" panose="020B0604020202020204" pitchFamily="34" charset="0"/>
                <a:cs typeface="Arial" panose="020B0604020202020204" pitchFamily="34" charset="0"/>
              </a:rPr>
              <a:t> </a:t>
            </a:r>
          </a:p>
        </p:txBody>
      </p:sp>
      <p:graphicFrame>
        <p:nvGraphicFramePr>
          <p:cNvPr id="11" name="Tabela 10">
            <a:extLst>
              <a:ext uri="{FF2B5EF4-FFF2-40B4-BE49-F238E27FC236}">
                <a16:creationId xmlns:a16="http://schemas.microsoft.com/office/drawing/2014/main" id="{DBF28355-5E83-9CB5-3F14-E3F24C49D141}"/>
              </a:ext>
            </a:extLst>
          </p:cNvPr>
          <p:cNvGraphicFramePr>
            <a:graphicFrameLocks noGrp="1"/>
          </p:cNvGraphicFramePr>
          <p:nvPr>
            <p:extLst>
              <p:ext uri="{D42A27DB-BD31-4B8C-83A1-F6EECF244321}">
                <p14:modId xmlns:p14="http://schemas.microsoft.com/office/powerpoint/2010/main" val="2011774973"/>
              </p:ext>
            </p:extLst>
          </p:nvPr>
        </p:nvGraphicFramePr>
        <p:xfrm>
          <a:off x="161924" y="3416227"/>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(-12) - 5?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 name="CaixaDeTexto 11">
            <a:extLst>
              <a:ext uri="{FF2B5EF4-FFF2-40B4-BE49-F238E27FC236}">
                <a16:creationId xmlns:a16="http://schemas.microsoft.com/office/drawing/2014/main" id="{9FE195AE-C112-C0B0-9380-500F60F487D0}"/>
              </a:ext>
            </a:extLst>
          </p:cNvPr>
          <p:cNvSpPr txBox="1"/>
          <p:nvPr/>
        </p:nvSpPr>
        <p:spPr>
          <a:xfrm>
            <a:off x="458061" y="4017100"/>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17 </a:t>
            </a:r>
          </a:p>
          <a:p>
            <a:r>
              <a:rPr lang="pt-BR" sz="1200" dirty="0">
                <a:latin typeface="Arial" panose="020B0604020202020204" pitchFamily="34" charset="0"/>
                <a:cs typeface="Arial" panose="020B0604020202020204" pitchFamily="34" charset="0"/>
              </a:rPr>
              <a:t>b) -17 </a:t>
            </a:r>
          </a:p>
          <a:p>
            <a:r>
              <a:rPr lang="pt-BR" sz="1200" dirty="0">
                <a:latin typeface="Arial" panose="020B0604020202020204" pitchFamily="34" charset="0"/>
                <a:cs typeface="Arial" panose="020B0604020202020204" pitchFamily="34" charset="0"/>
              </a:rPr>
              <a:t>c) 7 </a:t>
            </a:r>
          </a:p>
          <a:p>
            <a:r>
              <a:rPr lang="pt-BR" sz="1200" dirty="0">
                <a:latin typeface="Arial" panose="020B0604020202020204" pitchFamily="34" charset="0"/>
                <a:cs typeface="Arial" panose="020B0604020202020204" pitchFamily="34" charset="0"/>
              </a:rPr>
              <a:t>d) -7 </a:t>
            </a:r>
          </a:p>
          <a:p>
            <a:r>
              <a:rPr lang="pt-BR" sz="1200" dirty="0">
                <a:latin typeface="Arial" panose="020B0604020202020204" pitchFamily="34" charset="0"/>
                <a:cs typeface="Arial" panose="020B0604020202020204" pitchFamily="34" charset="0"/>
              </a:rPr>
              <a:t> </a:t>
            </a:r>
          </a:p>
        </p:txBody>
      </p:sp>
      <p:graphicFrame>
        <p:nvGraphicFramePr>
          <p:cNvPr id="14" name="Tabela 13">
            <a:extLst>
              <a:ext uri="{FF2B5EF4-FFF2-40B4-BE49-F238E27FC236}">
                <a16:creationId xmlns:a16="http://schemas.microsoft.com/office/drawing/2014/main" id="{6F4EB705-0DAB-3D0D-FE5D-2D05ADFEDFCC}"/>
              </a:ext>
            </a:extLst>
          </p:cNvPr>
          <p:cNvGraphicFramePr>
            <a:graphicFrameLocks noGrp="1"/>
          </p:cNvGraphicFramePr>
          <p:nvPr>
            <p:extLst>
              <p:ext uri="{D42A27DB-BD31-4B8C-83A1-F6EECF244321}">
                <p14:modId xmlns:p14="http://schemas.microsoft.com/office/powerpoint/2010/main" val="1219366945"/>
              </p:ext>
            </p:extLst>
          </p:nvPr>
        </p:nvGraphicFramePr>
        <p:xfrm>
          <a:off x="161924" y="5032763"/>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8 + (-15)?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5" name="CaixaDeTexto 14">
            <a:extLst>
              <a:ext uri="{FF2B5EF4-FFF2-40B4-BE49-F238E27FC236}">
                <a16:creationId xmlns:a16="http://schemas.microsoft.com/office/drawing/2014/main" id="{B5CCAFBC-499E-A894-3DBA-EC1EA16C42A2}"/>
              </a:ext>
            </a:extLst>
          </p:cNvPr>
          <p:cNvSpPr txBox="1"/>
          <p:nvPr/>
        </p:nvSpPr>
        <p:spPr>
          <a:xfrm>
            <a:off x="458061" y="5633636"/>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7 </a:t>
            </a:r>
          </a:p>
          <a:p>
            <a:r>
              <a:rPr lang="pt-BR" sz="1200" dirty="0">
                <a:latin typeface="Arial" panose="020B0604020202020204" pitchFamily="34" charset="0"/>
                <a:cs typeface="Arial" panose="020B0604020202020204" pitchFamily="34" charset="0"/>
              </a:rPr>
              <a:t>b) -7 </a:t>
            </a:r>
          </a:p>
          <a:p>
            <a:r>
              <a:rPr lang="pt-BR" sz="1200" dirty="0">
                <a:latin typeface="Arial" panose="020B0604020202020204" pitchFamily="34" charset="0"/>
                <a:cs typeface="Arial" panose="020B0604020202020204" pitchFamily="34" charset="0"/>
              </a:rPr>
              <a:t>c) -23 </a:t>
            </a:r>
          </a:p>
          <a:p>
            <a:r>
              <a:rPr lang="pt-BR" sz="1200" dirty="0">
                <a:latin typeface="Arial" panose="020B0604020202020204" pitchFamily="34" charset="0"/>
                <a:cs typeface="Arial" panose="020B0604020202020204" pitchFamily="34" charset="0"/>
              </a:rPr>
              <a:t>d) 23 </a:t>
            </a:r>
          </a:p>
          <a:p>
            <a:r>
              <a:rPr lang="pt-BR" sz="1200" dirty="0">
                <a:latin typeface="Arial" panose="020B0604020202020204" pitchFamily="34" charset="0"/>
                <a:cs typeface="Arial" panose="020B0604020202020204" pitchFamily="34" charset="0"/>
              </a:rPr>
              <a:t> </a:t>
            </a:r>
          </a:p>
        </p:txBody>
      </p:sp>
      <p:graphicFrame>
        <p:nvGraphicFramePr>
          <p:cNvPr id="17" name="Tabela 16">
            <a:extLst>
              <a:ext uri="{FF2B5EF4-FFF2-40B4-BE49-F238E27FC236}">
                <a16:creationId xmlns:a16="http://schemas.microsoft.com/office/drawing/2014/main" id="{AFA222CA-7414-2050-ED02-EE1F703B22CC}"/>
              </a:ext>
            </a:extLst>
          </p:cNvPr>
          <p:cNvGraphicFramePr>
            <a:graphicFrameLocks noGrp="1"/>
          </p:cNvGraphicFramePr>
          <p:nvPr>
            <p:extLst>
              <p:ext uri="{D42A27DB-BD31-4B8C-83A1-F6EECF244321}">
                <p14:modId xmlns:p14="http://schemas.microsoft.com/office/powerpoint/2010/main" val="3765579089"/>
              </p:ext>
            </p:extLst>
          </p:nvPr>
        </p:nvGraphicFramePr>
        <p:xfrm>
          <a:off x="161924" y="6649299"/>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(-3) x 4?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CaixaDeTexto 17">
            <a:extLst>
              <a:ext uri="{FF2B5EF4-FFF2-40B4-BE49-F238E27FC236}">
                <a16:creationId xmlns:a16="http://schemas.microsoft.com/office/drawing/2014/main" id="{063B75A9-DB66-5F58-C6CD-0AB9E262997F}"/>
              </a:ext>
            </a:extLst>
          </p:cNvPr>
          <p:cNvSpPr txBox="1"/>
          <p:nvPr/>
        </p:nvSpPr>
        <p:spPr>
          <a:xfrm>
            <a:off x="458061" y="7250172"/>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-12 </a:t>
            </a:r>
          </a:p>
          <a:p>
            <a:r>
              <a:rPr lang="pt-BR" sz="1200" dirty="0">
                <a:latin typeface="Arial" panose="020B0604020202020204" pitchFamily="34" charset="0"/>
                <a:cs typeface="Arial" panose="020B0604020202020204" pitchFamily="34" charset="0"/>
              </a:rPr>
              <a:t>b) 12 </a:t>
            </a:r>
          </a:p>
          <a:p>
            <a:r>
              <a:rPr lang="pt-BR" sz="1200" dirty="0">
                <a:latin typeface="Arial" panose="020B0604020202020204" pitchFamily="34" charset="0"/>
                <a:cs typeface="Arial" panose="020B0604020202020204" pitchFamily="34" charset="0"/>
              </a:rPr>
              <a:t>c) -7 </a:t>
            </a:r>
          </a:p>
          <a:p>
            <a:r>
              <a:rPr lang="pt-BR" sz="1200" dirty="0">
                <a:latin typeface="Arial" panose="020B0604020202020204" pitchFamily="34" charset="0"/>
                <a:cs typeface="Arial" panose="020B0604020202020204" pitchFamily="34" charset="0"/>
              </a:rPr>
              <a:t>d) 7 </a:t>
            </a:r>
          </a:p>
          <a:p>
            <a:r>
              <a:rPr lang="pt-BR" sz="1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59424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6" name="Tabela 5">
            <a:extLst>
              <a:ext uri="{FF2B5EF4-FFF2-40B4-BE49-F238E27FC236}">
                <a16:creationId xmlns:a16="http://schemas.microsoft.com/office/drawing/2014/main" id="{5CE2983F-077F-9687-E0FA-86D831923A0E}"/>
              </a:ext>
            </a:extLst>
          </p:cNvPr>
          <p:cNvGraphicFramePr>
            <a:graphicFrameLocks noGrp="1"/>
          </p:cNvGraphicFramePr>
          <p:nvPr>
            <p:extLst>
              <p:ext uri="{D42A27DB-BD31-4B8C-83A1-F6EECF244321}">
                <p14:modId xmlns:p14="http://schemas.microsoft.com/office/powerpoint/2010/main" val="1532011878"/>
              </p:ext>
            </p:extLst>
          </p:nvPr>
        </p:nvGraphicFramePr>
        <p:xfrm>
          <a:off x="161924" y="1799691"/>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(-24) ÷ (-6)?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6" name="CaixaDeTexto 15">
            <a:extLst>
              <a:ext uri="{FF2B5EF4-FFF2-40B4-BE49-F238E27FC236}">
                <a16:creationId xmlns:a16="http://schemas.microsoft.com/office/drawing/2014/main" id="{68CD6D4B-F82C-9D4F-D91D-FC7795690482}"/>
              </a:ext>
            </a:extLst>
          </p:cNvPr>
          <p:cNvSpPr txBox="1"/>
          <p:nvPr/>
        </p:nvSpPr>
        <p:spPr>
          <a:xfrm>
            <a:off x="458061" y="2400564"/>
            <a:ext cx="3429000" cy="1200329"/>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4 </a:t>
            </a:r>
          </a:p>
          <a:p>
            <a:r>
              <a:rPr lang="pt-BR" sz="1200" dirty="0">
                <a:latin typeface="Arial" panose="020B0604020202020204" pitchFamily="34" charset="0"/>
                <a:cs typeface="Arial" panose="020B0604020202020204" pitchFamily="34" charset="0"/>
              </a:rPr>
              <a:t>b) -4 </a:t>
            </a:r>
          </a:p>
          <a:p>
            <a:r>
              <a:rPr lang="pt-BR" sz="1200" dirty="0">
                <a:latin typeface="Arial" panose="020B0604020202020204" pitchFamily="34" charset="0"/>
                <a:cs typeface="Arial" panose="020B0604020202020204" pitchFamily="34" charset="0"/>
              </a:rPr>
              <a:t>c) 6 </a:t>
            </a:r>
          </a:p>
          <a:p>
            <a:r>
              <a:rPr lang="pt-BR" sz="1200" dirty="0">
                <a:latin typeface="Arial" panose="020B0604020202020204" pitchFamily="34" charset="0"/>
                <a:cs typeface="Arial" panose="020B0604020202020204" pitchFamily="34" charset="0"/>
              </a:rPr>
              <a:t>d) -6 </a:t>
            </a:r>
          </a:p>
          <a:p>
            <a:r>
              <a:rPr lang="pt-BR" sz="1200" dirty="0">
                <a:latin typeface="Arial" panose="020B0604020202020204" pitchFamily="34" charset="0"/>
                <a:cs typeface="Arial" panose="020B0604020202020204" pitchFamily="34" charset="0"/>
              </a:rPr>
              <a:t> </a:t>
            </a:r>
          </a:p>
          <a:p>
            <a:r>
              <a:rPr lang="pt-BR" sz="1200" dirty="0">
                <a:latin typeface="Arial" panose="020B0604020202020204" pitchFamily="34" charset="0"/>
                <a:cs typeface="Arial" panose="020B0604020202020204" pitchFamily="34" charset="0"/>
              </a:rPr>
              <a:t> </a:t>
            </a:r>
          </a:p>
        </p:txBody>
      </p:sp>
      <p:graphicFrame>
        <p:nvGraphicFramePr>
          <p:cNvPr id="11" name="Tabela 10">
            <a:extLst>
              <a:ext uri="{FF2B5EF4-FFF2-40B4-BE49-F238E27FC236}">
                <a16:creationId xmlns:a16="http://schemas.microsoft.com/office/drawing/2014/main" id="{DBF28355-5E83-9CB5-3F14-E3F24C49D141}"/>
              </a:ext>
            </a:extLst>
          </p:cNvPr>
          <p:cNvGraphicFramePr>
            <a:graphicFrameLocks noGrp="1"/>
          </p:cNvGraphicFramePr>
          <p:nvPr>
            <p:extLst>
              <p:ext uri="{D42A27DB-BD31-4B8C-83A1-F6EECF244321}">
                <p14:modId xmlns:p14="http://schemas.microsoft.com/office/powerpoint/2010/main" val="3320707143"/>
              </p:ext>
            </p:extLst>
          </p:nvPr>
        </p:nvGraphicFramePr>
        <p:xfrm>
          <a:off x="161924" y="3416227"/>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14 - (-8)?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 name="CaixaDeTexto 11">
            <a:extLst>
              <a:ext uri="{FF2B5EF4-FFF2-40B4-BE49-F238E27FC236}">
                <a16:creationId xmlns:a16="http://schemas.microsoft.com/office/drawing/2014/main" id="{9FE195AE-C112-C0B0-9380-500F60F487D0}"/>
              </a:ext>
            </a:extLst>
          </p:cNvPr>
          <p:cNvSpPr txBox="1"/>
          <p:nvPr/>
        </p:nvSpPr>
        <p:spPr>
          <a:xfrm>
            <a:off x="458061" y="4017100"/>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6 </a:t>
            </a:r>
          </a:p>
          <a:p>
            <a:r>
              <a:rPr lang="pt-BR" sz="1200" dirty="0">
                <a:latin typeface="Arial" panose="020B0604020202020204" pitchFamily="34" charset="0"/>
                <a:cs typeface="Arial" panose="020B0604020202020204" pitchFamily="34" charset="0"/>
              </a:rPr>
              <a:t>b) -6 </a:t>
            </a:r>
          </a:p>
          <a:p>
            <a:r>
              <a:rPr lang="pt-BR" sz="1200" dirty="0">
                <a:latin typeface="Arial" panose="020B0604020202020204" pitchFamily="34" charset="0"/>
                <a:cs typeface="Arial" panose="020B0604020202020204" pitchFamily="34" charset="0"/>
              </a:rPr>
              <a:t>c) 22 </a:t>
            </a:r>
          </a:p>
          <a:p>
            <a:r>
              <a:rPr lang="pt-BR" sz="1200" dirty="0">
                <a:latin typeface="Arial" panose="020B0604020202020204" pitchFamily="34" charset="0"/>
                <a:cs typeface="Arial" panose="020B0604020202020204" pitchFamily="34" charset="0"/>
              </a:rPr>
              <a:t>d) -22 </a:t>
            </a:r>
          </a:p>
          <a:p>
            <a:r>
              <a:rPr lang="pt-BR" sz="1200" dirty="0">
                <a:latin typeface="Arial" panose="020B0604020202020204" pitchFamily="34" charset="0"/>
                <a:cs typeface="Arial" panose="020B0604020202020204" pitchFamily="34" charset="0"/>
              </a:rPr>
              <a:t> </a:t>
            </a:r>
          </a:p>
        </p:txBody>
      </p:sp>
      <p:graphicFrame>
        <p:nvGraphicFramePr>
          <p:cNvPr id="14" name="Tabela 13">
            <a:extLst>
              <a:ext uri="{FF2B5EF4-FFF2-40B4-BE49-F238E27FC236}">
                <a16:creationId xmlns:a16="http://schemas.microsoft.com/office/drawing/2014/main" id="{6F4EB705-0DAB-3D0D-FE5D-2D05ADFEDFCC}"/>
              </a:ext>
            </a:extLst>
          </p:cNvPr>
          <p:cNvGraphicFramePr>
            <a:graphicFrameLocks noGrp="1"/>
          </p:cNvGraphicFramePr>
          <p:nvPr>
            <p:extLst>
              <p:ext uri="{D42A27DB-BD31-4B8C-83A1-F6EECF244321}">
                <p14:modId xmlns:p14="http://schemas.microsoft.com/office/powerpoint/2010/main" val="3233783060"/>
              </p:ext>
            </p:extLst>
          </p:nvPr>
        </p:nvGraphicFramePr>
        <p:xfrm>
          <a:off x="161924" y="5032763"/>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(-5) x (-7)?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5" name="CaixaDeTexto 14">
            <a:extLst>
              <a:ext uri="{FF2B5EF4-FFF2-40B4-BE49-F238E27FC236}">
                <a16:creationId xmlns:a16="http://schemas.microsoft.com/office/drawing/2014/main" id="{B5CCAFBC-499E-A894-3DBA-EC1EA16C42A2}"/>
              </a:ext>
            </a:extLst>
          </p:cNvPr>
          <p:cNvSpPr txBox="1"/>
          <p:nvPr/>
        </p:nvSpPr>
        <p:spPr>
          <a:xfrm>
            <a:off x="458061" y="5633636"/>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12 </a:t>
            </a:r>
          </a:p>
          <a:p>
            <a:r>
              <a:rPr lang="pt-BR" sz="1200" dirty="0">
                <a:latin typeface="Arial" panose="020B0604020202020204" pitchFamily="34" charset="0"/>
                <a:cs typeface="Arial" panose="020B0604020202020204" pitchFamily="34" charset="0"/>
              </a:rPr>
              <a:t>b) -12 </a:t>
            </a:r>
          </a:p>
          <a:p>
            <a:r>
              <a:rPr lang="pt-BR" sz="1200" dirty="0">
                <a:latin typeface="Arial" panose="020B0604020202020204" pitchFamily="34" charset="0"/>
                <a:cs typeface="Arial" panose="020B0604020202020204" pitchFamily="34" charset="0"/>
              </a:rPr>
              <a:t>c) 35 </a:t>
            </a:r>
          </a:p>
          <a:p>
            <a:r>
              <a:rPr lang="pt-BR" sz="1200" dirty="0">
                <a:latin typeface="Arial" panose="020B0604020202020204" pitchFamily="34" charset="0"/>
                <a:cs typeface="Arial" panose="020B0604020202020204" pitchFamily="34" charset="0"/>
              </a:rPr>
              <a:t>d) -35 </a:t>
            </a:r>
          </a:p>
          <a:p>
            <a:r>
              <a:rPr lang="pt-BR" sz="1200" dirty="0">
                <a:latin typeface="Arial" panose="020B0604020202020204" pitchFamily="34" charset="0"/>
                <a:cs typeface="Arial" panose="020B0604020202020204" pitchFamily="34" charset="0"/>
              </a:rPr>
              <a:t> </a:t>
            </a:r>
          </a:p>
        </p:txBody>
      </p:sp>
      <p:graphicFrame>
        <p:nvGraphicFramePr>
          <p:cNvPr id="17" name="Tabela 16">
            <a:extLst>
              <a:ext uri="{FF2B5EF4-FFF2-40B4-BE49-F238E27FC236}">
                <a16:creationId xmlns:a16="http://schemas.microsoft.com/office/drawing/2014/main" id="{AFA222CA-7414-2050-ED02-EE1F703B22CC}"/>
              </a:ext>
            </a:extLst>
          </p:cNvPr>
          <p:cNvGraphicFramePr>
            <a:graphicFrameLocks noGrp="1"/>
          </p:cNvGraphicFramePr>
          <p:nvPr>
            <p:extLst>
              <p:ext uri="{D42A27DB-BD31-4B8C-83A1-F6EECF244321}">
                <p14:modId xmlns:p14="http://schemas.microsoft.com/office/powerpoint/2010/main" val="557551068"/>
              </p:ext>
            </p:extLst>
          </p:nvPr>
        </p:nvGraphicFramePr>
        <p:xfrm>
          <a:off x="161924" y="6649299"/>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(-18) ÷ 3?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CaixaDeTexto 17">
            <a:extLst>
              <a:ext uri="{FF2B5EF4-FFF2-40B4-BE49-F238E27FC236}">
                <a16:creationId xmlns:a16="http://schemas.microsoft.com/office/drawing/2014/main" id="{063B75A9-DB66-5F58-C6CD-0AB9E262997F}"/>
              </a:ext>
            </a:extLst>
          </p:cNvPr>
          <p:cNvSpPr txBox="1"/>
          <p:nvPr/>
        </p:nvSpPr>
        <p:spPr>
          <a:xfrm>
            <a:off x="458061" y="7250172"/>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-6 </a:t>
            </a:r>
          </a:p>
          <a:p>
            <a:r>
              <a:rPr lang="pt-BR" sz="1200" dirty="0">
                <a:latin typeface="Arial" panose="020B0604020202020204" pitchFamily="34" charset="0"/>
                <a:cs typeface="Arial" panose="020B0604020202020204" pitchFamily="34" charset="0"/>
              </a:rPr>
              <a:t>b) 6 </a:t>
            </a:r>
          </a:p>
          <a:p>
            <a:r>
              <a:rPr lang="pt-BR" sz="1200" dirty="0">
                <a:latin typeface="Arial" panose="020B0604020202020204" pitchFamily="34" charset="0"/>
                <a:cs typeface="Arial" panose="020B0604020202020204" pitchFamily="34" charset="0"/>
              </a:rPr>
              <a:t>c) -54 </a:t>
            </a:r>
          </a:p>
          <a:p>
            <a:r>
              <a:rPr lang="pt-BR" sz="1200" dirty="0">
                <a:latin typeface="Arial" panose="020B0604020202020204" pitchFamily="34" charset="0"/>
                <a:cs typeface="Arial" panose="020B0604020202020204" pitchFamily="34" charset="0"/>
              </a:rPr>
              <a:t>d) 54 </a:t>
            </a:r>
          </a:p>
          <a:p>
            <a:r>
              <a:rPr lang="pt-BR" sz="1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91731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6" name="Tabela 5">
            <a:extLst>
              <a:ext uri="{FF2B5EF4-FFF2-40B4-BE49-F238E27FC236}">
                <a16:creationId xmlns:a16="http://schemas.microsoft.com/office/drawing/2014/main" id="{5CE2983F-077F-9687-E0FA-86D831923A0E}"/>
              </a:ext>
            </a:extLst>
          </p:cNvPr>
          <p:cNvGraphicFramePr>
            <a:graphicFrameLocks noGrp="1"/>
          </p:cNvGraphicFramePr>
          <p:nvPr>
            <p:extLst>
              <p:ext uri="{D42A27DB-BD31-4B8C-83A1-F6EECF244321}">
                <p14:modId xmlns:p14="http://schemas.microsoft.com/office/powerpoint/2010/main" val="932910917"/>
              </p:ext>
            </p:extLst>
          </p:nvPr>
        </p:nvGraphicFramePr>
        <p:xfrm>
          <a:off x="161924" y="1799691"/>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5 - 9?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6" name="CaixaDeTexto 15">
            <a:extLst>
              <a:ext uri="{FF2B5EF4-FFF2-40B4-BE49-F238E27FC236}">
                <a16:creationId xmlns:a16="http://schemas.microsoft.com/office/drawing/2014/main" id="{68CD6D4B-F82C-9D4F-D91D-FC7795690482}"/>
              </a:ext>
            </a:extLst>
          </p:cNvPr>
          <p:cNvSpPr txBox="1"/>
          <p:nvPr/>
        </p:nvSpPr>
        <p:spPr>
          <a:xfrm>
            <a:off x="458061" y="2400564"/>
            <a:ext cx="3429000" cy="1200329"/>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4 </a:t>
            </a:r>
          </a:p>
          <a:p>
            <a:r>
              <a:rPr lang="pt-BR" sz="1200" dirty="0">
                <a:latin typeface="Arial" panose="020B0604020202020204" pitchFamily="34" charset="0"/>
                <a:cs typeface="Arial" panose="020B0604020202020204" pitchFamily="34" charset="0"/>
              </a:rPr>
              <a:t>b) -4 </a:t>
            </a:r>
          </a:p>
          <a:p>
            <a:r>
              <a:rPr lang="pt-BR" sz="1200" dirty="0">
                <a:latin typeface="Arial" panose="020B0604020202020204" pitchFamily="34" charset="0"/>
                <a:cs typeface="Arial" panose="020B0604020202020204" pitchFamily="34" charset="0"/>
              </a:rPr>
              <a:t>c) 14 </a:t>
            </a:r>
          </a:p>
          <a:p>
            <a:r>
              <a:rPr lang="pt-BR" sz="1200" dirty="0">
                <a:latin typeface="Arial" panose="020B0604020202020204" pitchFamily="34" charset="0"/>
                <a:cs typeface="Arial" panose="020B0604020202020204" pitchFamily="34" charset="0"/>
              </a:rPr>
              <a:t>d) -14 </a:t>
            </a:r>
          </a:p>
          <a:p>
            <a:r>
              <a:rPr lang="pt-BR" sz="1200" dirty="0">
                <a:latin typeface="Arial" panose="020B0604020202020204" pitchFamily="34" charset="0"/>
                <a:cs typeface="Arial" panose="020B0604020202020204" pitchFamily="34" charset="0"/>
              </a:rPr>
              <a:t> </a:t>
            </a:r>
          </a:p>
          <a:p>
            <a:r>
              <a:rPr lang="pt-BR" sz="1200" dirty="0">
                <a:latin typeface="Arial" panose="020B0604020202020204" pitchFamily="34" charset="0"/>
                <a:cs typeface="Arial" panose="020B0604020202020204" pitchFamily="34" charset="0"/>
              </a:rPr>
              <a:t> </a:t>
            </a:r>
          </a:p>
        </p:txBody>
      </p:sp>
      <p:graphicFrame>
        <p:nvGraphicFramePr>
          <p:cNvPr id="11" name="Tabela 10">
            <a:extLst>
              <a:ext uri="{FF2B5EF4-FFF2-40B4-BE49-F238E27FC236}">
                <a16:creationId xmlns:a16="http://schemas.microsoft.com/office/drawing/2014/main" id="{DBF28355-5E83-9CB5-3F14-E3F24C49D141}"/>
              </a:ext>
            </a:extLst>
          </p:cNvPr>
          <p:cNvGraphicFramePr>
            <a:graphicFrameLocks noGrp="1"/>
          </p:cNvGraphicFramePr>
          <p:nvPr>
            <p:extLst>
              <p:ext uri="{D42A27DB-BD31-4B8C-83A1-F6EECF244321}">
                <p14:modId xmlns:p14="http://schemas.microsoft.com/office/powerpoint/2010/main" val="801129920"/>
              </p:ext>
            </p:extLst>
          </p:nvPr>
        </p:nvGraphicFramePr>
        <p:xfrm>
          <a:off x="161924" y="3416227"/>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(-2) x 0?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 name="CaixaDeTexto 11">
            <a:extLst>
              <a:ext uri="{FF2B5EF4-FFF2-40B4-BE49-F238E27FC236}">
                <a16:creationId xmlns:a16="http://schemas.microsoft.com/office/drawing/2014/main" id="{9FE195AE-C112-C0B0-9380-500F60F487D0}"/>
              </a:ext>
            </a:extLst>
          </p:cNvPr>
          <p:cNvSpPr txBox="1"/>
          <p:nvPr/>
        </p:nvSpPr>
        <p:spPr>
          <a:xfrm>
            <a:off x="458061" y="4017100"/>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-2 </a:t>
            </a:r>
          </a:p>
          <a:p>
            <a:r>
              <a:rPr lang="pt-BR" sz="1200" dirty="0">
                <a:latin typeface="Arial" panose="020B0604020202020204" pitchFamily="34" charset="0"/>
                <a:cs typeface="Arial" panose="020B0604020202020204" pitchFamily="34" charset="0"/>
              </a:rPr>
              <a:t>b) 0 </a:t>
            </a:r>
          </a:p>
          <a:p>
            <a:r>
              <a:rPr lang="pt-BR" sz="1200" dirty="0">
                <a:latin typeface="Arial" panose="020B0604020202020204" pitchFamily="34" charset="0"/>
                <a:cs typeface="Arial" panose="020B0604020202020204" pitchFamily="34" charset="0"/>
              </a:rPr>
              <a:t>c) 2 </a:t>
            </a:r>
          </a:p>
          <a:p>
            <a:r>
              <a:rPr lang="pt-BR" sz="1200" dirty="0">
                <a:latin typeface="Arial" panose="020B0604020202020204" pitchFamily="34" charset="0"/>
                <a:cs typeface="Arial" panose="020B0604020202020204" pitchFamily="34" charset="0"/>
              </a:rPr>
              <a:t>d) Indeterminado </a:t>
            </a:r>
          </a:p>
          <a:p>
            <a:r>
              <a:rPr lang="pt-BR" sz="1200" dirty="0">
                <a:latin typeface="Arial" panose="020B0604020202020204" pitchFamily="34" charset="0"/>
                <a:cs typeface="Arial" panose="020B0604020202020204" pitchFamily="34" charset="0"/>
              </a:rPr>
              <a:t> </a:t>
            </a:r>
          </a:p>
        </p:txBody>
      </p:sp>
      <p:graphicFrame>
        <p:nvGraphicFramePr>
          <p:cNvPr id="14" name="Tabela 13">
            <a:extLst>
              <a:ext uri="{FF2B5EF4-FFF2-40B4-BE49-F238E27FC236}">
                <a16:creationId xmlns:a16="http://schemas.microsoft.com/office/drawing/2014/main" id="{6F4EB705-0DAB-3D0D-FE5D-2D05ADFEDFCC}"/>
              </a:ext>
            </a:extLst>
          </p:cNvPr>
          <p:cNvGraphicFramePr>
            <a:graphicFrameLocks noGrp="1"/>
          </p:cNvGraphicFramePr>
          <p:nvPr>
            <p:extLst>
              <p:ext uri="{D42A27DB-BD31-4B8C-83A1-F6EECF244321}">
                <p14:modId xmlns:p14="http://schemas.microsoft.com/office/powerpoint/2010/main" val="13225722"/>
              </p:ext>
            </p:extLst>
          </p:nvPr>
        </p:nvGraphicFramePr>
        <p:xfrm>
          <a:off x="161924" y="5032763"/>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21 + (-17)?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5" name="CaixaDeTexto 14">
            <a:extLst>
              <a:ext uri="{FF2B5EF4-FFF2-40B4-BE49-F238E27FC236}">
                <a16:creationId xmlns:a16="http://schemas.microsoft.com/office/drawing/2014/main" id="{B5CCAFBC-499E-A894-3DBA-EC1EA16C42A2}"/>
              </a:ext>
            </a:extLst>
          </p:cNvPr>
          <p:cNvSpPr txBox="1"/>
          <p:nvPr/>
        </p:nvSpPr>
        <p:spPr>
          <a:xfrm>
            <a:off x="458061" y="5633636"/>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4 </a:t>
            </a:r>
          </a:p>
          <a:p>
            <a:r>
              <a:rPr lang="pt-BR" sz="1200" dirty="0">
                <a:latin typeface="Arial" panose="020B0604020202020204" pitchFamily="34" charset="0"/>
                <a:cs typeface="Arial" panose="020B0604020202020204" pitchFamily="34" charset="0"/>
              </a:rPr>
              <a:t>b) -4 </a:t>
            </a:r>
          </a:p>
          <a:p>
            <a:r>
              <a:rPr lang="pt-BR" sz="1200" dirty="0">
                <a:latin typeface="Arial" panose="020B0604020202020204" pitchFamily="34" charset="0"/>
                <a:cs typeface="Arial" panose="020B0604020202020204" pitchFamily="34" charset="0"/>
              </a:rPr>
              <a:t>c) 38 </a:t>
            </a:r>
          </a:p>
          <a:p>
            <a:r>
              <a:rPr lang="pt-BR" sz="1200" dirty="0">
                <a:latin typeface="Arial" panose="020B0604020202020204" pitchFamily="34" charset="0"/>
                <a:cs typeface="Arial" panose="020B0604020202020204" pitchFamily="34" charset="0"/>
              </a:rPr>
              <a:t>d) -38 </a:t>
            </a:r>
          </a:p>
          <a:p>
            <a:r>
              <a:rPr lang="pt-BR" sz="1200" dirty="0">
                <a:latin typeface="Arial" panose="020B0604020202020204" pitchFamily="34" charset="0"/>
                <a:cs typeface="Arial" panose="020B0604020202020204" pitchFamily="34" charset="0"/>
              </a:rPr>
              <a:t> </a:t>
            </a:r>
          </a:p>
        </p:txBody>
      </p:sp>
      <p:graphicFrame>
        <p:nvGraphicFramePr>
          <p:cNvPr id="17" name="Tabela 16">
            <a:extLst>
              <a:ext uri="{FF2B5EF4-FFF2-40B4-BE49-F238E27FC236}">
                <a16:creationId xmlns:a16="http://schemas.microsoft.com/office/drawing/2014/main" id="{AFA222CA-7414-2050-ED02-EE1F703B22CC}"/>
              </a:ext>
            </a:extLst>
          </p:cNvPr>
          <p:cNvGraphicFramePr>
            <a:graphicFrameLocks noGrp="1"/>
          </p:cNvGraphicFramePr>
          <p:nvPr>
            <p:extLst>
              <p:ext uri="{D42A27DB-BD31-4B8C-83A1-F6EECF244321}">
                <p14:modId xmlns:p14="http://schemas.microsoft.com/office/powerpoint/2010/main" val="1103133093"/>
              </p:ext>
            </p:extLst>
          </p:nvPr>
        </p:nvGraphicFramePr>
        <p:xfrm>
          <a:off x="161924" y="6649299"/>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(-9) - (-2)?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CaixaDeTexto 17">
            <a:extLst>
              <a:ext uri="{FF2B5EF4-FFF2-40B4-BE49-F238E27FC236}">
                <a16:creationId xmlns:a16="http://schemas.microsoft.com/office/drawing/2014/main" id="{063B75A9-DB66-5F58-C6CD-0AB9E262997F}"/>
              </a:ext>
            </a:extLst>
          </p:cNvPr>
          <p:cNvSpPr txBox="1"/>
          <p:nvPr/>
        </p:nvSpPr>
        <p:spPr>
          <a:xfrm>
            <a:off x="458061" y="7250172"/>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-7 </a:t>
            </a:r>
          </a:p>
          <a:p>
            <a:r>
              <a:rPr lang="pt-BR" sz="1200" dirty="0">
                <a:latin typeface="Arial" panose="020B0604020202020204" pitchFamily="34" charset="0"/>
                <a:cs typeface="Arial" panose="020B0604020202020204" pitchFamily="34" charset="0"/>
              </a:rPr>
              <a:t>b) 7 </a:t>
            </a:r>
          </a:p>
          <a:p>
            <a:r>
              <a:rPr lang="pt-BR" sz="1200" dirty="0">
                <a:latin typeface="Arial" panose="020B0604020202020204" pitchFamily="34" charset="0"/>
                <a:cs typeface="Arial" panose="020B0604020202020204" pitchFamily="34" charset="0"/>
              </a:rPr>
              <a:t>c) -11 </a:t>
            </a:r>
          </a:p>
          <a:p>
            <a:r>
              <a:rPr lang="pt-BR" sz="1200" dirty="0">
                <a:latin typeface="Arial" panose="020B0604020202020204" pitchFamily="34" charset="0"/>
                <a:cs typeface="Arial" panose="020B0604020202020204" pitchFamily="34" charset="0"/>
              </a:rPr>
              <a:t>d) 11 </a:t>
            </a:r>
          </a:p>
          <a:p>
            <a:r>
              <a:rPr lang="pt-BR" sz="1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549228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6" name="Tabela 5">
            <a:extLst>
              <a:ext uri="{FF2B5EF4-FFF2-40B4-BE49-F238E27FC236}">
                <a16:creationId xmlns:a16="http://schemas.microsoft.com/office/drawing/2014/main" id="{5CE2983F-077F-9687-E0FA-86D831923A0E}"/>
              </a:ext>
            </a:extLst>
          </p:cNvPr>
          <p:cNvGraphicFramePr>
            <a:graphicFrameLocks noGrp="1"/>
          </p:cNvGraphicFramePr>
          <p:nvPr>
            <p:extLst>
              <p:ext uri="{D42A27DB-BD31-4B8C-83A1-F6EECF244321}">
                <p14:modId xmlns:p14="http://schemas.microsoft.com/office/powerpoint/2010/main" val="998092267"/>
              </p:ext>
            </p:extLst>
          </p:nvPr>
        </p:nvGraphicFramePr>
        <p:xfrm>
          <a:off x="161924" y="1799691"/>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(-6) ÷ (-2)?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6" name="CaixaDeTexto 15">
            <a:extLst>
              <a:ext uri="{FF2B5EF4-FFF2-40B4-BE49-F238E27FC236}">
                <a16:creationId xmlns:a16="http://schemas.microsoft.com/office/drawing/2014/main" id="{68CD6D4B-F82C-9D4F-D91D-FC7795690482}"/>
              </a:ext>
            </a:extLst>
          </p:cNvPr>
          <p:cNvSpPr txBox="1"/>
          <p:nvPr/>
        </p:nvSpPr>
        <p:spPr>
          <a:xfrm>
            <a:off x="458061" y="2400564"/>
            <a:ext cx="3429000" cy="1200329"/>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3 </a:t>
            </a:r>
          </a:p>
          <a:p>
            <a:r>
              <a:rPr lang="pt-BR" sz="1200" dirty="0">
                <a:latin typeface="Arial" panose="020B0604020202020204" pitchFamily="34" charset="0"/>
                <a:cs typeface="Arial" panose="020B0604020202020204" pitchFamily="34" charset="0"/>
              </a:rPr>
              <a:t>b) -3 </a:t>
            </a:r>
          </a:p>
          <a:p>
            <a:r>
              <a:rPr lang="pt-BR" sz="1200" dirty="0">
                <a:latin typeface="Arial" panose="020B0604020202020204" pitchFamily="34" charset="0"/>
                <a:cs typeface="Arial" panose="020B0604020202020204" pitchFamily="34" charset="0"/>
              </a:rPr>
              <a:t>c) 2 </a:t>
            </a:r>
          </a:p>
          <a:p>
            <a:r>
              <a:rPr lang="pt-BR" sz="1200" dirty="0">
                <a:latin typeface="Arial" panose="020B0604020202020204" pitchFamily="34" charset="0"/>
                <a:cs typeface="Arial" panose="020B0604020202020204" pitchFamily="34" charset="0"/>
              </a:rPr>
              <a:t>d) -2 </a:t>
            </a:r>
          </a:p>
          <a:p>
            <a:r>
              <a:rPr lang="pt-BR" sz="1200" dirty="0">
                <a:latin typeface="Arial" panose="020B0604020202020204" pitchFamily="34" charset="0"/>
                <a:cs typeface="Arial" panose="020B0604020202020204" pitchFamily="34" charset="0"/>
              </a:rPr>
              <a:t> </a:t>
            </a:r>
          </a:p>
          <a:p>
            <a:r>
              <a:rPr lang="pt-BR" sz="1200" dirty="0">
                <a:latin typeface="Arial" panose="020B0604020202020204" pitchFamily="34" charset="0"/>
                <a:cs typeface="Arial" panose="020B0604020202020204" pitchFamily="34" charset="0"/>
              </a:rPr>
              <a:t> </a:t>
            </a:r>
          </a:p>
        </p:txBody>
      </p:sp>
      <p:graphicFrame>
        <p:nvGraphicFramePr>
          <p:cNvPr id="11" name="Tabela 10">
            <a:extLst>
              <a:ext uri="{FF2B5EF4-FFF2-40B4-BE49-F238E27FC236}">
                <a16:creationId xmlns:a16="http://schemas.microsoft.com/office/drawing/2014/main" id="{DBF28355-5E83-9CB5-3F14-E3F24C49D141}"/>
              </a:ext>
            </a:extLst>
          </p:cNvPr>
          <p:cNvGraphicFramePr>
            <a:graphicFrameLocks noGrp="1"/>
          </p:cNvGraphicFramePr>
          <p:nvPr>
            <p:extLst>
              <p:ext uri="{D42A27DB-BD31-4B8C-83A1-F6EECF244321}">
                <p14:modId xmlns:p14="http://schemas.microsoft.com/office/powerpoint/2010/main" val="2395441217"/>
              </p:ext>
            </p:extLst>
          </p:nvPr>
        </p:nvGraphicFramePr>
        <p:xfrm>
          <a:off x="161924" y="3416227"/>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10 x (-3)?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 name="CaixaDeTexto 11">
            <a:extLst>
              <a:ext uri="{FF2B5EF4-FFF2-40B4-BE49-F238E27FC236}">
                <a16:creationId xmlns:a16="http://schemas.microsoft.com/office/drawing/2014/main" id="{9FE195AE-C112-C0B0-9380-500F60F487D0}"/>
              </a:ext>
            </a:extLst>
          </p:cNvPr>
          <p:cNvSpPr txBox="1"/>
          <p:nvPr/>
        </p:nvSpPr>
        <p:spPr>
          <a:xfrm>
            <a:off x="458061" y="4017100"/>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30 </a:t>
            </a:r>
          </a:p>
          <a:p>
            <a:r>
              <a:rPr lang="pt-BR" sz="1200" dirty="0">
                <a:latin typeface="Arial" panose="020B0604020202020204" pitchFamily="34" charset="0"/>
                <a:cs typeface="Arial" panose="020B0604020202020204" pitchFamily="34" charset="0"/>
              </a:rPr>
              <a:t>b) -30 </a:t>
            </a:r>
          </a:p>
          <a:p>
            <a:r>
              <a:rPr lang="pt-BR" sz="1200" dirty="0">
                <a:latin typeface="Arial" panose="020B0604020202020204" pitchFamily="34" charset="0"/>
                <a:cs typeface="Arial" panose="020B0604020202020204" pitchFamily="34" charset="0"/>
              </a:rPr>
              <a:t>c) 13 </a:t>
            </a:r>
          </a:p>
          <a:p>
            <a:r>
              <a:rPr lang="pt-BR" sz="1200" dirty="0">
                <a:latin typeface="Arial" panose="020B0604020202020204" pitchFamily="34" charset="0"/>
                <a:cs typeface="Arial" panose="020B0604020202020204" pitchFamily="34" charset="0"/>
              </a:rPr>
              <a:t>d) -13 </a:t>
            </a:r>
          </a:p>
          <a:p>
            <a:r>
              <a:rPr lang="pt-BR" sz="1200" dirty="0">
                <a:latin typeface="Arial" panose="020B0604020202020204" pitchFamily="34" charset="0"/>
                <a:cs typeface="Arial" panose="020B0604020202020204" pitchFamily="34" charset="0"/>
              </a:rPr>
              <a:t> </a:t>
            </a:r>
          </a:p>
        </p:txBody>
      </p:sp>
      <p:graphicFrame>
        <p:nvGraphicFramePr>
          <p:cNvPr id="14" name="Tabela 13">
            <a:extLst>
              <a:ext uri="{FF2B5EF4-FFF2-40B4-BE49-F238E27FC236}">
                <a16:creationId xmlns:a16="http://schemas.microsoft.com/office/drawing/2014/main" id="{6F4EB705-0DAB-3D0D-FE5D-2D05ADFEDFCC}"/>
              </a:ext>
            </a:extLst>
          </p:cNvPr>
          <p:cNvGraphicFramePr>
            <a:graphicFrameLocks noGrp="1"/>
          </p:cNvGraphicFramePr>
          <p:nvPr>
            <p:extLst>
              <p:ext uri="{D42A27DB-BD31-4B8C-83A1-F6EECF244321}">
                <p14:modId xmlns:p14="http://schemas.microsoft.com/office/powerpoint/2010/main" val="3481853429"/>
              </p:ext>
            </p:extLst>
          </p:nvPr>
        </p:nvGraphicFramePr>
        <p:xfrm>
          <a:off x="161924" y="5032763"/>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(-12) + 8?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5" name="CaixaDeTexto 14">
            <a:extLst>
              <a:ext uri="{FF2B5EF4-FFF2-40B4-BE49-F238E27FC236}">
                <a16:creationId xmlns:a16="http://schemas.microsoft.com/office/drawing/2014/main" id="{B5CCAFBC-499E-A894-3DBA-EC1EA16C42A2}"/>
              </a:ext>
            </a:extLst>
          </p:cNvPr>
          <p:cNvSpPr txBox="1"/>
          <p:nvPr/>
        </p:nvSpPr>
        <p:spPr>
          <a:xfrm>
            <a:off x="458061" y="5633636"/>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-20 </a:t>
            </a:r>
          </a:p>
          <a:p>
            <a:r>
              <a:rPr lang="pt-BR" sz="1200" dirty="0">
                <a:latin typeface="Arial" panose="020B0604020202020204" pitchFamily="34" charset="0"/>
                <a:cs typeface="Arial" panose="020B0604020202020204" pitchFamily="34" charset="0"/>
              </a:rPr>
              <a:t>b) 20 </a:t>
            </a:r>
          </a:p>
          <a:p>
            <a:r>
              <a:rPr lang="pt-BR" sz="1200" dirty="0">
                <a:latin typeface="Arial" panose="020B0604020202020204" pitchFamily="34" charset="0"/>
                <a:cs typeface="Arial" panose="020B0604020202020204" pitchFamily="34" charset="0"/>
              </a:rPr>
              <a:t>c) -4 </a:t>
            </a:r>
          </a:p>
          <a:p>
            <a:r>
              <a:rPr lang="pt-BR" sz="1200" dirty="0">
                <a:latin typeface="Arial" panose="020B0604020202020204" pitchFamily="34" charset="0"/>
                <a:cs typeface="Arial" panose="020B0604020202020204" pitchFamily="34" charset="0"/>
              </a:rPr>
              <a:t>d) 4 </a:t>
            </a:r>
          </a:p>
          <a:p>
            <a:r>
              <a:rPr lang="pt-BR" sz="1200" dirty="0">
                <a:latin typeface="Arial" panose="020B0604020202020204" pitchFamily="34" charset="0"/>
                <a:cs typeface="Arial" panose="020B0604020202020204" pitchFamily="34" charset="0"/>
              </a:rPr>
              <a:t> </a:t>
            </a:r>
          </a:p>
        </p:txBody>
      </p:sp>
      <p:graphicFrame>
        <p:nvGraphicFramePr>
          <p:cNvPr id="2" name="Tabela 1">
            <a:extLst>
              <a:ext uri="{FF2B5EF4-FFF2-40B4-BE49-F238E27FC236}">
                <a16:creationId xmlns:a16="http://schemas.microsoft.com/office/drawing/2014/main" id="{754C20CE-563A-51BB-8282-F2DE4B415EC9}"/>
              </a:ext>
            </a:extLst>
          </p:cNvPr>
          <p:cNvGraphicFramePr>
            <a:graphicFrameLocks noGrp="1"/>
          </p:cNvGraphicFramePr>
          <p:nvPr>
            <p:extLst>
              <p:ext uri="{D42A27DB-BD31-4B8C-83A1-F6EECF244321}">
                <p14:modId xmlns:p14="http://schemas.microsoft.com/office/powerpoint/2010/main" val="4231145932"/>
              </p:ext>
            </p:extLst>
          </p:nvPr>
        </p:nvGraphicFramePr>
        <p:xfrm>
          <a:off x="161924" y="6649299"/>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(-5) + (-3)?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5" name="CaixaDeTexto 4">
            <a:extLst>
              <a:ext uri="{FF2B5EF4-FFF2-40B4-BE49-F238E27FC236}">
                <a16:creationId xmlns:a16="http://schemas.microsoft.com/office/drawing/2014/main" id="{323A934C-F039-999A-883B-FC08645F42BC}"/>
              </a:ext>
            </a:extLst>
          </p:cNvPr>
          <p:cNvSpPr txBox="1"/>
          <p:nvPr/>
        </p:nvSpPr>
        <p:spPr>
          <a:xfrm>
            <a:off x="458061" y="7250172"/>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-8</a:t>
            </a:r>
          </a:p>
          <a:p>
            <a:r>
              <a:rPr lang="pt-BR" sz="1200" dirty="0">
                <a:latin typeface="Arial" panose="020B0604020202020204" pitchFamily="34" charset="0"/>
                <a:cs typeface="Arial" panose="020B0604020202020204" pitchFamily="34" charset="0"/>
              </a:rPr>
              <a:t>b) 8</a:t>
            </a:r>
          </a:p>
          <a:p>
            <a:r>
              <a:rPr lang="pt-BR" sz="1200" dirty="0">
                <a:latin typeface="Arial" panose="020B0604020202020204" pitchFamily="34" charset="0"/>
                <a:cs typeface="Arial" panose="020B0604020202020204" pitchFamily="34" charset="0"/>
              </a:rPr>
              <a:t>c) 2</a:t>
            </a:r>
          </a:p>
          <a:p>
            <a:r>
              <a:rPr lang="pt-BR" sz="1200" dirty="0">
                <a:latin typeface="Arial" panose="020B0604020202020204" pitchFamily="34" charset="0"/>
                <a:cs typeface="Arial" panose="020B0604020202020204" pitchFamily="34" charset="0"/>
              </a:rPr>
              <a:t>d) -2</a:t>
            </a:r>
          </a:p>
          <a:p>
            <a:r>
              <a:rPr lang="pt-BR" sz="1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35112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6" name="Tabela 5">
            <a:extLst>
              <a:ext uri="{FF2B5EF4-FFF2-40B4-BE49-F238E27FC236}">
                <a16:creationId xmlns:a16="http://schemas.microsoft.com/office/drawing/2014/main" id="{5CE2983F-077F-9687-E0FA-86D831923A0E}"/>
              </a:ext>
            </a:extLst>
          </p:cNvPr>
          <p:cNvGraphicFramePr>
            <a:graphicFrameLocks noGrp="1"/>
          </p:cNvGraphicFramePr>
          <p:nvPr>
            <p:extLst>
              <p:ext uri="{D42A27DB-BD31-4B8C-83A1-F6EECF244321}">
                <p14:modId xmlns:p14="http://schemas.microsoft.com/office/powerpoint/2010/main" val="4269476179"/>
              </p:ext>
            </p:extLst>
          </p:nvPr>
        </p:nvGraphicFramePr>
        <p:xfrm>
          <a:off x="161924" y="1799691"/>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valor da expressão (-4) x 3 - 2?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6" name="CaixaDeTexto 15">
            <a:extLst>
              <a:ext uri="{FF2B5EF4-FFF2-40B4-BE49-F238E27FC236}">
                <a16:creationId xmlns:a16="http://schemas.microsoft.com/office/drawing/2014/main" id="{68CD6D4B-F82C-9D4F-D91D-FC7795690482}"/>
              </a:ext>
            </a:extLst>
          </p:cNvPr>
          <p:cNvSpPr txBox="1"/>
          <p:nvPr/>
        </p:nvSpPr>
        <p:spPr>
          <a:xfrm>
            <a:off x="458061" y="2400564"/>
            <a:ext cx="3429000" cy="1200329"/>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-14</a:t>
            </a:r>
          </a:p>
          <a:p>
            <a:r>
              <a:rPr lang="pt-BR" sz="1200" dirty="0">
                <a:latin typeface="Arial" panose="020B0604020202020204" pitchFamily="34" charset="0"/>
                <a:cs typeface="Arial" panose="020B0604020202020204" pitchFamily="34" charset="0"/>
              </a:rPr>
              <a:t>b) 14</a:t>
            </a:r>
          </a:p>
          <a:p>
            <a:r>
              <a:rPr lang="pt-BR" sz="1200" dirty="0">
                <a:latin typeface="Arial" panose="020B0604020202020204" pitchFamily="34" charset="0"/>
                <a:cs typeface="Arial" panose="020B0604020202020204" pitchFamily="34" charset="0"/>
              </a:rPr>
              <a:t>c) 10</a:t>
            </a:r>
          </a:p>
          <a:p>
            <a:r>
              <a:rPr lang="pt-BR" sz="1200" dirty="0">
                <a:latin typeface="Arial" panose="020B0604020202020204" pitchFamily="34" charset="0"/>
                <a:cs typeface="Arial" panose="020B0604020202020204" pitchFamily="34" charset="0"/>
              </a:rPr>
              <a:t>d) -10</a:t>
            </a:r>
          </a:p>
          <a:p>
            <a:r>
              <a:rPr lang="pt-BR" sz="1200" dirty="0">
                <a:latin typeface="Arial" panose="020B0604020202020204" pitchFamily="34" charset="0"/>
                <a:cs typeface="Arial" panose="020B0604020202020204" pitchFamily="34" charset="0"/>
              </a:rPr>
              <a:t> </a:t>
            </a:r>
          </a:p>
          <a:p>
            <a:r>
              <a:rPr lang="pt-BR" sz="1200" dirty="0">
                <a:latin typeface="Arial" panose="020B0604020202020204" pitchFamily="34" charset="0"/>
                <a:cs typeface="Arial" panose="020B0604020202020204" pitchFamily="34" charset="0"/>
              </a:rPr>
              <a:t> </a:t>
            </a:r>
          </a:p>
        </p:txBody>
      </p:sp>
      <p:graphicFrame>
        <p:nvGraphicFramePr>
          <p:cNvPr id="11" name="Tabela 10">
            <a:extLst>
              <a:ext uri="{FF2B5EF4-FFF2-40B4-BE49-F238E27FC236}">
                <a16:creationId xmlns:a16="http://schemas.microsoft.com/office/drawing/2014/main" id="{DBF28355-5E83-9CB5-3F14-E3F24C49D141}"/>
              </a:ext>
            </a:extLst>
          </p:cNvPr>
          <p:cNvGraphicFramePr>
            <a:graphicFrameLocks noGrp="1"/>
          </p:cNvGraphicFramePr>
          <p:nvPr>
            <p:extLst>
              <p:ext uri="{D42A27DB-BD31-4B8C-83A1-F6EECF244321}">
                <p14:modId xmlns:p14="http://schemas.microsoft.com/office/powerpoint/2010/main" val="428603541"/>
              </p:ext>
            </p:extLst>
          </p:nvPr>
        </p:nvGraphicFramePr>
        <p:xfrm>
          <a:off x="161924" y="3416227"/>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(-12) ÷ 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 name="CaixaDeTexto 11">
            <a:extLst>
              <a:ext uri="{FF2B5EF4-FFF2-40B4-BE49-F238E27FC236}">
                <a16:creationId xmlns:a16="http://schemas.microsoft.com/office/drawing/2014/main" id="{9FE195AE-C112-C0B0-9380-500F60F487D0}"/>
              </a:ext>
            </a:extLst>
          </p:cNvPr>
          <p:cNvSpPr txBox="1"/>
          <p:nvPr/>
        </p:nvSpPr>
        <p:spPr>
          <a:xfrm>
            <a:off x="458061" y="4017100"/>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-3</a:t>
            </a:r>
          </a:p>
          <a:p>
            <a:r>
              <a:rPr lang="pt-BR" sz="1200" dirty="0">
                <a:latin typeface="Arial" panose="020B0604020202020204" pitchFamily="34" charset="0"/>
                <a:cs typeface="Arial" panose="020B0604020202020204" pitchFamily="34" charset="0"/>
              </a:rPr>
              <a:t>b) 3</a:t>
            </a:r>
          </a:p>
          <a:p>
            <a:r>
              <a:rPr lang="pt-BR" sz="1200" dirty="0">
                <a:latin typeface="Arial" panose="020B0604020202020204" pitchFamily="34" charset="0"/>
                <a:cs typeface="Arial" panose="020B0604020202020204" pitchFamily="34" charset="0"/>
              </a:rPr>
              <a:t>c) 4</a:t>
            </a:r>
          </a:p>
          <a:p>
            <a:r>
              <a:rPr lang="pt-BR" sz="1200" dirty="0">
                <a:latin typeface="Arial" panose="020B0604020202020204" pitchFamily="34" charset="0"/>
                <a:cs typeface="Arial" panose="020B0604020202020204" pitchFamily="34" charset="0"/>
              </a:rPr>
              <a:t>d) -4</a:t>
            </a:r>
          </a:p>
          <a:p>
            <a:r>
              <a:rPr lang="pt-BR" sz="1200" dirty="0">
                <a:latin typeface="Arial" panose="020B0604020202020204" pitchFamily="34" charset="0"/>
                <a:cs typeface="Arial" panose="020B0604020202020204" pitchFamily="34" charset="0"/>
              </a:rPr>
              <a:t> </a:t>
            </a:r>
          </a:p>
        </p:txBody>
      </p:sp>
      <p:graphicFrame>
        <p:nvGraphicFramePr>
          <p:cNvPr id="14" name="Tabela 13">
            <a:extLst>
              <a:ext uri="{FF2B5EF4-FFF2-40B4-BE49-F238E27FC236}">
                <a16:creationId xmlns:a16="http://schemas.microsoft.com/office/drawing/2014/main" id="{6F4EB705-0DAB-3D0D-FE5D-2D05ADFEDFCC}"/>
              </a:ext>
            </a:extLst>
          </p:cNvPr>
          <p:cNvGraphicFramePr>
            <a:graphicFrameLocks noGrp="1"/>
          </p:cNvGraphicFramePr>
          <p:nvPr>
            <p:extLst>
              <p:ext uri="{D42A27DB-BD31-4B8C-83A1-F6EECF244321}">
                <p14:modId xmlns:p14="http://schemas.microsoft.com/office/powerpoint/2010/main" val="847678254"/>
              </p:ext>
            </p:extLst>
          </p:nvPr>
        </p:nvGraphicFramePr>
        <p:xfrm>
          <a:off x="161924" y="5032763"/>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valor da expressão (-7)²?</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5" name="CaixaDeTexto 14">
            <a:extLst>
              <a:ext uri="{FF2B5EF4-FFF2-40B4-BE49-F238E27FC236}">
                <a16:creationId xmlns:a16="http://schemas.microsoft.com/office/drawing/2014/main" id="{B5CCAFBC-499E-A894-3DBA-EC1EA16C42A2}"/>
              </a:ext>
            </a:extLst>
          </p:cNvPr>
          <p:cNvSpPr txBox="1"/>
          <p:nvPr/>
        </p:nvSpPr>
        <p:spPr>
          <a:xfrm>
            <a:off x="458061" y="5633636"/>
            <a:ext cx="3429000" cy="1200329"/>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7</a:t>
            </a:r>
          </a:p>
          <a:p>
            <a:r>
              <a:rPr lang="pt-BR" sz="1200" dirty="0">
                <a:latin typeface="Arial" panose="020B0604020202020204" pitchFamily="34" charset="0"/>
                <a:cs typeface="Arial" panose="020B0604020202020204" pitchFamily="34" charset="0"/>
              </a:rPr>
              <a:t>b) -7</a:t>
            </a:r>
          </a:p>
          <a:p>
            <a:r>
              <a:rPr lang="pt-BR" sz="1200" dirty="0">
                <a:latin typeface="Arial" panose="020B0604020202020204" pitchFamily="34" charset="0"/>
                <a:cs typeface="Arial" panose="020B0604020202020204" pitchFamily="34" charset="0"/>
              </a:rPr>
              <a:t>c) 49</a:t>
            </a:r>
          </a:p>
          <a:p>
            <a:r>
              <a:rPr lang="pt-BR" sz="1200" dirty="0">
                <a:latin typeface="Arial" panose="020B0604020202020204" pitchFamily="34" charset="0"/>
                <a:cs typeface="Arial" panose="020B0604020202020204" pitchFamily="34" charset="0"/>
              </a:rPr>
              <a:t>d) -49</a:t>
            </a:r>
          </a:p>
          <a:p>
            <a:endParaRPr lang="pt-BR" sz="1200" dirty="0">
              <a:latin typeface="Arial" panose="020B0604020202020204" pitchFamily="34" charset="0"/>
              <a:cs typeface="Arial" panose="020B0604020202020204" pitchFamily="34" charset="0"/>
            </a:endParaRPr>
          </a:p>
          <a:p>
            <a:r>
              <a:rPr lang="pt-BR" sz="1200" dirty="0">
                <a:latin typeface="Arial" panose="020B0604020202020204" pitchFamily="34" charset="0"/>
                <a:cs typeface="Arial" panose="020B0604020202020204" pitchFamily="34" charset="0"/>
              </a:rPr>
              <a:t> </a:t>
            </a:r>
          </a:p>
        </p:txBody>
      </p:sp>
      <p:graphicFrame>
        <p:nvGraphicFramePr>
          <p:cNvPr id="2" name="Tabela 1">
            <a:extLst>
              <a:ext uri="{FF2B5EF4-FFF2-40B4-BE49-F238E27FC236}">
                <a16:creationId xmlns:a16="http://schemas.microsoft.com/office/drawing/2014/main" id="{754C20CE-563A-51BB-8282-F2DE4B415EC9}"/>
              </a:ext>
            </a:extLst>
          </p:cNvPr>
          <p:cNvGraphicFramePr>
            <a:graphicFrameLocks noGrp="1"/>
          </p:cNvGraphicFramePr>
          <p:nvPr>
            <p:extLst>
              <p:ext uri="{D42A27DB-BD31-4B8C-83A1-F6EECF244321}">
                <p14:modId xmlns:p14="http://schemas.microsoft.com/office/powerpoint/2010/main" val="1306617860"/>
              </p:ext>
            </p:extLst>
          </p:nvPr>
        </p:nvGraphicFramePr>
        <p:xfrm>
          <a:off x="161924" y="6649299"/>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(-9) - (-2)?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5" name="CaixaDeTexto 4">
            <a:extLst>
              <a:ext uri="{FF2B5EF4-FFF2-40B4-BE49-F238E27FC236}">
                <a16:creationId xmlns:a16="http://schemas.microsoft.com/office/drawing/2014/main" id="{323A934C-F039-999A-883B-FC08645F42BC}"/>
              </a:ext>
            </a:extLst>
          </p:cNvPr>
          <p:cNvSpPr txBox="1"/>
          <p:nvPr/>
        </p:nvSpPr>
        <p:spPr>
          <a:xfrm>
            <a:off x="458061" y="7250172"/>
            <a:ext cx="3429000" cy="1200329"/>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-11</a:t>
            </a:r>
          </a:p>
          <a:p>
            <a:r>
              <a:rPr lang="pt-BR" sz="1200" dirty="0">
                <a:latin typeface="Arial" panose="020B0604020202020204" pitchFamily="34" charset="0"/>
                <a:cs typeface="Arial" panose="020B0604020202020204" pitchFamily="34" charset="0"/>
              </a:rPr>
              <a:t>b) 11</a:t>
            </a:r>
          </a:p>
          <a:p>
            <a:r>
              <a:rPr lang="pt-BR" sz="1200" dirty="0">
                <a:latin typeface="Arial" panose="020B0604020202020204" pitchFamily="34" charset="0"/>
                <a:cs typeface="Arial" panose="020B0604020202020204" pitchFamily="34" charset="0"/>
              </a:rPr>
              <a:t>c) -7</a:t>
            </a:r>
          </a:p>
          <a:p>
            <a:r>
              <a:rPr lang="pt-BR" sz="1200" dirty="0">
                <a:latin typeface="Arial" panose="020B0604020202020204" pitchFamily="34" charset="0"/>
                <a:cs typeface="Arial" panose="020B0604020202020204" pitchFamily="34" charset="0"/>
              </a:rPr>
              <a:t>d) 7</a:t>
            </a:r>
          </a:p>
          <a:p>
            <a:r>
              <a:rPr lang="pt-BR" sz="1200" dirty="0">
                <a:latin typeface="Arial" panose="020B0604020202020204" pitchFamily="34" charset="0"/>
                <a:cs typeface="Arial" panose="020B0604020202020204" pitchFamily="34" charset="0"/>
              </a:rPr>
              <a:t> </a:t>
            </a:r>
          </a:p>
          <a:p>
            <a:r>
              <a:rPr lang="pt-BR" sz="1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28507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6" name="Tabela 5">
            <a:extLst>
              <a:ext uri="{FF2B5EF4-FFF2-40B4-BE49-F238E27FC236}">
                <a16:creationId xmlns:a16="http://schemas.microsoft.com/office/drawing/2014/main" id="{5CE2983F-077F-9687-E0FA-86D831923A0E}"/>
              </a:ext>
            </a:extLst>
          </p:cNvPr>
          <p:cNvGraphicFramePr>
            <a:graphicFrameLocks noGrp="1"/>
          </p:cNvGraphicFramePr>
          <p:nvPr>
            <p:extLst>
              <p:ext uri="{D42A27DB-BD31-4B8C-83A1-F6EECF244321}">
                <p14:modId xmlns:p14="http://schemas.microsoft.com/office/powerpoint/2010/main" val="2014236393"/>
              </p:ext>
            </p:extLst>
          </p:nvPr>
        </p:nvGraphicFramePr>
        <p:xfrm>
          <a:off x="161924" y="1799691"/>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valor da expressão 5 - (-3)?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6" name="CaixaDeTexto 15">
            <a:extLst>
              <a:ext uri="{FF2B5EF4-FFF2-40B4-BE49-F238E27FC236}">
                <a16:creationId xmlns:a16="http://schemas.microsoft.com/office/drawing/2014/main" id="{68CD6D4B-F82C-9D4F-D91D-FC7795690482}"/>
              </a:ext>
            </a:extLst>
          </p:cNvPr>
          <p:cNvSpPr txBox="1"/>
          <p:nvPr/>
        </p:nvSpPr>
        <p:spPr>
          <a:xfrm>
            <a:off x="458061" y="2400564"/>
            <a:ext cx="3429000" cy="1200329"/>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-8</a:t>
            </a:r>
          </a:p>
          <a:p>
            <a:r>
              <a:rPr lang="pt-BR" sz="1200" dirty="0">
                <a:latin typeface="Arial" panose="020B0604020202020204" pitchFamily="34" charset="0"/>
                <a:cs typeface="Arial" panose="020B0604020202020204" pitchFamily="34" charset="0"/>
              </a:rPr>
              <a:t>b) 8</a:t>
            </a:r>
          </a:p>
          <a:p>
            <a:r>
              <a:rPr lang="pt-BR" sz="1200" dirty="0">
                <a:latin typeface="Arial" panose="020B0604020202020204" pitchFamily="34" charset="0"/>
                <a:cs typeface="Arial" panose="020B0604020202020204" pitchFamily="34" charset="0"/>
              </a:rPr>
              <a:t>c) 2</a:t>
            </a:r>
          </a:p>
          <a:p>
            <a:r>
              <a:rPr lang="pt-BR" sz="1200" dirty="0">
                <a:latin typeface="Arial" panose="020B0604020202020204" pitchFamily="34" charset="0"/>
                <a:cs typeface="Arial" panose="020B0604020202020204" pitchFamily="34" charset="0"/>
              </a:rPr>
              <a:t>d) -2</a:t>
            </a:r>
          </a:p>
          <a:p>
            <a:r>
              <a:rPr lang="pt-BR" sz="1200" dirty="0">
                <a:latin typeface="Arial" panose="020B0604020202020204" pitchFamily="34" charset="0"/>
                <a:cs typeface="Arial" panose="020B0604020202020204" pitchFamily="34" charset="0"/>
              </a:rPr>
              <a:t> </a:t>
            </a:r>
          </a:p>
          <a:p>
            <a:r>
              <a:rPr lang="pt-BR" sz="1200" dirty="0">
                <a:latin typeface="Arial" panose="020B0604020202020204" pitchFamily="34" charset="0"/>
                <a:cs typeface="Arial" panose="020B0604020202020204" pitchFamily="34" charset="0"/>
              </a:rPr>
              <a:t> </a:t>
            </a:r>
          </a:p>
        </p:txBody>
      </p:sp>
      <p:graphicFrame>
        <p:nvGraphicFramePr>
          <p:cNvPr id="11" name="Tabela 10">
            <a:extLst>
              <a:ext uri="{FF2B5EF4-FFF2-40B4-BE49-F238E27FC236}">
                <a16:creationId xmlns:a16="http://schemas.microsoft.com/office/drawing/2014/main" id="{DBF28355-5E83-9CB5-3F14-E3F24C49D141}"/>
              </a:ext>
            </a:extLst>
          </p:cNvPr>
          <p:cNvGraphicFramePr>
            <a:graphicFrameLocks noGrp="1"/>
          </p:cNvGraphicFramePr>
          <p:nvPr>
            <p:extLst>
              <p:ext uri="{D42A27DB-BD31-4B8C-83A1-F6EECF244321}">
                <p14:modId xmlns:p14="http://schemas.microsoft.com/office/powerpoint/2010/main" val="3374195877"/>
              </p:ext>
            </p:extLst>
          </p:nvPr>
        </p:nvGraphicFramePr>
        <p:xfrm>
          <a:off x="161924" y="3416227"/>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resultado da operação (-6) x (-2)?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 name="CaixaDeTexto 11">
            <a:extLst>
              <a:ext uri="{FF2B5EF4-FFF2-40B4-BE49-F238E27FC236}">
                <a16:creationId xmlns:a16="http://schemas.microsoft.com/office/drawing/2014/main" id="{9FE195AE-C112-C0B0-9380-500F60F487D0}"/>
              </a:ext>
            </a:extLst>
          </p:cNvPr>
          <p:cNvSpPr txBox="1"/>
          <p:nvPr/>
        </p:nvSpPr>
        <p:spPr>
          <a:xfrm>
            <a:off x="458061" y="4017100"/>
            <a:ext cx="3429000" cy="1015663"/>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-12</a:t>
            </a:r>
          </a:p>
          <a:p>
            <a:r>
              <a:rPr lang="pt-BR" sz="1200" dirty="0">
                <a:latin typeface="Arial" panose="020B0604020202020204" pitchFamily="34" charset="0"/>
                <a:cs typeface="Arial" panose="020B0604020202020204" pitchFamily="34" charset="0"/>
              </a:rPr>
              <a:t>b) 12</a:t>
            </a:r>
          </a:p>
          <a:p>
            <a:r>
              <a:rPr lang="pt-BR" sz="1200" dirty="0">
                <a:latin typeface="Arial" panose="020B0604020202020204" pitchFamily="34" charset="0"/>
                <a:cs typeface="Arial" panose="020B0604020202020204" pitchFamily="34" charset="0"/>
              </a:rPr>
              <a:t>c) 6</a:t>
            </a:r>
          </a:p>
          <a:p>
            <a:r>
              <a:rPr lang="pt-BR" sz="1200" dirty="0">
                <a:latin typeface="Arial" panose="020B0604020202020204" pitchFamily="34" charset="0"/>
                <a:cs typeface="Arial" panose="020B0604020202020204" pitchFamily="34" charset="0"/>
              </a:rPr>
              <a:t>d) -6</a:t>
            </a:r>
          </a:p>
          <a:p>
            <a:r>
              <a:rPr lang="pt-BR" sz="1200" dirty="0">
                <a:latin typeface="Arial" panose="020B0604020202020204" pitchFamily="34" charset="0"/>
                <a:cs typeface="Arial" panose="020B0604020202020204" pitchFamily="34" charset="0"/>
              </a:rPr>
              <a:t> </a:t>
            </a:r>
          </a:p>
        </p:txBody>
      </p:sp>
      <p:graphicFrame>
        <p:nvGraphicFramePr>
          <p:cNvPr id="2" name="Tabela 1">
            <a:extLst>
              <a:ext uri="{FF2B5EF4-FFF2-40B4-BE49-F238E27FC236}">
                <a16:creationId xmlns:a16="http://schemas.microsoft.com/office/drawing/2014/main" id="{042C43B5-B652-4E5D-BD97-85B96E72EC62}"/>
              </a:ext>
            </a:extLst>
          </p:cNvPr>
          <p:cNvGraphicFramePr>
            <a:graphicFrameLocks noGrp="1"/>
          </p:cNvGraphicFramePr>
          <p:nvPr>
            <p:extLst>
              <p:ext uri="{D42A27DB-BD31-4B8C-83A1-F6EECF244321}">
                <p14:modId xmlns:p14="http://schemas.microsoft.com/office/powerpoint/2010/main" val="2405548178"/>
              </p:ext>
            </p:extLst>
          </p:nvPr>
        </p:nvGraphicFramePr>
        <p:xfrm>
          <a:off x="105344" y="5032763"/>
          <a:ext cx="6529820" cy="1493854"/>
        </p:xfrm>
        <a:graphic>
          <a:graphicData uri="http://schemas.openxmlformats.org/drawingml/2006/table">
            <a:tbl>
              <a:tblPr firstRow="1" firstCol="1" bandRow="1">
                <a:tableStyleId>{5C22544A-7EE6-4342-B048-85BDC9FD1C3A}</a:tableStyleId>
              </a:tblPr>
              <a:tblGrid>
                <a:gridCol w="267635">
                  <a:extLst>
                    <a:ext uri="{9D8B030D-6E8A-4147-A177-3AD203B41FA5}">
                      <a16:colId xmlns:a16="http://schemas.microsoft.com/office/drawing/2014/main" val="20000"/>
                    </a:ext>
                  </a:extLst>
                </a:gridCol>
                <a:gridCol w="6262185">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Dalila, moradora do Rio Branco no Acre, e Jennifer, moradora de João Pessoa – Paraíba, se conheceram na internet e se tornaram amigas. Após completar 18 anos, Jennifer planejou visitar sua amiga acreana para comemorar seu aniversário. No dia esperado, Jennifer pediu que Dalila a buscasse no aeroporto às 17 h no horário do Rio Branco. Sabendo que o voo durou 6 horas e que os fusos horários que Rio Branco e João Pessoa são GMT-5 e GMT-3, respectivamente, calcule o horário em que o piloto do avião informou que a aeronave decolou em João Pessoa.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5" name="CaixaDeTexto 4">
            <a:extLst>
              <a:ext uri="{FF2B5EF4-FFF2-40B4-BE49-F238E27FC236}">
                <a16:creationId xmlns:a16="http://schemas.microsoft.com/office/drawing/2014/main" id="{87CF5D73-27A3-8046-FAEA-3DEE356B86B0}"/>
              </a:ext>
            </a:extLst>
          </p:cNvPr>
          <p:cNvSpPr txBox="1"/>
          <p:nvPr/>
        </p:nvSpPr>
        <p:spPr>
          <a:xfrm>
            <a:off x="325276" y="6352829"/>
            <a:ext cx="6366468" cy="1015663"/>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7:00 h.</a:t>
            </a:r>
          </a:p>
          <a:p>
            <a:pPr marL="228600" lvl="0" indent="-228600">
              <a:buAutoNum type="alphaLcParenR"/>
            </a:pPr>
            <a:r>
              <a:rPr lang="pt-BR" sz="1200" b="0" i="0" kern="1200" dirty="0">
                <a:solidFill>
                  <a:schemeClr val="tx1"/>
                </a:solidFill>
                <a:latin typeface="Arial" panose="020B0604020202020204" pitchFamily="34" charset="0"/>
                <a:ea typeface="Verdana" panose="020B0604030504040204" pitchFamily="34" charset="0"/>
                <a:cs typeface="Arial" panose="020B0604020202020204" pitchFamily="34" charset="0"/>
              </a:rPr>
              <a:t>9:00 </a:t>
            </a:r>
            <a:r>
              <a:rPr lang="pt-BR" sz="1200" dirty="0">
                <a:latin typeface="Arial" panose="020B0604020202020204" pitchFamily="34" charset="0"/>
                <a:ea typeface="Verdana" panose="020B0604030504040204" pitchFamily="34" charset="0"/>
                <a:cs typeface="Arial" panose="020B0604020202020204" pitchFamily="34" charset="0"/>
              </a:rPr>
              <a:t>h</a:t>
            </a:r>
            <a:r>
              <a:rPr lang="pt-BR" sz="1200" b="0" i="0" kern="1200" dirty="0">
                <a:solidFill>
                  <a:schemeClr val="tx1"/>
                </a:solidFill>
                <a:latin typeface="Arial" panose="020B0604020202020204" pitchFamily="34" charset="0"/>
                <a:ea typeface="Verdana" panose="020B0604030504040204" pitchFamily="34" charset="0"/>
                <a:cs typeface="Arial" panose="020B0604020202020204" pitchFamily="34" charset="0"/>
              </a:rPr>
              <a:t>.</a:t>
            </a:r>
          </a:p>
          <a:p>
            <a:pPr marL="228600" lvl="0" indent="-228600">
              <a:buAutoNum type="alphaLcParenR"/>
            </a:pPr>
            <a:r>
              <a:rPr lang="pt-BR" sz="1200" dirty="0">
                <a:latin typeface="Arial" panose="020B0604020202020204" pitchFamily="34" charset="0"/>
                <a:ea typeface="Verdana" panose="020B0604030504040204" pitchFamily="34" charset="0"/>
                <a:cs typeface="Arial" panose="020B0604020202020204" pitchFamily="34" charset="0"/>
              </a:rPr>
              <a:t>10:00 h.</a:t>
            </a:r>
          </a:p>
          <a:p>
            <a:pPr marL="228600" lvl="0" indent="-228600">
              <a:buAutoNum type="alphaLcParenR"/>
            </a:pPr>
            <a:r>
              <a:rPr lang="pt-BR" sz="1200" dirty="0">
                <a:latin typeface="Arial" panose="020B0604020202020204" pitchFamily="34" charset="0"/>
                <a:ea typeface="Verdana" panose="020B0604030504040204" pitchFamily="34" charset="0"/>
                <a:cs typeface="Arial" panose="020B0604020202020204" pitchFamily="34" charset="0"/>
              </a:rPr>
              <a:t>11:00 h.</a:t>
            </a:r>
            <a:endParaRPr lang="pt-BR" sz="1200" b="0" i="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marL="228600" lvl="0" indent="-228600">
              <a:buAutoNum type="alphaLcParenR"/>
            </a:pPr>
            <a:r>
              <a:rPr lang="pt-BR" sz="1200" dirty="0">
                <a:latin typeface="Arial" panose="020B0604020202020204" pitchFamily="34" charset="0"/>
                <a:ea typeface="Verdana" panose="020B0604030504040204" pitchFamily="34" charset="0"/>
                <a:cs typeface="Arial" panose="020B0604020202020204" pitchFamily="34" charset="0"/>
              </a:rPr>
              <a:t>13:00 h.</a:t>
            </a:r>
            <a:endParaRPr lang="pt-B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1870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a:solidFill>
                            <a:sysClr val="windowText" lastClr="000000"/>
                          </a:solidFill>
                          <a:effectLst/>
                          <a:latin typeface="Arial" panose="020B0604020202020204" pitchFamily="34" charset="0"/>
                          <a:ea typeface="+mn-ea"/>
                          <a:cs typeface="Arial" panose="020B0604020202020204" pitchFamily="34" charset="0"/>
                        </a:rPr>
                        <a:t>Turma</a:t>
                      </a:r>
                      <a:r>
                        <a:rPr lang="pt-BR" sz="70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a:latin typeface="Arial" panose="020B0604020202020204" pitchFamily="34" charset="0"/>
                <a:cs typeface="Arial" panose="020B0604020202020204" pitchFamily="34" charset="0"/>
              </a:rPr>
              <a:t>Atividade de Matemática – 7º Ano</a:t>
            </a:r>
          </a:p>
        </p:txBody>
      </p:sp>
      <p:graphicFrame>
        <p:nvGraphicFramePr>
          <p:cNvPr id="4" name="Tabela 3">
            <a:extLst>
              <a:ext uri="{FF2B5EF4-FFF2-40B4-BE49-F238E27FC236}">
                <a16:creationId xmlns:a16="http://schemas.microsoft.com/office/drawing/2014/main" id="{1A4E8DA2-9B2B-178C-5300-3E37E52EF84B}"/>
              </a:ext>
            </a:extLst>
          </p:cNvPr>
          <p:cNvGraphicFramePr>
            <a:graphicFrameLocks noGrp="1"/>
          </p:cNvGraphicFramePr>
          <p:nvPr>
            <p:extLst>
              <p:ext uri="{D42A27DB-BD31-4B8C-83A1-F6EECF244321}">
                <p14:modId xmlns:p14="http://schemas.microsoft.com/office/powerpoint/2010/main" val="3676438084"/>
              </p:ext>
            </p:extLst>
          </p:nvPr>
        </p:nvGraphicFramePr>
        <p:xfrm>
          <a:off x="161925" y="1577538"/>
          <a:ext cx="6529820" cy="1310974"/>
        </p:xfrm>
        <a:graphic>
          <a:graphicData uri="http://schemas.openxmlformats.org/drawingml/2006/table">
            <a:tbl>
              <a:tblPr firstRow="1" firstCol="1" bandRow="1">
                <a:tableStyleId>{5C22544A-7EE6-4342-B048-85BDC9FD1C3A}</a:tableStyleId>
              </a:tblPr>
              <a:tblGrid>
                <a:gridCol w="271212">
                  <a:extLst>
                    <a:ext uri="{9D8B030D-6E8A-4147-A177-3AD203B41FA5}">
                      <a16:colId xmlns:a16="http://schemas.microsoft.com/office/drawing/2014/main" val="20000"/>
                    </a:ext>
                  </a:extLst>
                </a:gridCol>
                <a:gridCol w="6258608">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Maurício foi visitar parte de sua família em Nova Iorque, nos Estados Unidos, durante o Natal. A cidade é mundialmente conhecida pelo frio durante essa época, com temperaturas que atingem valores abaixo de 0 </a:t>
                      </a:r>
                      <a:r>
                        <a:rPr lang="pt-BR" sz="1200" b="0" i="0" kern="1200" dirty="0">
                          <a:solidFill>
                            <a:schemeClr val="tx1"/>
                          </a:solidFill>
                          <a:latin typeface="Arial" panose="020B0604020202020204" pitchFamily="34" charset="0"/>
                          <a:ea typeface="Verdana" panose="020B0604030504040204" pitchFamily="34" charset="0"/>
                          <a:cs typeface="Arial" panose="020B0604020202020204" pitchFamily="34" charset="0"/>
                        </a:rPr>
                        <a:t>°</a:t>
                      </a:r>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 Visitando a famosa </a:t>
                      </a:r>
                      <a:r>
                        <a:rPr lang="pt-BR" sz="1200" b="0" i="1" kern="1200" dirty="0">
                          <a:solidFill>
                            <a:schemeClr val="tx1"/>
                          </a:solidFill>
                          <a:latin typeface="Arial" panose="020B0604020202020204" pitchFamily="34" charset="0"/>
                          <a:ea typeface="Verdana" panose="020B0604030504040204" pitchFamily="34" charset="0"/>
                          <a:cs typeface="Arial" panose="020B0604020202020204" pitchFamily="34" charset="0"/>
                        </a:rPr>
                        <a:t>Times Square</a:t>
                      </a:r>
                      <a:r>
                        <a:rPr lang="pt-BR" sz="1200" b="0" i="0" kern="1200" dirty="0">
                          <a:solidFill>
                            <a:schemeClr val="tx1"/>
                          </a:solidFill>
                          <a:latin typeface="Arial" panose="020B0604020202020204" pitchFamily="34" charset="0"/>
                          <a:ea typeface="Verdana" panose="020B0604030504040204" pitchFamily="34" charset="0"/>
                          <a:cs typeface="Arial" panose="020B0604020202020204" pitchFamily="34" charset="0"/>
                        </a:rPr>
                        <a:t>, ele observou, em um telão, a indicação do termômetro indicando - 2 °C. Neste mesmo momento em Recife, cidade em que reside, marcava 25 °C. Em quantos graus a temperatura deverá aumentar para que o termômetro de Nova Iorque atinja o mesmo valor indicado em Recife?</a:t>
                      </a:r>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5" name="CaixaDeTexto 4">
            <a:extLst>
              <a:ext uri="{FF2B5EF4-FFF2-40B4-BE49-F238E27FC236}">
                <a16:creationId xmlns:a16="http://schemas.microsoft.com/office/drawing/2014/main" id="{794485AD-2B90-E088-636E-2A982B436B39}"/>
              </a:ext>
            </a:extLst>
          </p:cNvPr>
          <p:cNvSpPr txBox="1"/>
          <p:nvPr/>
        </p:nvSpPr>
        <p:spPr>
          <a:xfrm>
            <a:off x="381857" y="2711488"/>
            <a:ext cx="6366468" cy="1015663"/>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0 </a:t>
            </a:r>
            <a:r>
              <a:rPr lang="pt-BR" sz="1200" b="0" i="0" kern="1200" dirty="0">
                <a:solidFill>
                  <a:schemeClr val="tx1"/>
                </a:solidFill>
                <a:latin typeface="Arial" panose="020B0604020202020204" pitchFamily="34" charset="0"/>
                <a:ea typeface="Verdana" panose="020B0604030504040204" pitchFamily="34" charset="0"/>
                <a:cs typeface="Arial" panose="020B0604020202020204" pitchFamily="34" charset="0"/>
              </a:rPr>
              <a:t>°C.</a:t>
            </a:r>
            <a:endParaRPr lang="pt-BR" sz="1200" dirty="0">
              <a:latin typeface="Arial" panose="020B0604020202020204" pitchFamily="34" charset="0"/>
              <a:cs typeface="Arial" panose="020B0604020202020204" pitchFamily="34" charset="0"/>
            </a:endParaRPr>
          </a:p>
          <a:p>
            <a:pPr marL="228600" lvl="0" indent="-228600">
              <a:buAutoNum type="alphaLcParenR"/>
            </a:pPr>
            <a:r>
              <a:rPr lang="pt-BR" sz="1200" dirty="0">
                <a:latin typeface="Arial" panose="020B0604020202020204" pitchFamily="34" charset="0"/>
                <a:cs typeface="Arial" panose="020B0604020202020204" pitchFamily="34" charset="0"/>
              </a:rPr>
              <a:t>25 </a:t>
            </a:r>
            <a:r>
              <a:rPr lang="pt-BR" sz="1200" b="0" i="0" kern="1200" dirty="0">
                <a:solidFill>
                  <a:schemeClr val="tx1"/>
                </a:solidFill>
                <a:latin typeface="Arial" panose="020B0604020202020204" pitchFamily="34" charset="0"/>
                <a:ea typeface="Verdana" panose="020B0604030504040204" pitchFamily="34" charset="0"/>
                <a:cs typeface="Arial" panose="020B0604020202020204" pitchFamily="34" charset="0"/>
              </a:rPr>
              <a:t>°C.</a:t>
            </a:r>
          </a:p>
          <a:p>
            <a:pPr marL="228600" lvl="0" indent="-228600">
              <a:buAutoNum type="alphaLcParenR"/>
            </a:pPr>
            <a:r>
              <a:rPr lang="pt-BR" sz="1200" dirty="0">
                <a:latin typeface="Arial" panose="020B0604020202020204" pitchFamily="34" charset="0"/>
                <a:ea typeface="Verdana" panose="020B0604030504040204" pitchFamily="34" charset="0"/>
                <a:cs typeface="Arial" panose="020B0604020202020204" pitchFamily="34" charset="0"/>
              </a:rPr>
              <a:t>27 </a:t>
            </a:r>
            <a:r>
              <a:rPr lang="pt-BR" sz="1200" b="0" i="0" kern="1200" dirty="0">
                <a:latin typeface="Arial" panose="020B0604020202020204" pitchFamily="34" charset="0"/>
                <a:ea typeface="Verdana" panose="020B0604030504040204" pitchFamily="34" charset="0"/>
                <a:cs typeface="Arial" panose="020B0604020202020204" pitchFamily="34" charset="0"/>
              </a:rPr>
              <a:t>°</a:t>
            </a:r>
            <a:r>
              <a:rPr lang="pt-BR" sz="1200" dirty="0">
                <a:latin typeface="Arial" panose="020B0604020202020204" pitchFamily="34" charset="0"/>
                <a:ea typeface="Verdana" panose="020B0604030504040204" pitchFamily="34" charset="0"/>
                <a:cs typeface="Arial" panose="020B0604020202020204" pitchFamily="34" charset="0"/>
              </a:rPr>
              <a:t>C</a:t>
            </a:r>
            <a:r>
              <a:rPr lang="pt-BR" sz="1200" dirty="0">
                <a:solidFill>
                  <a:srgbClr val="FF0000"/>
                </a:solidFill>
                <a:latin typeface="Arial" panose="020B0604020202020204" pitchFamily="34" charset="0"/>
                <a:ea typeface="Verdana" panose="020B0604030504040204" pitchFamily="34" charset="0"/>
                <a:cs typeface="Arial" panose="020B0604020202020204" pitchFamily="34" charset="0"/>
              </a:rPr>
              <a:t>.</a:t>
            </a:r>
          </a:p>
          <a:p>
            <a:pPr marL="228600" lvl="0" indent="-228600">
              <a:buAutoNum type="alphaLcParenR"/>
            </a:pPr>
            <a:r>
              <a:rPr lang="pt-BR" sz="1200" dirty="0">
                <a:latin typeface="Arial" panose="020B0604020202020204" pitchFamily="34" charset="0"/>
                <a:ea typeface="Verdana" panose="020B0604030504040204" pitchFamily="34" charset="0"/>
                <a:cs typeface="Arial" panose="020B0604020202020204" pitchFamily="34" charset="0"/>
              </a:rPr>
              <a:t>29 </a:t>
            </a:r>
            <a:r>
              <a:rPr lang="pt-BR" sz="1200" b="0" i="0" kern="1200" dirty="0">
                <a:solidFill>
                  <a:schemeClr val="tx1"/>
                </a:solidFill>
                <a:latin typeface="Arial" panose="020B0604020202020204" pitchFamily="34" charset="0"/>
                <a:ea typeface="Verdana" panose="020B0604030504040204" pitchFamily="34" charset="0"/>
                <a:cs typeface="Arial" panose="020B0604020202020204" pitchFamily="34" charset="0"/>
              </a:rPr>
              <a:t>°C.</a:t>
            </a:r>
          </a:p>
          <a:p>
            <a:pPr marL="228600" lvl="0" indent="-228600">
              <a:buAutoNum type="alphaLcParenR"/>
            </a:pPr>
            <a:r>
              <a:rPr lang="pt-BR" sz="1200" dirty="0">
                <a:latin typeface="Arial" panose="020B0604020202020204" pitchFamily="34" charset="0"/>
                <a:ea typeface="Verdana" panose="020B0604030504040204" pitchFamily="34" charset="0"/>
                <a:cs typeface="Arial" panose="020B0604020202020204" pitchFamily="34" charset="0"/>
              </a:rPr>
              <a:t>31 </a:t>
            </a:r>
            <a:r>
              <a:rPr lang="pt-BR" sz="1200" b="0" i="0" kern="1200" dirty="0">
                <a:solidFill>
                  <a:schemeClr val="tx1"/>
                </a:solidFill>
                <a:latin typeface="Arial" panose="020B0604020202020204" pitchFamily="34" charset="0"/>
                <a:ea typeface="Verdana" panose="020B0604030504040204" pitchFamily="34" charset="0"/>
                <a:cs typeface="Arial" panose="020B0604020202020204" pitchFamily="34" charset="0"/>
              </a:rPr>
              <a:t>°</a:t>
            </a:r>
            <a:r>
              <a:rPr lang="pt-BR" sz="1200" dirty="0">
                <a:latin typeface="Arial" panose="020B0604020202020204" pitchFamily="34" charset="0"/>
                <a:ea typeface="Verdana" panose="020B0604030504040204" pitchFamily="34" charset="0"/>
                <a:cs typeface="Arial" panose="020B0604020202020204" pitchFamily="34" charset="0"/>
              </a:rPr>
              <a:t>C.</a:t>
            </a:r>
            <a:endParaRPr lang="pt-BR" sz="1200" dirty="0">
              <a:latin typeface="Arial" panose="020B0604020202020204" pitchFamily="34" charset="0"/>
              <a:cs typeface="Arial" panose="020B0604020202020204" pitchFamily="34" charset="0"/>
            </a:endParaRPr>
          </a:p>
        </p:txBody>
      </p:sp>
      <p:graphicFrame>
        <p:nvGraphicFramePr>
          <p:cNvPr id="7" name="Tabela 6">
            <a:extLst>
              <a:ext uri="{FF2B5EF4-FFF2-40B4-BE49-F238E27FC236}">
                <a16:creationId xmlns:a16="http://schemas.microsoft.com/office/drawing/2014/main" id="{87FEDB18-59D3-7C3A-DA29-0A4AC05C4F87}"/>
              </a:ext>
            </a:extLst>
          </p:cNvPr>
          <p:cNvGraphicFramePr>
            <a:graphicFrameLocks noGrp="1"/>
          </p:cNvGraphicFramePr>
          <p:nvPr>
            <p:extLst>
              <p:ext uri="{D42A27DB-BD31-4B8C-83A1-F6EECF244321}">
                <p14:modId xmlns:p14="http://schemas.microsoft.com/office/powerpoint/2010/main" val="459982342"/>
              </p:ext>
            </p:extLst>
          </p:nvPr>
        </p:nvGraphicFramePr>
        <p:xfrm>
          <a:off x="161924" y="3950075"/>
          <a:ext cx="6491482" cy="1676734"/>
        </p:xfrm>
        <a:graphic>
          <a:graphicData uri="http://schemas.openxmlformats.org/drawingml/2006/table">
            <a:tbl>
              <a:tblPr firstRow="1" firstCol="1" bandRow="1">
                <a:tableStyleId>{5C22544A-7EE6-4342-B048-85BDC9FD1C3A}</a:tableStyleId>
              </a:tblPr>
              <a:tblGrid>
                <a:gridCol w="355434">
                  <a:extLst>
                    <a:ext uri="{9D8B030D-6E8A-4147-A177-3AD203B41FA5}">
                      <a16:colId xmlns:a16="http://schemas.microsoft.com/office/drawing/2014/main" val="20000"/>
                    </a:ext>
                  </a:extLst>
                </a:gridCol>
                <a:gridCol w="6136048">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No início do mês de junho, Suzane tinha um saldo de R$ 500,00 em sua conta bancária. Ana, sua amiga, pediu-lhe emprestado uma quantia de R$ 350,00 para pagar a parcela de um sofá que comprara. Dois dias após esse empréstimo, Júlio lhe pediu uma quantia de R$ 200,00 emprestado, pois esquecera de pagar a conta de energia de sua casa. Nesse mesmo dia, a mãe de Suzane lhe transferiu R$ 250,00 como presente. Suzane resolveu comprar um par de tênis como presente, o que lhe custou R$ 150,00. Marque a alternativa que indica o quanto Suzane tinha de saldo após os empréstimos para Ana e Júlio e o saldo total após todas as transações.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8" name="CaixaDeTexto 7">
            <a:extLst>
              <a:ext uri="{FF2B5EF4-FFF2-40B4-BE49-F238E27FC236}">
                <a16:creationId xmlns:a16="http://schemas.microsoft.com/office/drawing/2014/main" id="{0A096A97-D474-CD31-CE82-3510E9ACC18D}"/>
              </a:ext>
            </a:extLst>
          </p:cNvPr>
          <p:cNvSpPr txBox="1"/>
          <p:nvPr/>
        </p:nvSpPr>
        <p:spPr>
          <a:xfrm>
            <a:off x="381857" y="5465693"/>
            <a:ext cx="6366468" cy="1015663"/>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 R$ 50,00 e + R$ 50,00.</a:t>
            </a:r>
          </a:p>
          <a:p>
            <a:pPr marL="228600" lvl="0" indent="-228600">
              <a:buAutoNum type="alphaLcParenR"/>
            </a:pPr>
            <a:r>
              <a:rPr lang="pt-BR" sz="1200" dirty="0">
                <a:latin typeface="Arial" panose="020B0604020202020204" pitchFamily="34" charset="0"/>
                <a:cs typeface="Arial" panose="020B0604020202020204" pitchFamily="34" charset="0"/>
              </a:rPr>
              <a:t>– R$ 50,00 e + R$ 100,00.</a:t>
            </a:r>
          </a:p>
          <a:p>
            <a:pPr marL="228600" lvl="0" indent="-228600">
              <a:buAutoNum type="alphaLcParenR"/>
            </a:pPr>
            <a:r>
              <a:rPr lang="pt-BR" sz="1200" dirty="0">
                <a:latin typeface="Arial" panose="020B0604020202020204" pitchFamily="34" charset="0"/>
                <a:cs typeface="Arial" panose="020B0604020202020204" pitchFamily="34" charset="0"/>
              </a:rPr>
              <a:t>– R$ 100,00 e + R$ 50,00.</a:t>
            </a:r>
          </a:p>
          <a:p>
            <a:pPr marL="228600" lvl="0" indent="-228600">
              <a:buAutoNum type="alphaLcParenR"/>
            </a:pPr>
            <a:r>
              <a:rPr lang="pt-BR" sz="1200" dirty="0">
                <a:latin typeface="Arial" panose="020B0604020202020204" pitchFamily="34" charset="0"/>
                <a:cs typeface="Arial" panose="020B0604020202020204" pitchFamily="34" charset="0"/>
              </a:rPr>
              <a:t>– R$ 100,00 e + R$ 150,00</a:t>
            </a:r>
            <a:r>
              <a:rPr lang="pt-BR" sz="1200" dirty="0">
                <a:solidFill>
                  <a:srgbClr val="FF0000"/>
                </a:solidFill>
                <a:latin typeface="Arial" panose="020B0604020202020204" pitchFamily="34" charset="0"/>
                <a:cs typeface="Arial" panose="020B0604020202020204" pitchFamily="34" charset="0"/>
              </a:rPr>
              <a:t>.</a:t>
            </a:r>
          </a:p>
          <a:p>
            <a:pPr marL="228600" lvl="0" indent="-228600">
              <a:buAutoNum type="alphaLcParenR"/>
            </a:pPr>
            <a:r>
              <a:rPr lang="pt-BR" sz="1200" dirty="0">
                <a:latin typeface="Arial" panose="020B0604020202020204" pitchFamily="34" charset="0"/>
                <a:cs typeface="Arial" panose="020B0604020202020204" pitchFamily="34" charset="0"/>
              </a:rPr>
              <a:t>– R$ 150,00 e + R$ 150,00.</a:t>
            </a:r>
          </a:p>
        </p:txBody>
      </p:sp>
      <p:pic>
        <p:nvPicPr>
          <p:cNvPr id="9" name="Imagem 8">
            <a:extLst>
              <a:ext uri="{FF2B5EF4-FFF2-40B4-BE49-F238E27FC236}">
                <a16:creationId xmlns:a16="http://schemas.microsoft.com/office/drawing/2014/main" id="{B85CA979-763E-F2A2-21D5-EDDAA5C001F5}"/>
              </a:ext>
            </a:extLst>
          </p:cNvPr>
          <p:cNvPicPr>
            <a:picLocks noChangeAspect="1"/>
          </p:cNvPicPr>
          <p:nvPr/>
        </p:nvPicPr>
        <p:blipFill>
          <a:blip r:embed="rId2"/>
          <a:stretch>
            <a:fillRect/>
          </a:stretch>
        </p:blipFill>
        <p:spPr>
          <a:xfrm>
            <a:off x="5606847" y="9097769"/>
            <a:ext cx="1141478" cy="516299"/>
          </a:xfrm>
          <a:prstGeom prst="rect">
            <a:avLst/>
          </a:prstGeom>
        </p:spPr>
      </p:pic>
    </p:spTree>
    <p:extLst>
      <p:ext uri="{BB962C8B-B14F-4D97-AF65-F5344CB8AC3E}">
        <p14:creationId xmlns:p14="http://schemas.microsoft.com/office/powerpoint/2010/main" val="1156523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2664024817"/>
              </p:ext>
            </p:extLst>
          </p:nvPr>
        </p:nvGraphicFramePr>
        <p:xfrm>
          <a:off x="161925" y="1688574"/>
          <a:ext cx="6529820" cy="914400"/>
        </p:xfrm>
        <a:graphic>
          <a:graphicData uri="http://schemas.openxmlformats.org/drawingml/2006/table">
            <a:tbl>
              <a:tblPr firstRow="1" firstCol="1" bandRow="1">
                <a:tableStyleId>{5C22544A-7EE6-4342-B048-85BDC9FD1C3A}</a:tableStyleId>
              </a:tblPr>
              <a:tblGrid>
                <a:gridCol w="355433">
                  <a:extLst>
                    <a:ext uri="{9D8B030D-6E8A-4147-A177-3AD203B41FA5}">
                      <a16:colId xmlns:a16="http://schemas.microsoft.com/office/drawing/2014/main" val="20000"/>
                    </a:ext>
                  </a:extLst>
                </a:gridCol>
                <a:gridCol w="6174387">
                  <a:extLst>
                    <a:ext uri="{9D8B030D-6E8A-4147-A177-3AD203B41FA5}">
                      <a16:colId xmlns:a16="http://schemas.microsoft.com/office/drawing/2014/main" val="20001"/>
                    </a:ext>
                  </a:extLst>
                </a:gridCol>
              </a:tblGrid>
              <a:tr h="539662">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As irmãs Angélica e Andréa adoram fazer trilhas. Porém, apenas Angélica não se incomoda em realizar trilhas que passem por dentro de rios ou córregos. Em uma trilha que estavam fazendo juntas, após avistar um riacho, as duas decidiram seguir caminhos diferentes: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57648">
                <a:tc>
                  <a:txBody>
                    <a:bodyPr/>
                    <a:lstStyle/>
                    <a:p>
                      <a:pPr algn="ctr">
                        <a:lnSpc>
                          <a:spcPct val="107000"/>
                        </a:lnSpc>
                        <a:spcAft>
                          <a:spcPts val="0"/>
                        </a:spcAft>
                      </a:pPr>
                      <a:endParaRPr lang="pt-BR" sz="800" b="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a:solidFill>
                            <a:sysClr val="windowText" lastClr="000000"/>
                          </a:solidFill>
                          <a:effectLst/>
                          <a:latin typeface="Arial" panose="020B0604020202020204" pitchFamily="34" charset="0"/>
                          <a:ea typeface="+mn-ea"/>
                          <a:cs typeface="Arial" panose="020B0604020202020204" pitchFamily="34" charset="0"/>
                        </a:rPr>
                        <a:t>Turma</a:t>
                      </a:r>
                      <a:r>
                        <a:rPr lang="pt-BR" sz="70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sp>
        <p:nvSpPr>
          <p:cNvPr id="5" name="CaixaDeTexto 4">
            <a:extLst>
              <a:ext uri="{FF2B5EF4-FFF2-40B4-BE49-F238E27FC236}">
                <a16:creationId xmlns:a16="http://schemas.microsoft.com/office/drawing/2014/main" id="{0CE57A2F-6678-26F7-1868-97F7393A6E0B}"/>
              </a:ext>
            </a:extLst>
          </p:cNvPr>
          <p:cNvSpPr txBox="1"/>
          <p:nvPr/>
        </p:nvSpPr>
        <p:spPr>
          <a:xfrm>
            <a:off x="161923" y="2446842"/>
            <a:ext cx="6529819" cy="3046988"/>
          </a:xfrm>
          <a:prstGeom prst="rect">
            <a:avLst/>
          </a:prstGeom>
          <a:noFill/>
        </p:spPr>
        <p:txBody>
          <a:bodyPr wrap="square">
            <a:spAutoFit/>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I. Angélica caminhou 300 m seguindo o curso do riacho, desceu 400 m em um morro, caminhou 800 m em uma mata fechada, escalou um monte de 900 m, até chegar ao alto de uma cachoeira.</a:t>
            </a:r>
          </a:p>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II. Andréa andou 700 metros no riacho até achar uma ponte, após atravessar a ponte, caminhou 500 metros por um bosque até achar a entrada de uma gruta, onde desceu 350 metros. Para chegar até a outra saída da gruta, subiu 300 metros. Ao sair da gruta, andou mais 200 metros até avistar por baixo sua irmã no alto da cachoeira. </a:t>
            </a:r>
          </a:p>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Com base nessas informações, marque a alternativa que indica a altura em que Angélica estava em relação à sua irmã, quando se avistaram no final da trilha.</a:t>
            </a:r>
          </a:p>
          <a:p>
            <a:pPr algn="just"/>
            <a:endParaRPr lang="pt-BR" sz="1200" dirty="0">
              <a:latin typeface="Arial" panose="020B0604020202020204" pitchFamily="34" charset="0"/>
              <a:ea typeface="Verdana" panose="020B0604030504040204" pitchFamily="34" charset="0"/>
              <a:cs typeface="Arial" panose="020B0604020202020204" pitchFamily="34" charset="0"/>
            </a:endParaRPr>
          </a:p>
          <a:p>
            <a:pPr marL="228600" lvl="0" indent="-228600">
              <a:buAutoNum type="alphaLcParenR"/>
            </a:pPr>
            <a:r>
              <a:rPr lang="pt-BR" sz="1200" dirty="0">
                <a:latin typeface="Arial" panose="020B0604020202020204" pitchFamily="34" charset="0"/>
                <a:cs typeface="Arial" panose="020B0604020202020204" pitchFamily="34" charset="0"/>
              </a:rPr>
              <a:t>Angélica estava a 400 metros de altura em relação a Andréa.</a:t>
            </a:r>
          </a:p>
          <a:p>
            <a:pPr marL="228600" lvl="0" indent="-228600">
              <a:buAutoNum type="alphaLcParenR"/>
            </a:pPr>
            <a:r>
              <a:rPr lang="pt-BR" sz="1200" dirty="0">
                <a:latin typeface="Arial" panose="020B0604020202020204" pitchFamily="34" charset="0"/>
                <a:cs typeface="Arial" panose="020B0604020202020204" pitchFamily="34" charset="0"/>
              </a:rPr>
              <a:t>Angélica estava a 450 metros de altura em relação a Andréa.</a:t>
            </a:r>
          </a:p>
          <a:p>
            <a:pPr marL="228600" lvl="0" indent="-228600">
              <a:buAutoNum type="alphaLcParenR"/>
            </a:pPr>
            <a:r>
              <a:rPr lang="pt-BR" sz="1200" dirty="0">
                <a:latin typeface="Arial" panose="020B0604020202020204" pitchFamily="34" charset="0"/>
                <a:cs typeface="Arial" panose="020B0604020202020204" pitchFamily="34" charset="0"/>
              </a:rPr>
              <a:t>Angélica estava a 500 metros de altura em relação a Andréa.</a:t>
            </a:r>
          </a:p>
          <a:p>
            <a:pPr marL="228600" lvl="0" indent="-228600">
              <a:buAutoNum type="alphaLcParenR"/>
            </a:pPr>
            <a:r>
              <a:rPr lang="pt-BR" sz="1200" dirty="0">
                <a:latin typeface="Arial" panose="020B0604020202020204" pitchFamily="34" charset="0"/>
                <a:cs typeface="Arial" panose="020B0604020202020204" pitchFamily="34" charset="0"/>
              </a:rPr>
              <a:t>Angélica estava a 550 metros de altura em relação a Andréa.</a:t>
            </a:r>
          </a:p>
          <a:p>
            <a:pPr marL="228600" lvl="0" indent="-228600">
              <a:buAutoNum type="alphaLcParenR"/>
            </a:pPr>
            <a:r>
              <a:rPr lang="pt-BR" sz="1200" dirty="0">
                <a:latin typeface="Arial" panose="020B0604020202020204" pitchFamily="34" charset="0"/>
                <a:cs typeface="Arial" panose="020B0604020202020204" pitchFamily="34" charset="0"/>
              </a:rPr>
              <a:t>Angélica estava a 600 metros de altura em relação a Andréa</a:t>
            </a:r>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608870502"/>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4681</TotalTime>
  <Words>1476</Words>
  <Application>Microsoft Office PowerPoint</Application>
  <PresentationFormat>Papel A4 (210 x 297 mm)</PresentationFormat>
  <Paragraphs>243</Paragraphs>
  <Slides>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9</vt:i4>
      </vt:variant>
    </vt:vector>
  </HeadingPairs>
  <TitlesOfParts>
    <vt:vector size="13"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77</cp:revision>
  <dcterms:created xsi:type="dcterms:W3CDTF">2022-07-31T15:12:23Z</dcterms:created>
  <dcterms:modified xsi:type="dcterms:W3CDTF">2023-09-12T19:24:05Z</dcterms:modified>
</cp:coreProperties>
</file>