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6" r:id="rId3"/>
    <p:sldId id="287" r:id="rId4"/>
    <p:sldId id="288" r:id="rId5"/>
    <p:sldId id="289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estro Educação" initials="ME" lastIdx="3" clrIdx="0">
    <p:extLst>
      <p:ext uri="{19B8F6BF-5375-455C-9EA6-DF929625EA0E}">
        <p15:presenceInfo xmlns:p15="http://schemas.microsoft.com/office/powerpoint/2012/main" userId="543760a03316e622" providerId="Windows Live"/>
      </p:ext>
    </p:extLst>
  </p:cmAuthor>
  <p:cmAuthor id="2" name="Jefferson Silva" initials="JS" lastIdx="2" clrIdx="1">
    <p:extLst>
      <p:ext uri="{19B8F6BF-5375-455C-9EA6-DF929625EA0E}">
        <p15:presenceInfo xmlns:p15="http://schemas.microsoft.com/office/powerpoint/2012/main" userId="4b4173df6b62d0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1928630"/>
            <a:ext cx="5820686" cy="54829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Equivalência de área de figuras planas: cálculo de áreas de figuras que podem ser decompostas</a:t>
            </a:r>
          </a:p>
          <a:p>
            <a:pPr algn="ctr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 outras, cujas áreas podem ser facilmente determinadas como triângulos e quadriláteros</a:t>
            </a: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(EF07MA31) Estabelecer expressões de cálculo de área de triângulos e de quadriláteros.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4FE3556-90D5-DB9B-D6EA-1FCD52D17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228372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Andrei recentemente se mudou e quer comprar grama sintética para colocar em seu quintal. Caso não houvesse uma falha no terreno, o formato do quintal seria de um quadrado. As suas medidas estão ilustradas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3CF8F360-EA01-EF7D-9301-8616294CAB3D}"/>
              </a:ext>
            </a:extLst>
          </p:cNvPr>
          <p:cNvSpPr txBox="1"/>
          <p:nvPr/>
        </p:nvSpPr>
        <p:spPr>
          <a:xfrm>
            <a:off x="305965" y="5297629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 tapetes e cortar o quadrado em 2 retângulos de área 0,5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21 tapetes e cortar o quadrado em 2 retângulos de área 0,5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22 tapetes e cortar o quadrado em 2 triângulos de área 0,5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25 tapetes e cortar o quadrado em 2 triângulos de área 0,5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27 tapetes e cortar o quadrado em 2 paralelepípedos de área 0,5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3E29DB44-79CF-1706-8D7D-EB3094FFA5A2}"/>
              </a:ext>
            </a:extLst>
          </p:cNvPr>
          <p:cNvGrpSpPr/>
          <p:nvPr/>
        </p:nvGrpSpPr>
        <p:grpSpPr>
          <a:xfrm>
            <a:off x="2371950" y="2774347"/>
            <a:ext cx="2273121" cy="1438141"/>
            <a:chOff x="2240923" y="2354687"/>
            <a:chExt cx="2273121" cy="1438141"/>
          </a:xfrm>
        </p:grpSpPr>
        <p:sp>
          <p:nvSpPr>
            <p:cNvPr id="9" name="Fluxograma: Cartão 8">
              <a:extLst>
                <a:ext uri="{FF2B5EF4-FFF2-40B4-BE49-F238E27FC236}">
                  <a16:creationId xmlns:a16="http://schemas.microsoft.com/office/drawing/2014/main" id="{88024527-AC76-4459-FC06-1DE9DCFA2D0E}"/>
                </a:ext>
              </a:extLst>
            </p:cNvPr>
            <p:cNvSpPr/>
            <p:nvPr/>
          </p:nvSpPr>
          <p:spPr>
            <a:xfrm>
              <a:off x="2240923" y="2633730"/>
              <a:ext cx="1423115" cy="1159098"/>
            </a:xfrm>
            <a:prstGeom prst="flowChartPunchedCar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498D9275-7535-91E7-4D77-2FC17EFAC1CA}"/>
                </a:ext>
              </a:extLst>
            </p:cNvPr>
            <p:cNvSpPr txBox="1"/>
            <p:nvPr/>
          </p:nvSpPr>
          <p:spPr>
            <a:xfrm flipH="1">
              <a:off x="3638923" y="3058732"/>
              <a:ext cx="875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5 m</a:t>
              </a:r>
              <a:endParaRPr lang="pt-BR" sz="1200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AFDD1F08-7F68-CF3D-7A85-9A18231845D5}"/>
                </a:ext>
              </a:extLst>
            </p:cNvPr>
            <p:cNvSpPr txBox="1"/>
            <p:nvPr/>
          </p:nvSpPr>
          <p:spPr>
            <a:xfrm flipH="1">
              <a:off x="2728817" y="2354687"/>
              <a:ext cx="875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4 m</a:t>
              </a:r>
              <a:endParaRPr lang="pt-BR" sz="1200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CaixaDeTexto 4">
            <a:extLst>
              <a:ext uri="{FF2B5EF4-FFF2-40B4-BE49-F238E27FC236}">
                <a16:creationId xmlns:a16="http://schemas.microsoft.com/office/drawing/2014/main" id="{8E323093-D3A3-0902-4BF2-D506F91D509B}"/>
              </a:ext>
            </a:extLst>
          </p:cNvPr>
          <p:cNvSpPr txBox="1"/>
          <p:nvPr/>
        </p:nvSpPr>
        <p:spPr>
          <a:xfrm>
            <a:off x="305965" y="4669586"/>
            <a:ext cx="65298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 que cada tapete tem 1 m</a:t>
            </a:r>
            <a:r>
              <a:rPr lang="pt-BR" sz="1200" b="0" kern="1200" baseline="300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a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ssinale a alternativa que indique quantos tapetes Andrei deve comprar e qual polígono corresponde com a região falha do terreno: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4FE3556-90D5-DB9B-D6EA-1FCD52D17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069078"/>
              </p:ext>
            </p:extLst>
          </p:nvPr>
        </p:nvGraphicFramePr>
        <p:xfrm>
          <a:off x="161925" y="198118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turma do 7º ano de decidiu que a conclusão da disciplina de matemática seria por meio de um mural em que os alunos iriam grafitar diferentes formas geométricas no muro externo da escola. No entanto, ao observarem o muro, os alunos perceberam que parte dele não poderia sofrer alteração de sua pintura original por ordem da coordenação, restando um formato com dimensões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3CF8F360-EA01-EF7D-9301-8616294CAB3D}"/>
              </a:ext>
            </a:extLst>
          </p:cNvPr>
          <p:cNvSpPr txBox="1"/>
          <p:nvPr/>
        </p:nvSpPr>
        <p:spPr>
          <a:xfrm>
            <a:off x="325277" y="5466064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25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28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30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36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40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C0E1096D-B78C-4806-5F14-2531A1F1F5A1}"/>
              </a:ext>
            </a:extLst>
          </p:cNvPr>
          <p:cNvGrpSpPr/>
          <p:nvPr/>
        </p:nvGrpSpPr>
        <p:grpSpPr>
          <a:xfrm>
            <a:off x="2014546" y="3263095"/>
            <a:ext cx="2511380" cy="1236473"/>
            <a:chOff x="1622738" y="3110250"/>
            <a:chExt cx="2511380" cy="1236473"/>
          </a:xfrm>
        </p:grpSpPr>
        <p:sp>
          <p:nvSpPr>
            <p:cNvPr id="2" name="Trapezoide 1">
              <a:extLst>
                <a:ext uri="{FF2B5EF4-FFF2-40B4-BE49-F238E27FC236}">
                  <a16:creationId xmlns:a16="http://schemas.microsoft.com/office/drawing/2014/main" id="{C2C92481-ACF9-C634-6606-4E721E98314E}"/>
                </a:ext>
              </a:extLst>
            </p:cNvPr>
            <p:cNvSpPr/>
            <p:nvPr/>
          </p:nvSpPr>
          <p:spPr>
            <a:xfrm>
              <a:off x="1622738" y="3110250"/>
              <a:ext cx="2511380" cy="972354"/>
            </a:xfrm>
            <a:prstGeom prst="trapezoid">
              <a:avLst>
                <a:gd name="adj" fmla="val 55952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5641293B-26D2-A135-152A-B69657C41ABB}"/>
                </a:ext>
              </a:extLst>
            </p:cNvPr>
            <p:cNvCxnSpPr>
              <a:cxnSpLocks/>
            </p:cNvCxnSpPr>
            <p:nvPr/>
          </p:nvCxnSpPr>
          <p:spPr>
            <a:xfrm>
              <a:off x="2176532" y="3110250"/>
              <a:ext cx="0" cy="972354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0266E864-A833-198B-A99B-75FF4A2D8D6E}"/>
                </a:ext>
              </a:extLst>
            </p:cNvPr>
            <p:cNvSpPr txBox="1"/>
            <p:nvPr/>
          </p:nvSpPr>
          <p:spPr>
            <a:xfrm flipH="1">
              <a:off x="2859753" y="4069724"/>
              <a:ext cx="6304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7 m</a:t>
              </a: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FAF369EC-742B-03AD-84D1-94232922BBE5}"/>
                </a:ext>
              </a:extLst>
            </p:cNvPr>
            <p:cNvSpPr txBox="1"/>
            <p:nvPr/>
          </p:nvSpPr>
          <p:spPr>
            <a:xfrm flipH="1">
              <a:off x="1679189" y="4054699"/>
              <a:ext cx="6304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2 m</a:t>
              </a: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7A3C643F-19A1-0DEA-5199-ADAE6208302D}"/>
                </a:ext>
              </a:extLst>
            </p:cNvPr>
            <p:cNvSpPr txBox="1"/>
            <p:nvPr/>
          </p:nvSpPr>
          <p:spPr>
            <a:xfrm flipH="1">
              <a:off x="2155708" y="3455831"/>
              <a:ext cx="6304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4 m</a:t>
              </a:r>
            </a:p>
          </p:txBody>
        </p:sp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D31B4F97-3052-0B56-9831-5C1256FB03CC}"/>
              </a:ext>
            </a:extLst>
          </p:cNvPr>
          <p:cNvSpPr txBox="1"/>
          <p:nvPr/>
        </p:nvSpPr>
        <p:spPr>
          <a:xfrm>
            <a:off x="300046" y="4767516"/>
            <a:ext cx="63916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 base nessas informações, calcule a área disponível para o mural.</a:t>
            </a:r>
          </a:p>
        </p:txBody>
      </p:sp>
    </p:spTree>
    <p:extLst>
      <p:ext uri="{BB962C8B-B14F-4D97-AF65-F5344CB8AC3E}">
        <p14:creationId xmlns:p14="http://schemas.microsoft.com/office/powerpoint/2010/main" val="300257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4FE3556-90D5-DB9B-D6EA-1FCD52D17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0994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quadra de esportes da escola foi dividia para que três grupos brincassem seus diferentes esportes, como mostra a ilustração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3CF8F360-EA01-EF7D-9301-8616294CAB3D}"/>
              </a:ext>
            </a:extLst>
          </p:cNvPr>
          <p:cNvSpPr txBox="1"/>
          <p:nvPr/>
        </p:nvSpPr>
        <p:spPr>
          <a:xfrm>
            <a:off x="382325" y="5183832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área do grupo de vôlei é de 3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área do grupo de basquete é de 3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área do grupo do terceiro esporte é de 1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área total da quadra é de 8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Somando-se as áreas dos grupos de vôlei e basquete dá um total de 4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EAED6C8-17AF-E647-07CC-539B835E1184}"/>
              </a:ext>
            </a:extLst>
          </p:cNvPr>
          <p:cNvSpPr txBox="1"/>
          <p:nvPr/>
        </p:nvSpPr>
        <p:spPr>
          <a:xfrm>
            <a:off x="382325" y="4537501"/>
            <a:ext cx="63094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Sabendo-se que o grupo que ia jogar vôlei ficou com a menor área e que o grupo que ia jogar basquete ficou com a maior área da quadra, assinale a alternativa correta: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0655B25-9AD5-4A47-DB82-36FF137F2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435" y="2589137"/>
            <a:ext cx="41148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93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4FE3556-90D5-DB9B-D6EA-1FCD52D17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496321"/>
              </p:ext>
            </p:extLst>
          </p:nvPr>
        </p:nvGraphicFramePr>
        <p:xfrm>
          <a:off x="154610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sala do apartamento de Ary mede 25 m</a:t>
                      </a:r>
                      <a:r>
                        <a:rPr lang="pt-BR" sz="1200" b="0" kern="12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 Ele comprou alguns móveis para colocar em sua sala como, uma mesa de jantar (com dimensões ilustradas em A), um sofá (dimensões B) e um centro de mesa (dimensões C):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3CF8F360-EA01-EF7D-9301-8616294CAB3D}"/>
              </a:ext>
            </a:extLst>
          </p:cNvPr>
          <p:cNvSpPr txBox="1"/>
          <p:nvPr/>
        </p:nvSpPr>
        <p:spPr>
          <a:xfrm>
            <a:off x="325277" y="6174738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Cabem exatas 17 mesas de jantar em toda a área da sala.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Cabem exatos 25 centros de mesa em toda a área da sala.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área do centro de mesa é de 2 m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mesa de jantar vai ocupar mais espaço na sala.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Cabem mais sofás que mesas de jantar em toda área da sala.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A31E7AB-0E9A-B1E5-CC99-AAC75302DC78}"/>
              </a:ext>
            </a:extLst>
          </p:cNvPr>
          <p:cNvSpPr txBox="1"/>
          <p:nvPr/>
        </p:nvSpPr>
        <p:spPr>
          <a:xfrm>
            <a:off x="336751" y="5658213"/>
            <a:ext cx="34326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correta: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4FE5EF02-9890-6850-98E9-5B94B8689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379" y="2740477"/>
            <a:ext cx="4433888" cy="278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281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699</TotalTime>
  <Words>604</Words>
  <Application>Microsoft Office PowerPoint</Application>
  <PresentationFormat>Papel A4 (210 x 297 mm)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65</cp:revision>
  <dcterms:created xsi:type="dcterms:W3CDTF">2022-07-31T15:12:23Z</dcterms:created>
  <dcterms:modified xsi:type="dcterms:W3CDTF">2023-09-13T11:48:57Z</dcterms:modified>
</cp:coreProperties>
</file>