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5"/>
  </p:notesMasterIdLst>
  <p:sldIdLst>
    <p:sldId id="284" r:id="rId2"/>
    <p:sldId id="286" r:id="rId3"/>
    <p:sldId id="287" r:id="rId4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estro Educação" initials="ME" lastIdx="1" clrIdx="0">
    <p:extLst>
      <p:ext uri="{19B8F6BF-5375-455C-9EA6-DF929625EA0E}">
        <p15:presenceInfo xmlns:p15="http://schemas.microsoft.com/office/powerpoint/2012/main" userId="543760a03316e622" providerId="Windows Live"/>
      </p:ext>
    </p:extLst>
  </p:cmAuthor>
  <p:cmAuthor id="2" name="Jefferson Silva" initials="JS" lastIdx="1" clrIdx="1">
    <p:extLst>
      <p:ext uri="{19B8F6BF-5375-455C-9EA6-DF929625EA0E}">
        <p15:presenceInfo xmlns:p15="http://schemas.microsoft.com/office/powerpoint/2012/main" userId="4b4173df6b62d03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4A8"/>
    <a:srgbClr val="242F70"/>
    <a:srgbClr val="8B74B2"/>
    <a:srgbClr val="E56167"/>
    <a:srgbClr val="EC646A"/>
    <a:srgbClr val="FCA029"/>
    <a:srgbClr val="FC5255"/>
    <a:srgbClr val="F28F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559" autoAdjust="0"/>
    <p:restoredTop sz="94660"/>
  </p:normalViewPr>
  <p:slideViewPr>
    <p:cSldViewPr snapToGrid="0">
      <p:cViewPr varScale="1">
        <p:scale>
          <a:sx n="51" d="100"/>
          <a:sy n="51" d="100"/>
        </p:scale>
        <p:origin x="235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1E43B9-A6FC-4945-9D68-AACE589FBDCB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F4850E-32A6-46FB-829C-2B26FFC7FBD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032119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75990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74320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56022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44200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26510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53011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85359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25953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59628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70524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74833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71084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51DBA064-273F-E7CB-32ED-9BA281AF6065}"/>
              </a:ext>
            </a:extLst>
          </p:cNvPr>
          <p:cNvSpPr txBox="1"/>
          <p:nvPr/>
        </p:nvSpPr>
        <p:spPr>
          <a:xfrm>
            <a:off x="529289" y="1890785"/>
            <a:ext cx="5820686" cy="622164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/>
            <a:r>
              <a:rPr lang="pt-BR" sz="3600" dirty="0">
                <a:solidFill>
                  <a:srgbClr val="00000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Fração e seus significados: como parte de inteiros, resultado da divisão, razão e operador</a:t>
            </a:r>
          </a:p>
          <a:p>
            <a:pPr algn="ctr"/>
            <a:endParaRPr lang="pt-BR" sz="3600" dirty="0">
              <a:solidFill>
                <a:srgbClr val="000000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ctr"/>
            <a:endParaRPr lang="pt-BR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ctr" fontAlgn="t">
              <a:lnSpc>
                <a:spcPct val="150000"/>
              </a:lnSpc>
            </a:pP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HABILIDADE</a:t>
            </a:r>
            <a:r>
              <a:rPr lang="pt-BR" sz="2800" dirty="0">
                <a:solidFill>
                  <a:srgbClr val="242F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ctr" fontAlgn="t">
              <a:lnSpc>
                <a:spcPct val="150000"/>
              </a:lnSpc>
            </a:pP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pt-BR" sz="20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(EF07MA06) Reconhecer que as resoluções de um grupo de problemas que têm a mesma estrutura pode ser obtidas utilizando os mesmos procedimentos.</a:t>
            </a:r>
            <a:endParaRPr lang="pt-BR" sz="1938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81C1F9D4-F892-701F-E881-E0D421ECA7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8042" y="8636184"/>
            <a:ext cx="1603181" cy="725131"/>
          </a:xfrm>
          <a:prstGeom prst="rect">
            <a:avLst/>
          </a:prstGeom>
        </p:spPr>
      </p:pic>
      <p:sp>
        <p:nvSpPr>
          <p:cNvPr id="14" name="Retângulo de cantos arredondados 38">
            <a:extLst>
              <a:ext uri="{FF2B5EF4-FFF2-40B4-BE49-F238E27FC236}">
                <a16:creationId xmlns:a16="http://schemas.microsoft.com/office/drawing/2014/main" id="{9B976065-E193-8447-6D41-DD77A346124A}"/>
              </a:ext>
            </a:extLst>
          </p:cNvPr>
          <p:cNvSpPr/>
          <p:nvPr/>
        </p:nvSpPr>
        <p:spPr>
          <a:xfrm>
            <a:off x="815712" y="376150"/>
            <a:ext cx="5247842" cy="391290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013" dirty="0"/>
          </a:p>
        </p:txBody>
      </p:sp>
      <p:sp>
        <p:nvSpPr>
          <p:cNvPr id="15" name="Retângulo 14">
            <a:extLst>
              <a:ext uri="{FF2B5EF4-FFF2-40B4-BE49-F238E27FC236}">
                <a16:creationId xmlns:a16="http://schemas.microsoft.com/office/drawing/2014/main" id="{905A3AB7-6F49-3290-9C46-1B0E8EF9D8D2}"/>
              </a:ext>
            </a:extLst>
          </p:cNvPr>
          <p:cNvSpPr/>
          <p:nvPr/>
        </p:nvSpPr>
        <p:spPr>
          <a:xfrm>
            <a:off x="932977" y="432931"/>
            <a:ext cx="5013312" cy="2421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1100" b="1" dirty="0"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ATIVIDADES COM FOCO NO ACOMPANHAMENTO DAS APRENDIZAGENS</a:t>
            </a:r>
          </a:p>
        </p:txBody>
      </p:sp>
      <p:sp>
        <p:nvSpPr>
          <p:cNvPr id="17" name="Retângulo de cantos arredondados 42">
            <a:extLst>
              <a:ext uri="{FF2B5EF4-FFF2-40B4-BE49-F238E27FC236}">
                <a16:creationId xmlns:a16="http://schemas.microsoft.com/office/drawing/2014/main" id="{E8E0D5BB-6B6A-32AE-BE19-643DB6F42FE6}"/>
              </a:ext>
            </a:extLst>
          </p:cNvPr>
          <p:cNvSpPr/>
          <p:nvPr/>
        </p:nvSpPr>
        <p:spPr>
          <a:xfrm>
            <a:off x="1217302" y="1093992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Matemática – 7º Ano</a:t>
            </a:r>
          </a:p>
        </p:txBody>
      </p:sp>
    </p:spTree>
    <p:extLst>
      <p:ext uri="{BB962C8B-B14F-4D97-AF65-F5344CB8AC3E}">
        <p14:creationId xmlns:p14="http://schemas.microsoft.com/office/powerpoint/2010/main" val="23132677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7" name="Tabela 4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618377979"/>
                  </p:ext>
                </p:extLst>
              </p:nvPr>
            </p:nvGraphicFramePr>
            <p:xfrm>
              <a:off x="161925" y="1981182"/>
              <a:ext cx="6529820" cy="1268493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221956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6307864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</a:tblGrid>
                  <a:tr h="392071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BR" sz="1200" b="0" dirty="0">
                              <a:solidFill>
                                <a:schemeClr val="bg1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1</a:t>
                          </a:r>
                        </a:p>
                      </a:txBody>
                      <a:tcPr marL="47478" marR="47478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00B4A8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just"/>
                          <a:r>
                            <a:rPr lang="pt-BR" sz="1200" b="0" kern="120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Verdana" panose="020B0604030504040204" pitchFamily="34" charset="0"/>
                              <a:cs typeface="Arial" panose="020B0604020202020204" pitchFamily="34" charset="0"/>
                            </a:rPr>
                            <a:t>Mariana tem 4 horas de estudo no dia: 1h30 de matemática, 1h30 de português e 1 h de inglês. Sua mãe decidiu incentivar seus estudos fazendo os seguintes acordos:</a:t>
                          </a:r>
                        </a:p>
                        <a:p>
                          <a:pPr algn="just"/>
                          <a:r>
                            <a:rPr lang="pt-BR" sz="1200" b="0" kern="120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Verdana" panose="020B0604030504040204" pitchFamily="34" charset="0"/>
                              <a:cs typeface="Arial" panose="020B0604020202020204" pitchFamily="34" charset="0"/>
                            </a:rPr>
                            <a:t>Para cada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pt-BR" sz="1500" b="0" i="1" kern="1200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Verdana" panose="020B0604030504040204" pitchFamily="34" charset="0"/>
                                      <a:cs typeface="Arial" panose="020B0604020202020204" pitchFamily="34" charset="0"/>
                                    </a:rPr>
                                  </m:ctrlPr>
                                </m:fPr>
                                <m:num>
                                  <m:r>
                                    <a:rPr lang="pt-BR" sz="1500" b="0" i="1" kern="1200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Verdana" panose="020B0604030504040204" pitchFamily="34" charset="0"/>
                                      <a:cs typeface="Arial" panose="020B0604020202020204" pitchFamily="34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pt-BR" sz="1500" b="0" i="1" kern="1200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Verdana" panose="020B0604030504040204" pitchFamily="34" charset="0"/>
                                      <a:cs typeface="Arial" panose="020B0604020202020204" pitchFamily="34" charset="0"/>
                                    </a:rPr>
                                    <m:t>4</m:t>
                                  </m:r>
                                </m:den>
                              </m:f>
                            </m:oMath>
                          </a14:m>
                          <a:r>
                            <a:rPr lang="pt-BR" sz="1500" b="0" kern="120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Verdana" panose="020B0604030504040204" pitchFamily="34" charset="0"/>
                              <a:cs typeface="Arial" panose="020B0604020202020204" pitchFamily="34" charset="0"/>
                            </a:rPr>
                            <a:t> </a:t>
                          </a:r>
                          <a:r>
                            <a:rPr lang="pt-BR" sz="1200" b="0" kern="120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Verdana" panose="020B0604030504040204" pitchFamily="34" charset="0"/>
                              <a:cs typeface="Arial" panose="020B0604020202020204" pitchFamily="34" charset="0"/>
                            </a:rPr>
                            <a:t>de hora de estudo, Mariana consegue 10 minutos de intervalo. </a:t>
                          </a:r>
                        </a:p>
                        <a:p>
                          <a:pPr algn="just"/>
                          <a:r>
                            <a:rPr lang="pt-BR" sz="1200" b="0" kern="120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Verdana" panose="020B0604030504040204" pitchFamily="34" charset="0"/>
                              <a:cs typeface="Arial" panose="020B0604020202020204" pitchFamily="34" charset="0"/>
                            </a:rPr>
                            <a:t>Para cada matéria concluída, ganha uma fatia de bolo de chocolate.</a:t>
                          </a:r>
                        </a:p>
                        <a:p>
                          <a:pPr algn="just"/>
                          <a:r>
                            <a:rPr lang="pt-BR" sz="1200" b="0" kern="120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Verdana" panose="020B0604030504040204" pitchFamily="34" charset="0"/>
                              <a:cs typeface="Arial" panose="020B0604020202020204" pitchFamily="34" charset="0"/>
                            </a:rPr>
                            <a:t>Para cada 2 h de estudo concluídas, Mariana ganha um bônus de 5 reais na mesada.</a:t>
                          </a:r>
                        </a:p>
                      </a:txBody>
                      <a:tcPr marL="47478" marR="47478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213694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endParaRPr lang="pt-BR" sz="800" b="0" dirty="0">
                            <a:solidFill>
                              <a:schemeClr val="bg1"/>
                            </a:solidFill>
                            <a:effectLst/>
                            <a:latin typeface="+mj-lt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7478" marR="47478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just"/>
                          <a:endParaRPr lang="pt-BR" sz="1200" b="0" kern="120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Verdana" panose="020B060403050404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47478" marR="47478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7" name="Tabela 4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618377979"/>
                  </p:ext>
                </p:extLst>
              </p:nvPr>
            </p:nvGraphicFramePr>
            <p:xfrm>
              <a:off x="161925" y="1981182"/>
              <a:ext cx="6529820" cy="1268493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221956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6307864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</a:tblGrid>
                  <a:tr h="1054799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BR" sz="1200" b="0" dirty="0">
                              <a:solidFill>
                                <a:schemeClr val="bg1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1</a:t>
                          </a:r>
                        </a:p>
                      </a:txBody>
                      <a:tcPr marL="47478" marR="47478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00B4A8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pt-BR"/>
                        </a:p>
                      </a:txBody>
                      <a:tcPr marL="47478" marR="47478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3475" t="-4571" b="-20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213694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endParaRPr lang="pt-BR" sz="800" b="0" dirty="0">
                            <a:solidFill>
                              <a:schemeClr val="bg1"/>
                            </a:solidFill>
                            <a:effectLst/>
                            <a:latin typeface="+mj-lt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7478" marR="47478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just"/>
                          <a:endParaRPr lang="pt-BR" sz="1200" b="0" kern="120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Verdana" panose="020B060403050404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47478" marR="47478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</a:tbl>
              </a:graphicData>
            </a:graphic>
          </p:graphicFrame>
        </mc:Fallback>
      </mc:AlternateContent>
      <p:graphicFrame>
        <p:nvGraphicFramePr>
          <p:cNvPr id="60" name="Tabela 5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5349429"/>
              </p:ext>
            </p:extLst>
          </p:nvPr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" name="CaixaDeTexto 1">
            <a:extLst>
              <a:ext uri="{FF2B5EF4-FFF2-40B4-BE49-F238E27FC236}">
                <a16:creationId xmlns:a16="http://schemas.microsoft.com/office/drawing/2014/main" id="{EDB06CDB-47C0-D7CB-9571-E80EC562118C}"/>
              </a:ext>
            </a:extLst>
          </p:cNvPr>
          <p:cNvSpPr txBox="1"/>
          <p:nvPr/>
        </p:nvSpPr>
        <p:spPr>
          <a:xfrm>
            <a:off x="325277" y="4172877"/>
            <a:ext cx="63664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lvl="0" indent="-228600"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4 horas e 30 min, R$ 10,00 e 3 fatias.</a:t>
            </a:r>
          </a:p>
          <a:p>
            <a:pPr marL="228600" indent="-228600">
              <a:buFontTx/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4 horas e 45 min, R$ 10,00 e 3 fatias.</a:t>
            </a:r>
          </a:p>
          <a:p>
            <a:pPr marL="228600" indent="-228600">
              <a:buFontTx/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4 horas e 30 min, R$ 15,00 e 3 fatias.</a:t>
            </a:r>
          </a:p>
          <a:p>
            <a:pPr marL="228600" indent="-228600">
              <a:buFontTx/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4 horas e 45 min, R$ 15,00 e 3 fatias.</a:t>
            </a:r>
          </a:p>
          <a:p>
            <a:pPr marL="228600" indent="-228600">
              <a:buFontTx/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4 horas e 30 min, R$ 15,00 e 2 fatias.</a:t>
            </a:r>
          </a:p>
          <a:p>
            <a:pPr marL="228600" lvl="0" indent="-228600">
              <a:buAutoNum type="alphaLcParenR"/>
            </a:pPr>
            <a:endParaRPr lang="pt-BR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Matemática – 7º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id="{83A9E10B-6599-4098-34C3-C863AF615374}"/>
              </a:ext>
            </a:extLst>
          </p:cNvPr>
          <p:cNvSpPr txBox="1"/>
          <p:nvPr/>
        </p:nvSpPr>
        <p:spPr>
          <a:xfrm>
            <a:off x="325277" y="3294205"/>
            <a:ext cx="636646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t-BR" sz="1200" b="0" kern="1200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Assinale a alternativa que indica, respectivamente: quanto tempo no dia Mariana levará para concluir o estudo, incluindo o tempo de intervalo, de quanto será seu bônus total na mesada e quantas fatias de bolo ela ganhará.</a:t>
            </a:r>
          </a:p>
          <a:p>
            <a:pPr algn="just"/>
            <a:endParaRPr lang="pt-BR" sz="1200" b="0" kern="1200" dirty="0">
              <a:solidFill>
                <a:schemeClr val="tx1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8" name="Tabela 7">
                <a:extLst>
                  <a:ext uri="{FF2B5EF4-FFF2-40B4-BE49-F238E27FC236}">
                    <a16:creationId xmlns:a16="http://schemas.microsoft.com/office/drawing/2014/main" id="{6708E892-A9F7-D15D-6B41-1C1BAD621B36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949258084"/>
                  </p:ext>
                </p:extLst>
              </p:nvPr>
            </p:nvGraphicFramePr>
            <p:xfrm>
              <a:off x="161924" y="5780799"/>
              <a:ext cx="6491482" cy="902225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221956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6269526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</a:tblGrid>
                  <a:tr h="392071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BR" sz="1200" b="0" dirty="0">
                              <a:solidFill>
                                <a:schemeClr val="bg1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2</a:t>
                          </a:r>
                        </a:p>
                      </a:txBody>
                      <a:tcPr marL="47478" marR="47478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00B4A8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just"/>
                          <a:r>
                            <a:rPr lang="pt-BR" sz="1200" b="0" kern="120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Verdana" panose="020B0604030504040204" pitchFamily="34" charset="0"/>
                              <a:cs typeface="Arial" panose="020B0604020202020204" pitchFamily="34" charset="0"/>
                            </a:rPr>
                            <a:t>Eliana possui 3 formas de ir ao mercado: andando, de bicicleta e de ônibus. Andando ela leva 40 minutos. De bicicleta, toma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pt-BR" sz="1500" b="0" i="1" kern="1200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Verdana" panose="020B0604030504040204" pitchFamily="34" charset="0"/>
                                      <a:cs typeface="Arial" panose="020B0604020202020204" pitchFamily="34" charset="0"/>
                                    </a:rPr>
                                  </m:ctrlPr>
                                </m:fPr>
                                <m:num>
                                  <m:r>
                                    <a:rPr lang="pt-BR" sz="1500" b="0" i="1" kern="1200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Verdana" panose="020B0604030504040204" pitchFamily="34" charset="0"/>
                                      <a:cs typeface="Arial" panose="020B0604020202020204" pitchFamily="34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pt-BR" sz="1500" b="0" i="1" kern="1200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Verdana" panose="020B0604030504040204" pitchFamily="34" charset="0"/>
                                      <a:cs typeface="Arial" panose="020B0604020202020204" pitchFamily="34" charset="0"/>
                                    </a:rPr>
                                    <m:t>4</m:t>
                                  </m:r>
                                </m:den>
                              </m:f>
                            </m:oMath>
                          </a14:m>
                          <a:r>
                            <a:rPr lang="pt-BR" sz="1200" b="0" kern="120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Verdana" panose="020B0604030504040204" pitchFamily="34" charset="0"/>
                              <a:cs typeface="Arial" panose="020B0604020202020204" pitchFamily="34" charset="0"/>
                            </a:rPr>
                            <a:t> desse tempo. Já de ônibus, ela chega ao mercado em metade do tempo gasto caso fosse de bicicleta. </a:t>
                          </a:r>
                        </a:p>
                      </a:txBody>
                      <a:tcPr marL="47478" marR="47478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213694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endParaRPr lang="pt-BR" sz="800" b="0" dirty="0">
                            <a:solidFill>
                              <a:schemeClr val="bg1"/>
                            </a:solidFill>
                            <a:effectLst/>
                            <a:latin typeface="+mj-lt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7478" marR="47478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just"/>
                          <a:endParaRPr lang="pt-BR" sz="1200" b="0" kern="120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Verdana" panose="020B060403050404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47478" marR="47478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8" name="Tabela 7">
                <a:extLst>
                  <a:ext uri="{FF2B5EF4-FFF2-40B4-BE49-F238E27FC236}">
                    <a16:creationId xmlns:a16="http://schemas.microsoft.com/office/drawing/2014/main" id="{6708E892-A9F7-D15D-6B41-1C1BAD621B36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949258084"/>
                  </p:ext>
                </p:extLst>
              </p:nvPr>
            </p:nvGraphicFramePr>
            <p:xfrm>
              <a:off x="161924" y="5780799"/>
              <a:ext cx="6491482" cy="902225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221956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6269526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</a:tblGrid>
                  <a:tr h="688531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BR" sz="1200" b="0" dirty="0">
                              <a:solidFill>
                                <a:schemeClr val="bg1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2</a:t>
                          </a:r>
                        </a:p>
                      </a:txBody>
                      <a:tcPr marL="47478" marR="47478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00B4A8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pt-BR"/>
                        </a:p>
                      </a:txBody>
                      <a:tcPr marL="47478" marR="47478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l="-3495" t="-7895" b="-30702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213694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endParaRPr lang="pt-BR" sz="800" b="0" dirty="0">
                            <a:solidFill>
                              <a:schemeClr val="bg1"/>
                            </a:solidFill>
                            <a:effectLst/>
                            <a:latin typeface="+mj-lt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7478" marR="47478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just"/>
                          <a:endParaRPr lang="pt-BR" sz="1200" b="0" kern="120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Verdana" panose="020B060403050404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47478" marR="47478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9" name="CaixaDeTexto 8">
            <a:extLst>
              <a:ext uri="{FF2B5EF4-FFF2-40B4-BE49-F238E27FC236}">
                <a16:creationId xmlns:a16="http://schemas.microsoft.com/office/drawing/2014/main" id="{DF88DCC6-D3F7-9A9B-D4FA-2A9E641935C3}"/>
              </a:ext>
            </a:extLst>
          </p:cNvPr>
          <p:cNvSpPr txBox="1"/>
          <p:nvPr/>
        </p:nvSpPr>
        <p:spPr>
          <a:xfrm>
            <a:off x="325276" y="7466608"/>
            <a:ext cx="636646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lvl="0" indent="-228600"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15 minutos.</a:t>
            </a:r>
          </a:p>
          <a:p>
            <a:pPr marL="228600" lvl="0" indent="-228600"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45 minutos.</a:t>
            </a:r>
          </a:p>
          <a:p>
            <a:pPr marL="228600" lvl="0" indent="-228600"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50 minutos.</a:t>
            </a:r>
          </a:p>
          <a:p>
            <a:pPr marL="228600" lvl="0" indent="-228600"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1 hora.</a:t>
            </a:r>
          </a:p>
          <a:p>
            <a:pPr marL="228600" lvl="0" indent="-228600"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1 hora e 15 minutos.</a:t>
            </a: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C7C91F36-CFFF-C6CB-7960-7C4B07E593EB}"/>
              </a:ext>
            </a:extLst>
          </p:cNvPr>
          <p:cNvSpPr txBox="1"/>
          <p:nvPr/>
        </p:nvSpPr>
        <p:spPr>
          <a:xfrm>
            <a:off x="325276" y="6820277"/>
            <a:ext cx="636646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200" b="0" kern="1200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Quanto tempo durará o percurso de Eliana se ela for ao mercado de ônibus e voltar para casa a pé?</a:t>
            </a:r>
          </a:p>
          <a:p>
            <a:endParaRPr lang="pt-BR" sz="1200" dirty="0"/>
          </a:p>
        </p:txBody>
      </p:sp>
    </p:spTree>
    <p:extLst>
      <p:ext uri="{BB962C8B-B14F-4D97-AF65-F5344CB8AC3E}">
        <p14:creationId xmlns:p14="http://schemas.microsoft.com/office/powerpoint/2010/main" val="9798867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7" name="Tabela 4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431929199"/>
                  </p:ext>
                </p:extLst>
              </p:nvPr>
            </p:nvGraphicFramePr>
            <p:xfrm>
              <a:off x="161925" y="1981182"/>
              <a:ext cx="6529820" cy="903749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221956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6307864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</a:tblGrid>
                  <a:tr h="392071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BR" sz="1200" b="0" dirty="0">
                              <a:solidFill>
                                <a:schemeClr val="bg1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3</a:t>
                          </a:r>
                        </a:p>
                      </a:txBody>
                      <a:tcPr marL="47478" marR="47478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00B4A8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just"/>
                          <a:r>
                            <a:rPr lang="pt-BR" sz="1200" b="0" kern="120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Verdana" panose="020B0604030504040204" pitchFamily="34" charset="0"/>
                              <a:cs typeface="Arial" panose="020B0604020202020204" pitchFamily="34" charset="0"/>
                            </a:rPr>
                            <a:t>A cachorra de Gilberto teve 7 filhotinhos, fazendo com que ele tivesse que aumentar o pacote de ração para um de 6 Kg. Após a compra da nova quantidade de ração, Gilberto percebeu que gastava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pt-BR" sz="1500" b="0" i="1" kern="1200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Verdana" panose="020B0604030504040204" pitchFamily="34" charset="0"/>
                                      <a:cs typeface="Arial" panose="020B0604020202020204" pitchFamily="34" charset="0"/>
                                    </a:rPr>
                                  </m:ctrlPr>
                                </m:fPr>
                                <m:num>
                                  <m:r>
                                    <a:rPr lang="pt-BR" sz="1500" b="0" i="1" kern="1200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Verdana" panose="020B0604030504040204" pitchFamily="34" charset="0"/>
                                      <a:cs typeface="Arial" panose="020B0604020202020204" pitchFamily="34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pt-BR" sz="1500" b="0" i="1" kern="1200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Verdana" panose="020B0604030504040204" pitchFamily="34" charset="0"/>
                                      <a:cs typeface="Arial" panose="020B0604020202020204" pitchFamily="34" charset="0"/>
                                    </a:rPr>
                                    <m:t>8</m:t>
                                  </m:r>
                                </m:den>
                              </m:f>
                            </m:oMath>
                          </a14:m>
                          <a:r>
                            <a:rPr lang="pt-BR" sz="1200" b="0" kern="120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Verdana" panose="020B0604030504040204" pitchFamily="34" charset="0"/>
                              <a:cs typeface="Arial" panose="020B0604020202020204" pitchFamily="34" charset="0"/>
                            </a:rPr>
                            <a:t> do pacote para alimentar seus 8 cachorros. </a:t>
                          </a:r>
                        </a:p>
                      </a:txBody>
                      <a:tcPr marL="47478" marR="47478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213694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endParaRPr lang="pt-BR" sz="800" b="0" dirty="0">
                            <a:solidFill>
                              <a:schemeClr val="bg1"/>
                            </a:solidFill>
                            <a:effectLst/>
                            <a:latin typeface="+mj-lt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7478" marR="47478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just"/>
                          <a:endParaRPr lang="pt-BR" sz="1200" b="0" kern="120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Verdana" panose="020B060403050404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47478" marR="47478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7" name="Tabela 4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431929199"/>
                  </p:ext>
                </p:extLst>
              </p:nvPr>
            </p:nvGraphicFramePr>
            <p:xfrm>
              <a:off x="161925" y="1981182"/>
              <a:ext cx="6529820" cy="903749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221956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6307864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</a:tblGrid>
                  <a:tr h="690055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BR" sz="1200" b="0" dirty="0">
                              <a:solidFill>
                                <a:schemeClr val="bg1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3</a:t>
                          </a:r>
                        </a:p>
                      </a:txBody>
                      <a:tcPr marL="47478" marR="47478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00B4A8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pt-BR"/>
                        </a:p>
                      </a:txBody>
                      <a:tcPr marL="47478" marR="47478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3475" t="-6957" b="-3043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213694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endParaRPr lang="pt-BR" sz="800" b="0" dirty="0">
                            <a:solidFill>
                              <a:schemeClr val="bg1"/>
                            </a:solidFill>
                            <a:effectLst/>
                            <a:latin typeface="+mj-lt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7478" marR="47478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just"/>
                          <a:endParaRPr lang="pt-BR" sz="1200" b="0" kern="120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Verdana" panose="020B060403050404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47478" marR="47478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</a:tbl>
              </a:graphicData>
            </a:graphic>
          </p:graphicFrame>
        </mc:Fallback>
      </mc:AlternateContent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" name="CaixaDeTexto 1">
            <a:extLst>
              <a:ext uri="{FF2B5EF4-FFF2-40B4-BE49-F238E27FC236}">
                <a16:creationId xmlns:a16="http://schemas.microsoft.com/office/drawing/2014/main" id="{EDB06CDB-47C0-D7CB-9571-E80EC562118C}"/>
              </a:ext>
            </a:extLst>
          </p:cNvPr>
          <p:cNvSpPr txBox="1"/>
          <p:nvPr/>
        </p:nvSpPr>
        <p:spPr>
          <a:xfrm>
            <a:off x="325277" y="3531262"/>
            <a:ext cx="63664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lvl="0" indent="-228600"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520 g de ração por refeição.</a:t>
            </a:r>
          </a:p>
          <a:p>
            <a:pPr marL="228600" indent="-228600">
              <a:buFontTx/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550 g de ração por refeição.</a:t>
            </a:r>
          </a:p>
          <a:p>
            <a:pPr marL="228600" indent="-228600">
              <a:buFontTx/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600 g de ração por refeição.</a:t>
            </a:r>
          </a:p>
          <a:p>
            <a:pPr marL="228600" indent="-228600">
              <a:buFontTx/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750 g de ração por refeição.</a:t>
            </a:r>
          </a:p>
          <a:p>
            <a:pPr marL="228600" indent="-228600">
              <a:buFontTx/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850 g de ração por refeição.</a:t>
            </a:r>
          </a:p>
          <a:p>
            <a:pPr marL="228600" lvl="0" indent="-228600">
              <a:buAutoNum type="alphaLcParenR"/>
            </a:pPr>
            <a:endParaRPr lang="pt-BR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Matemática – 7º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id="{9BEDAD98-F440-D582-084A-22C1FC94D4BD}"/>
              </a:ext>
            </a:extLst>
          </p:cNvPr>
          <p:cNvSpPr txBox="1"/>
          <p:nvPr/>
        </p:nvSpPr>
        <p:spPr>
          <a:xfrm>
            <a:off x="325277" y="2884931"/>
            <a:ext cx="636646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200" b="0" kern="1200" dirty="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Sabendo que 1 Kg pode ser convertido a 1000 g, informe qual a quantidade de ração gasta em uma refeição dos cachorros.</a:t>
            </a:r>
          </a:p>
          <a:p>
            <a:endParaRPr lang="pt-BR" sz="1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8" name="Tabela 7">
                <a:extLst>
                  <a:ext uri="{FF2B5EF4-FFF2-40B4-BE49-F238E27FC236}">
                    <a16:creationId xmlns:a16="http://schemas.microsoft.com/office/drawing/2014/main" id="{126E644E-C199-3877-1B30-0E90D1CB0080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979714436"/>
                  </p:ext>
                </p:extLst>
              </p:nvPr>
            </p:nvGraphicFramePr>
            <p:xfrm>
              <a:off x="161925" y="5377922"/>
              <a:ext cx="6491482" cy="1087073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221956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6269526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</a:tblGrid>
                  <a:tr h="392071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BR" sz="1200" b="0" dirty="0">
                              <a:solidFill>
                                <a:schemeClr val="bg1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4</a:t>
                          </a:r>
                        </a:p>
                      </a:txBody>
                      <a:tcPr marL="47478" marR="47478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00B4A8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just"/>
                          <a:r>
                            <a:rPr lang="pt-BR" sz="1200" b="0" kern="120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Verdana" panose="020B0604030504040204" pitchFamily="34" charset="0"/>
                              <a:cs typeface="Arial" panose="020B0604020202020204" pitchFamily="34" charset="0"/>
                            </a:rPr>
                            <a:t>No aniversário de Jeane, todos os convidados receberam saquinhos de doces como lembrança. Sabendo que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pt-BR" sz="1500" b="0" i="1" kern="1200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Verdana" panose="020B0604030504040204" pitchFamily="34" charset="0"/>
                                      <a:cs typeface="Arial" panose="020B0604020202020204" pitchFamily="34" charset="0"/>
                                    </a:rPr>
                                  </m:ctrlPr>
                                </m:fPr>
                                <m:num>
                                  <m:r>
                                    <a:rPr lang="pt-BR" sz="1500" b="0" i="1" kern="1200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Verdana" panose="020B0604030504040204" pitchFamily="34" charset="0"/>
                                      <a:cs typeface="Arial" panose="020B0604020202020204" pitchFamily="34" charset="0"/>
                                    </a:rPr>
                                    <m:t>2</m:t>
                                  </m:r>
                                </m:num>
                                <m:den>
                                  <m:r>
                                    <a:rPr lang="pt-BR" sz="1500" b="0" i="1" kern="1200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Verdana" panose="020B0604030504040204" pitchFamily="34" charset="0"/>
                                      <a:cs typeface="Arial" panose="020B0604020202020204" pitchFamily="34" charset="0"/>
                                    </a:rPr>
                                    <m:t>5</m:t>
                                  </m:r>
                                </m:den>
                              </m:f>
                            </m:oMath>
                          </a14:m>
                          <a:r>
                            <a:rPr lang="pt-BR" sz="1200" b="0" kern="120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Verdana" panose="020B0604030504040204" pitchFamily="34" charset="0"/>
                              <a:cs typeface="Arial" panose="020B0604020202020204" pitchFamily="34" charset="0"/>
                            </a:rPr>
                            <a:t> do conteúdo de cada saquinho é composto por balas de morango, quantas balas de outros sabores poderão ser encontradas em 5 saquinhos de lembrança?</a:t>
                          </a:r>
                        </a:p>
                      </a:txBody>
                      <a:tcPr marL="47478" marR="47478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213694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endParaRPr lang="pt-BR" sz="800" b="0" dirty="0">
                            <a:solidFill>
                              <a:schemeClr val="bg1"/>
                            </a:solidFill>
                            <a:effectLst/>
                            <a:latin typeface="+mj-lt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7478" marR="47478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just"/>
                          <a:endParaRPr lang="pt-BR" sz="1200" b="0" kern="120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Verdana" panose="020B060403050404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47478" marR="47478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8" name="Tabela 7">
                <a:extLst>
                  <a:ext uri="{FF2B5EF4-FFF2-40B4-BE49-F238E27FC236}">
                    <a16:creationId xmlns:a16="http://schemas.microsoft.com/office/drawing/2014/main" id="{126E644E-C199-3877-1B30-0E90D1CB0080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979714436"/>
                  </p:ext>
                </p:extLst>
              </p:nvPr>
            </p:nvGraphicFramePr>
            <p:xfrm>
              <a:off x="161925" y="5377922"/>
              <a:ext cx="6491482" cy="1087073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221956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6269526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</a:tblGrid>
                  <a:tr h="873379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pt-BR" sz="1200" b="0" dirty="0">
                              <a:solidFill>
                                <a:schemeClr val="bg1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4</a:t>
                          </a:r>
                        </a:p>
                      </a:txBody>
                      <a:tcPr marL="47478" marR="47478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00B4A8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pt-BR"/>
                        </a:p>
                      </a:txBody>
                      <a:tcPr marL="47478" marR="47478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l="-3495" t="-6250" b="-2430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213694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endParaRPr lang="pt-BR" sz="800" b="0" dirty="0">
                            <a:solidFill>
                              <a:schemeClr val="bg1"/>
                            </a:solidFill>
                            <a:effectLst/>
                            <a:latin typeface="+mj-lt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47478" marR="47478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just"/>
                          <a:endParaRPr lang="pt-BR" sz="1200" b="0" kern="120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Verdana" panose="020B060403050404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47478" marR="47478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9" name="CaixaDeTexto 8">
            <a:extLst>
              <a:ext uri="{FF2B5EF4-FFF2-40B4-BE49-F238E27FC236}">
                <a16:creationId xmlns:a16="http://schemas.microsoft.com/office/drawing/2014/main" id="{756DD93A-122A-A351-9D14-D5DC0F617D55}"/>
              </a:ext>
            </a:extLst>
          </p:cNvPr>
          <p:cNvSpPr txBox="1"/>
          <p:nvPr/>
        </p:nvSpPr>
        <p:spPr>
          <a:xfrm>
            <a:off x="325277" y="6656710"/>
            <a:ext cx="636646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lvl="0" indent="-228600"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10 balas de outros sabores.</a:t>
            </a:r>
          </a:p>
          <a:p>
            <a:pPr marL="228600" lvl="0" indent="-228600"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12 balas de outros sabores.</a:t>
            </a:r>
          </a:p>
          <a:p>
            <a:pPr marL="228600" lvl="0" indent="-228600"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15 balas de outros sabores.</a:t>
            </a:r>
          </a:p>
          <a:p>
            <a:pPr marL="228600" lvl="0" indent="-228600"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18 balas de outros sabores </a:t>
            </a:r>
          </a:p>
          <a:p>
            <a:pPr marL="228600" lvl="0" indent="-228600"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20 balas de outros sabores.</a:t>
            </a:r>
          </a:p>
        </p:txBody>
      </p:sp>
    </p:spTree>
    <p:extLst>
      <p:ext uri="{BB962C8B-B14F-4D97-AF65-F5344CB8AC3E}">
        <p14:creationId xmlns:p14="http://schemas.microsoft.com/office/powerpoint/2010/main" val="133960028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606</TotalTime>
  <Words>545</Words>
  <Application>Microsoft Office PowerPoint</Application>
  <PresentationFormat>Papel A4 (210 x 297 mm)</PresentationFormat>
  <Paragraphs>52</Paragraphs>
  <Slides>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Cambria Math</vt:lpstr>
      <vt:lpstr>Tema do Office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Douglas Martins Dantas</dc:creator>
  <cp:lastModifiedBy> </cp:lastModifiedBy>
  <cp:revision>63</cp:revision>
  <dcterms:created xsi:type="dcterms:W3CDTF">2022-07-31T15:12:23Z</dcterms:created>
  <dcterms:modified xsi:type="dcterms:W3CDTF">2023-09-13T11:48:27Z</dcterms:modified>
</cp:coreProperties>
</file>