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7"/>
  </p:notesMasterIdLst>
  <p:sldIdLst>
    <p:sldId id="284" r:id="rId2"/>
    <p:sldId id="291" r:id="rId3"/>
    <p:sldId id="292" r:id="rId4"/>
    <p:sldId id="293" r:id="rId5"/>
    <p:sldId id="294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59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474059" y="2047525"/>
            <a:ext cx="5931145" cy="5786199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pt-BR" sz="36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Fração e seus significados: como parte de</a:t>
            </a:r>
          </a:p>
          <a:p>
            <a:pPr algn="ctr"/>
            <a:r>
              <a:rPr lang="pt-BR" sz="36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inteiros, resultado da divisão, razão e operador</a:t>
            </a:r>
          </a:p>
          <a:p>
            <a:pPr algn="ctr"/>
            <a:endParaRPr lang="pt-BR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(EF07MA09) Utilizar, na resolução de problemas, a associação entre razão e fração, como a</a:t>
            </a:r>
          </a:p>
          <a:p>
            <a:pPr algn="ctr"/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fração 2/3 para expressar a razão de duas partes de uma grandeza para três partes da mesma</a:t>
            </a:r>
          </a:p>
          <a:p>
            <a:pPr algn="ctr"/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ou três partes de outra grandeza.</a:t>
            </a:r>
            <a:endParaRPr lang="pt-BR" sz="19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7º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7º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5CE2983F-077F-9687-E0FA-86D831923A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0803196"/>
              </p:ext>
            </p:extLst>
          </p:nvPr>
        </p:nvGraphicFramePr>
        <p:xfrm>
          <a:off x="161924" y="1799691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Se um pacote de balas contém 30 unidades, quantas balas representam 2/3 desse pacote?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CaixaDeTexto 15">
            <a:extLst>
              <a:ext uri="{FF2B5EF4-FFF2-40B4-BE49-F238E27FC236}">
                <a16:creationId xmlns:a16="http://schemas.microsoft.com/office/drawing/2014/main" id="{68CD6D4B-F82C-9D4F-D91D-FC7795690482}"/>
              </a:ext>
            </a:extLst>
          </p:cNvPr>
          <p:cNvSpPr txBox="1"/>
          <p:nvPr/>
        </p:nvSpPr>
        <p:spPr>
          <a:xfrm>
            <a:off x="458061" y="2400564"/>
            <a:ext cx="3429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10 balas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15 balas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20 balas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25 balas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1" name="Tabela 10">
            <a:extLst>
              <a:ext uri="{FF2B5EF4-FFF2-40B4-BE49-F238E27FC236}">
                <a16:creationId xmlns:a16="http://schemas.microsoft.com/office/drawing/2014/main" id="{DBF28355-5E83-9CB5-3F14-E3F24C49D1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7490598"/>
              </p:ext>
            </p:extLst>
          </p:nvPr>
        </p:nvGraphicFramePr>
        <p:xfrm>
          <a:off x="161924" y="3416227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Um bolo foi dividido em 9 pedaços iguais. Se você comeu 2/3 desse bolo, quantos pedaços você comeu?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CaixaDeTexto 11">
            <a:extLst>
              <a:ext uri="{FF2B5EF4-FFF2-40B4-BE49-F238E27FC236}">
                <a16:creationId xmlns:a16="http://schemas.microsoft.com/office/drawing/2014/main" id="{9FE195AE-C112-C0B0-9380-500F60F487D0}"/>
              </a:ext>
            </a:extLst>
          </p:cNvPr>
          <p:cNvSpPr txBox="1"/>
          <p:nvPr/>
        </p:nvSpPr>
        <p:spPr>
          <a:xfrm>
            <a:off x="458061" y="4017100"/>
            <a:ext cx="3429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2 pedaços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3 pedaços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6 pedaços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7 pedaços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6F4EB705-0DAB-3D0D-FE5D-2D05ADFEDF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2433245"/>
              </p:ext>
            </p:extLst>
          </p:nvPr>
        </p:nvGraphicFramePr>
        <p:xfrm>
          <a:off x="161924" y="5032763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Se 4/5 dos alunos de uma sala de aula preferem matemática em relação a outras disciplinas, quantos alunos preferem matemática em uma sala com 25 estudantes?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CaixaDeTexto 14">
            <a:extLst>
              <a:ext uri="{FF2B5EF4-FFF2-40B4-BE49-F238E27FC236}">
                <a16:creationId xmlns:a16="http://schemas.microsoft.com/office/drawing/2014/main" id="{B5CCAFBC-499E-A894-3DBA-EC1EA16C42A2}"/>
              </a:ext>
            </a:extLst>
          </p:cNvPr>
          <p:cNvSpPr txBox="1"/>
          <p:nvPr/>
        </p:nvSpPr>
        <p:spPr>
          <a:xfrm>
            <a:off x="458061" y="5633636"/>
            <a:ext cx="3429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4 alunos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15 alunos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20 alunos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24 alunos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7" name="Tabela 16">
            <a:extLst>
              <a:ext uri="{FF2B5EF4-FFF2-40B4-BE49-F238E27FC236}">
                <a16:creationId xmlns:a16="http://schemas.microsoft.com/office/drawing/2014/main" id="{AFA222CA-7414-2050-ED02-EE1F703B22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0175797"/>
              </p:ext>
            </p:extLst>
          </p:nvPr>
        </p:nvGraphicFramePr>
        <p:xfrm>
          <a:off x="161924" y="6649299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Em um frasco, 2/3 do líquido é água. Se o frasco contém 900 ml de líquido, quantos mililitros são de água?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" name="CaixaDeTexto 17">
            <a:extLst>
              <a:ext uri="{FF2B5EF4-FFF2-40B4-BE49-F238E27FC236}">
                <a16:creationId xmlns:a16="http://schemas.microsoft.com/office/drawing/2014/main" id="{063B75A9-DB66-5F58-C6CD-0AB9E262997F}"/>
              </a:ext>
            </a:extLst>
          </p:cNvPr>
          <p:cNvSpPr txBox="1"/>
          <p:nvPr/>
        </p:nvSpPr>
        <p:spPr>
          <a:xfrm>
            <a:off x="458061" y="7250172"/>
            <a:ext cx="3429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200 ml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300 ml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600 ml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800 ml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59424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7º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5CE2983F-077F-9687-E0FA-86D831923A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488506"/>
              </p:ext>
            </p:extLst>
          </p:nvPr>
        </p:nvGraphicFramePr>
        <p:xfrm>
          <a:off x="161924" y="1799691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Um retângulo foi dividido em 6 partes iguais. Se você pinta 2/3 dessas partes, quantas partes você pintou?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CaixaDeTexto 15">
            <a:extLst>
              <a:ext uri="{FF2B5EF4-FFF2-40B4-BE49-F238E27FC236}">
                <a16:creationId xmlns:a16="http://schemas.microsoft.com/office/drawing/2014/main" id="{68CD6D4B-F82C-9D4F-D91D-FC7795690482}"/>
              </a:ext>
            </a:extLst>
          </p:cNvPr>
          <p:cNvSpPr txBox="1"/>
          <p:nvPr/>
        </p:nvSpPr>
        <p:spPr>
          <a:xfrm>
            <a:off x="458061" y="2400564"/>
            <a:ext cx="3429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1 parte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2 partes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4 partes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6 partes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1" name="Tabela 10">
            <a:extLst>
              <a:ext uri="{FF2B5EF4-FFF2-40B4-BE49-F238E27FC236}">
                <a16:creationId xmlns:a16="http://schemas.microsoft.com/office/drawing/2014/main" id="{DBF28355-5E83-9CB5-3F14-E3F24C49D1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20768"/>
              </p:ext>
            </p:extLst>
          </p:nvPr>
        </p:nvGraphicFramePr>
        <p:xfrm>
          <a:off x="161924" y="3416227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Uma pizza foi dividida em 12 fatias iguais. Se você comeu 2/3 da pizza, quantas fatias você comeu?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CaixaDeTexto 11">
            <a:extLst>
              <a:ext uri="{FF2B5EF4-FFF2-40B4-BE49-F238E27FC236}">
                <a16:creationId xmlns:a16="http://schemas.microsoft.com/office/drawing/2014/main" id="{9FE195AE-C112-C0B0-9380-500F60F487D0}"/>
              </a:ext>
            </a:extLst>
          </p:cNvPr>
          <p:cNvSpPr txBox="1"/>
          <p:nvPr/>
        </p:nvSpPr>
        <p:spPr>
          <a:xfrm>
            <a:off x="458061" y="4017100"/>
            <a:ext cx="3429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2 fatias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4 fatias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6 fatias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8 fatias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6F4EB705-0DAB-3D0D-FE5D-2D05ADFEDF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858630"/>
              </p:ext>
            </p:extLst>
          </p:nvPr>
        </p:nvGraphicFramePr>
        <p:xfrm>
          <a:off x="161924" y="5032763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Se 2/3 dos alunos de uma turma têm altura inferior a 1,50 metros, quantos alunos têm altura inferior a 1,50 metros em uma turma com 30 estudantes?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CaixaDeTexto 14">
            <a:extLst>
              <a:ext uri="{FF2B5EF4-FFF2-40B4-BE49-F238E27FC236}">
                <a16:creationId xmlns:a16="http://schemas.microsoft.com/office/drawing/2014/main" id="{B5CCAFBC-499E-A894-3DBA-EC1EA16C42A2}"/>
              </a:ext>
            </a:extLst>
          </p:cNvPr>
          <p:cNvSpPr txBox="1"/>
          <p:nvPr/>
        </p:nvSpPr>
        <p:spPr>
          <a:xfrm>
            <a:off x="458061" y="5633636"/>
            <a:ext cx="3429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10 alunos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15 alunos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20 alunos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25 alunos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7" name="Tabela 16">
            <a:extLst>
              <a:ext uri="{FF2B5EF4-FFF2-40B4-BE49-F238E27FC236}">
                <a16:creationId xmlns:a16="http://schemas.microsoft.com/office/drawing/2014/main" id="{AFA222CA-7414-2050-ED02-EE1F703B22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627780"/>
              </p:ext>
            </p:extLst>
          </p:nvPr>
        </p:nvGraphicFramePr>
        <p:xfrm>
          <a:off x="161924" y="6649299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Em uma turma com 24 alunos, se 2/3 dos estudantes tiraram nota acima de 7 na prova, quantos alunos tiraram nota acima de 7?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" name="CaixaDeTexto 17">
            <a:extLst>
              <a:ext uri="{FF2B5EF4-FFF2-40B4-BE49-F238E27FC236}">
                <a16:creationId xmlns:a16="http://schemas.microsoft.com/office/drawing/2014/main" id="{063B75A9-DB66-5F58-C6CD-0AB9E262997F}"/>
              </a:ext>
            </a:extLst>
          </p:cNvPr>
          <p:cNvSpPr txBox="1"/>
          <p:nvPr/>
        </p:nvSpPr>
        <p:spPr>
          <a:xfrm>
            <a:off x="458061" y="7250172"/>
            <a:ext cx="3429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4 alunos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8 alunos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12 alunos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16 alunos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91731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7º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5CE2983F-077F-9687-E0FA-86D831923A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0220932"/>
              </p:ext>
            </p:extLst>
          </p:nvPr>
        </p:nvGraphicFramePr>
        <p:xfrm>
          <a:off x="161924" y="1799691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Se 2/3 dos livros de uma biblioteca são de ficção, e a biblioteca possui 450 livros de ficção, quantos livros ela tem no total?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CaixaDeTexto 15">
            <a:extLst>
              <a:ext uri="{FF2B5EF4-FFF2-40B4-BE49-F238E27FC236}">
                <a16:creationId xmlns:a16="http://schemas.microsoft.com/office/drawing/2014/main" id="{68CD6D4B-F82C-9D4F-D91D-FC7795690482}"/>
              </a:ext>
            </a:extLst>
          </p:cNvPr>
          <p:cNvSpPr txBox="1"/>
          <p:nvPr/>
        </p:nvSpPr>
        <p:spPr>
          <a:xfrm>
            <a:off x="458061" y="2400564"/>
            <a:ext cx="3429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150 livros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600 livros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675 livros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900 livros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1" name="Tabela 10">
            <a:extLst>
              <a:ext uri="{FF2B5EF4-FFF2-40B4-BE49-F238E27FC236}">
                <a16:creationId xmlns:a16="http://schemas.microsoft.com/office/drawing/2014/main" id="{DBF28355-5E83-9CB5-3F14-E3F24C49D1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8324206"/>
              </p:ext>
            </p:extLst>
          </p:nvPr>
        </p:nvGraphicFramePr>
        <p:xfrm>
          <a:off x="161924" y="3416227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Um recipiente contém 300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mL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de suco. Se você bebeu 2/3 desse suco, quantos mililitros você bebeu?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CaixaDeTexto 11">
            <a:extLst>
              <a:ext uri="{FF2B5EF4-FFF2-40B4-BE49-F238E27FC236}">
                <a16:creationId xmlns:a16="http://schemas.microsoft.com/office/drawing/2014/main" id="{9FE195AE-C112-C0B0-9380-500F60F487D0}"/>
              </a:ext>
            </a:extLst>
          </p:cNvPr>
          <p:cNvSpPr txBox="1"/>
          <p:nvPr/>
        </p:nvSpPr>
        <p:spPr>
          <a:xfrm>
            <a:off x="458061" y="4017100"/>
            <a:ext cx="3429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60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mL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100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mL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150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mL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200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mL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6F4EB705-0DAB-3D0D-FE5D-2D05ADFEDF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5050711"/>
              </p:ext>
            </p:extLst>
          </p:nvPr>
        </p:nvGraphicFramePr>
        <p:xfrm>
          <a:off x="161924" y="5032763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Se 2/3 dos estudantes de uma sala de aula são meninos, e a sala tem 30 alunos, quantos são meninos?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CaixaDeTexto 14">
            <a:extLst>
              <a:ext uri="{FF2B5EF4-FFF2-40B4-BE49-F238E27FC236}">
                <a16:creationId xmlns:a16="http://schemas.microsoft.com/office/drawing/2014/main" id="{B5CCAFBC-499E-A894-3DBA-EC1EA16C42A2}"/>
              </a:ext>
            </a:extLst>
          </p:cNvPr>
          <p:cNvSpPr txBox="1"/>
          <p:nvPr/>
        </p:nvSpPr>
        <p:spPr>
          <a:xfrm>
            <a:off x="458061" y="5633636"/>
            <a:ext cx="3429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10 alunos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15 alunos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20 alunos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25 alunos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7" name="Tabela 16">
            <a:extLst>
              <a:ext uri="{FF2B5EF4-FFF2-40B4-BE49-F238E27FC236}">
                <a16:creationId xmlns:a16="http://schemas.microsoft.com/office/drawing/2014/main" id="{AFA222CA-7414-2050-ED02-EE1F703B22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456210"/>
              </p:ext>
            </p:extLst>
          </p:nvPr>
        </p:nvGraphicFramePr>
        <p:xfrm>
          <a:off x="161924" y="6649299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Em uma loja, 2/3 dos funcionários trabalham no período da manhã. Se a loja tem 18 funcionários no total, quantos trabalham no período da manhã?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" name="CaixaDeTexto 17">
            <a:extLst>
              <a:ext uri="{FF2B5EF4-FFF2-40B4-BE49-F238E27FC236}">
                <a16:creationId xmlns:a16="http://schemas.microsoft.com/office/drawing/2014/main" id="{063B75A9-DB66-5F58-C6CD-0AB9E262997F}"/>
              </a:ext>
            </a:extLst>
          </p:cNvPr>
          <p:cNvSpPr txBox="1"/>
          <p:nvPr/>
        </p:nvSpPr>
        <p:spPr>
          <a:xfrm>
            <a:off x="458061" y="7250172"/>
            <a:ext cx="3429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6 funcionários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9 funcionários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12 funcionários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15 funcionários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49228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7º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5CE2983F-077F-9687-E0FA-86D831923A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5471657"/>
              </p:ext>
            </p:extLst>
          </p:nvPr>
        </p:nvGraphicFramePr>
        <p:xfrm>
          <a:off x="161924" y="1799691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Se 2/3 das maçãs em uma cesta são vermelhas, e a cesta tem 36 maçãs, quantas maçãs vermelhas há na cesta?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CaixaDeTexto 15">
            <a:extLst>
              <a:ext uri="{FF2B5EF4-FFF2-40B4-BE49-F238E27FC236}">
                <a16:creationId xmlns:a16="http://schemas.microsoft.com/office/drawing/2014/main" id="{68CD6D4B-F82C-9D4F-D91D-FC7795690482}"/>
              </a:ext>
            </a:extLst>
          </p:cNvPr>
          <p:cNvSpPr txBox="1"/>
          <p:nvPr/>
        </p:nvSpPr>
        <p:spPr>
          <a:xfrm>
            <a:off x="458061" y="2400564"/>
            <a:ext cx="3429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6 maçãs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12 maçãs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18 maçãs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24 maçãs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1" name="Tabela 10">
            <a:extLst>
              <a:ext uri="{FF2B5EF4-FFF2-40B4-BE49-F238E27FC236}">
                <a16:creationId xmlns:a16="http://schemas.microsoft.com/office/drawing/2014/main" id="{DBF28355-5E83-9CB5-3F14-E3F24C49D1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940914"/>
              </p:ext>
            </p:extLst>
          </p:nvPr>
        </p:nvGraphicFramePr>
        <p:xfrm>
          <a:off x="161924" y="3416227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Em uma corrida, 2/3 dos competidores terminaram a prova. Se havia 30 competidores no total, quantos terminaram a prova? 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CaixaDeTexto 11">
            <a:extLst>
              <a:ext uri="{FF2B5EF4-FFF2-40B4-BE49-F238E27FC236}">
                <a16:creationId xmlns:a16="http://schemas.microsoft.com/office/drawing/2014/main" id="{9FE195AE-C112-C0B0-9380-500F60F487D0}"/>
              </a:ext>
            </a:extLst>
          </p:cNvPr>
          <p:cNvSpPr txBox="1"/>
          <p:nvPr/>
        </p:nvSpPr>
        <p:spPr>
          <a:xfrm>
            <a:off x="458061" y="4017100"/>
            <a:ext cx="3429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6 competidores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10 competidores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15 competidores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20 competidores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6F4EB705-0DAB-3D0D-FE5D-2D05ADFEDF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3115666"/>
              </p:ext>
            </p:extLst>
          </p:nvPr>
        </p:nvGraphicFramePr>
        <p:xfrm>
          <a:off x="161924" y="5032763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Se 2/3 de uma quantidade de dinheiro corresponde a R$ 800, qual é o valor total dessa quantidade?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CaixaDeTexto 14">
            <a:extLst>
              <a:ext uri="{FF2B5EF4-FFF2-40B4-BE49-F238E27FC236}">
                <a16:creationId xmlns:a16="http://schemas.microsoft.com/office/drawing/2014/main" id="{B5CCAFBC-499E-A894-3DBA-EC1EA16C42A2}"/>
              </a:ext>
            </a:extLst>
          </p:cNvPr>
          <p:cNvSpPr txBox="1"/>
          <p:nvPr/>
        </p:nvSpPr>
        <p:spPr>
          <a:xfrm>
            <a:off x="458061" y="5633636"/>
            <a:ext cx="3429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R$ 400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R$ 1.200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R$ 1.200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R$ 1.600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351121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4684</TotalTime>
  <Words>773</Words>
  <Application>Microsoft Office PowerPoint</Application>
  <PresentationFormat>Papel A4 (210 x 297 mm)</PresentationFormat>
  <Paragraphs>140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76</cp:revision>
  <dcterms:created xsi:type="dcterms:W3CDTF">2022-07-31T15:12:23Z</dcterms:created>
  <dcterms:modified xsi:type="dcterms:W3CDTF">2023-09-13T11:47:39Z</dcterms:modified>
</cp:coreProperties>
</file>