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
  </p:notesMasterIdLst>
  <p:sldIdLst>
    <p:sldId id="284" r:id="rId2"/>
    <p:sldId id="286" r:id="rId3"/>
    <p:sldId id="288" r:id="rId4"/>
    <p:sldId id="287" r:id="rId5"/>
    <p:sldId id="289"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33CC33"/>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C79A0-F533-4559-ABBE-D9A9F75FF32A}" v="832" dt="2023-05-15T12:17:33.939"/>
    <p1510:client id="{D902DE6C-9314-4586-916F-DDA27B8B24DD}" v="71" dt="2023-05-16T02:15:58.103"/>
    <p1510:client id="{EBA3CFA0-685D-48F3-915F-709723EA97A2}" v="114" dt="2023-05-23T19:10:14.161"/>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6" d="100"/>
          <a:sy n="86" d="100"/>
        </p:scale>
        <p:origin x="1548"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04/07/2023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BF4850E-32A6-46FB-829C-2B26FFC7FBD1}" type="slidenum">
              <a:rPr lang="pt-BR" smtClean="0"/>
              <a:t>2</a:t>
            </a:fld>
            <a:endParaRPr lang="pt-BR"/>
          </a:p>
        </p:txBody>
      </p:sp>
    </p:spTree>
    <p:extLst>
      <p:ext uri="{BB962C8B-B14F-4D97-AF65-F5344CB8AC3E}">
        <p14:creationId xmlns:p14="http://schemas.microsoft.com/office/powerpoint/2010/main" val="3262414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BF4850E-32A6-46FB-829C-2B26FFC7FBD1}" type="slidenum">
              <a:rPr lang="pt-BR" smtClean="0"/>
              <a:t>4</a:t>
            </a:fld>
            <a:endParaRPr lang="pt-BR"/>
          </a:p>
        </p:txBody>
      </p:sp>
    </p:spTree>
    <p:extLst>
      <p:ext uri="{BB962C8B-B14F-4D97-AF65-F5344CB8AC3E}">
        <p14:creationId xmlns:p14="http://schemas.microsoft.com/office/powerpoint/2010/main" val="2887899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04/07/2023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04/07/2023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04/07/2023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04/07/2023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04/07/2023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Date Placeholder 4"/>
          <p:cNvSpPr>
            <a:spLocks noGrp="1"/>
          </p:cNvSpPr>
          <p:nvPr>
            <p:ph type="dt" sz="half" idx="10"/>
          </p:nvPr>
        </p:nvSpPr>
        <p:spPr/>
        <p:txBody>
          <a:bodyPr/>
          <a:lstStyle/>
          <a:p>
            <a:fld id="{B961D5DF-896E-4C5B-B9BA-AA878F2EABA2}" type="datetimeFigureOut">
              <a:rPr lang="pt-BR" smtClean="0"/>
              <a:t>04/07/2023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B961D5DF-896E-4C5B-B9BA-AA878F2EABA2}" type="datetimeFigureOut">
              <a:rPr lang="pt-BR" smtClean="0"/>
              <a:t>04/07/2023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2"/>
          <p:cNvSpPr>
            <a:spLocks noGrp="1"/>
          </p:cNvSpPr>
          <p:nvPr>
            <p:ph type="dt" sz="half" idx="10"/>
          </p:nvPr>
        </p:nvSpPr>
        <p:spPr/>
        <p:txBody>
          <a:bodyPr/>
          <a:lstStyle/>
          <a:p>
            <a:fld id="{B961D5DF-896E-4C5B-B9BA-AA878F2EABA2}" type="datetimeFigureOut">
              <a:rPr lang="pt-BR" smtClean="0"/>
              <a:t>04/07/2023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04/07/2023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04/07/2023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04/07/2023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04/07/2023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89" y="1693579"/>
            <a:ext cx="5820686" cy="5975418"/>
          </a:xfrm>
          <a:prstGeom prst="rect">
            <a:avLst/>
          </a:prstGeom>
          <a:noFill/>
        </p:spPr>
        <p:txBody>
          <a:bodyPr wrap="square" anchor="ctr">
            <a:spAutoFit/>
          </a:bodyPr>
          <a:lstStyle/>
          <a:p>
            <a:pPr algn="ctr"/>
            <a:r>
              <a:rPr lang="pt-BR" sz="3200" dirty="0">
                <a:solidFill>
                  <a:srgbClr val="000000"/>
                </a:solidFill>
                <a:latin typeface="Arial" panose="020B0604020202020204" pitchFamily="34" charset="0"/>
                <a:ea typeface="Verdana" panose="020B0604030504040204" pitchFamily="34" charset="0"/>
                <a:cs typeface="Arial" panose="020B0604020202020204" pitchFamily="34" charset="0"/>
              </a:rPr>
              <a:t>Gráficos de setores: interpretação, pertinência e</a:t>
            </a:r>
          </a:p>
          <a:p>
            <a:pPr algn="ctr"/>
            <a:r>
              <a:rPr lang="pt-BR" sz="3200" dirty="0">
                <a:solidFill>
                  <a:srgbClr val="000000"/>
                </a:solidFill>
                <a:latin typeface="Arial" panose="020B0604020202020204" pitchFamily="34" charset="0"/>
                <a:ea typeface="Verdana" panose="020B0604030504040204" pitchFamily="34" charset="0"/>
                <a:cs typeface="Arial" panose="020B0604020202020204" pitchFamily="34" charset="0"/>
              </a:rPr>
              <a:t>construção para representar conjunto de dados</a:t>
            </a:r>
          </a:p>
          <a:p>
            <a:pPr algn="ctr"/>
            <a:endParaRPr lang="pt-BR" sz="36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(EF07MA37) Interpretar e analisar dados apresentados em gráfico de setores divulgados pela mídia e compreender quando é possível ou conveniente sua utilização.</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extLst>
              <p:ext uri="{D42A27DB-BD31-4B8C-83A1-F6EECF244321}">
                <p14:modId xmlns:p14="http://schemas.microsoft.com/office/powerpoint/2010/main" val="2765349429"/>
              </p:ext>
            </p:extLst>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3"/>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BC18DED7-EA53-5815-8D8A-E11B3A973227}"/>
              </a:ext>
            </a:extLst>
          </p:cNvPr>
          <p:cNvGraphicFramePr>
            <a:graphicFrameLocks noGrp="1"/>
          </p:cNvGraphicFramePr>
          <p:nvPr>
            <p:extLst>
              <p:ext uri="{D42A27DB-BD31-4B8C-83A1-F6EECF244321}">
                <p14:modId xmlns:p14="http://schemas.microsoft.com/office/powerpoint/2010/main" val="2514130820"/>
              </p:ext>
            </p:extLst>
          </p:nvPr>
        </p:nvGraphicFramePr>
        <p:xfrm>
          <a:off x="161925" y="1590890"/>
          <a:ext cx="6529820" cy="1097280"/>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715751">
                <a:tc>
                  <a:txBody>
                    <a:bodyPr/>
                    <a:lstStyle/>
                    <a:p>
                      <a:pPr algn="ctr">
                        <a:lnSpc>
                          <a:spcPct val="107000"/>
                        </a:lnSpc>
                        <a:spcAft>
                          <a:spcPts val="0"/>
                        </a:spcAft>
                      </a:pPr>
                      <a:r>
                        <a:rPr lang="pt-BR" sz="1200" b="0" dirty="0">
                          <a:solidFill>
                            <a:schemeClr val="bg1"/>
                          </a:solidFill>
                          <a:effectLst/>
                          <a:latin typeface="Arial"/>
                          <a:ea typeface="Calibri" panose="020F0502020204030204" pitchFamily="34" charset="0"/>
                          <a:cs typeface="Arial"/>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Tem sido crescente a divulgação na mídia de operações desmantelando esquemas criminosos envolvendo trabalhadores em condições análogas à escravidão. O Ministério do Trabalho divulgou que 1201 trabalhadores foram resgatados no país nessas condições entre janeiro e abril de 2023. A distribuição do número de trabalhadores distribuídos por região é mostrada abaixo: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7270">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9F48B06D-38C9-A69C-D4C6-0F61A2946618}"/>
              </a:ext>
            </a:extLst>
          </p:cNvPr>
          <p:cNvSpPr txBox="1"/>
          <p:nvPr/>
        </p:nvSpPr>
        <p:spPr>
          <a:xfrm>
            <a:off x="325277" y="6038179"/>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Foram resgatados 9 trabalhadores no Nordeste.</a:t>
            </a:r>
          </a:p>
          <a:p>
            <a:pPr marL="228600" lvl="0" indent="-228600">
              <a:buAutoNum type="alphaLcParenR"/>
            </a:pPr>
            <a:r>
              <a:rPr lang="pt-BR" sz="1200" dirty="0">
                <a:latin typeface="Arial" panose="020B0604020202020204" pitchFamily="34" charset="0"/>
                <a:cs typeface="Arial" panose="020B0604020202020204" pitchFamily="34" charset="0"/>
              </a:rPr>
              <a:t>Foram resgatados 72 trabalhadores no Norte.</a:t>
            </a:r>
          </a:p>
          <a:p>
            <a:pPr marL="228600" lvl="0" indent="-228600">
              <a:buAutoNum type="alphaLcParenR"/>
            </a:pPr>
            <a:r>
              <a:rPr lang="pt-BR" sz="1200" dirty="0">
                <a:latin typeface="Arial" panose="020B0604020202020204" pitchFamily="34" charset="0"/>
                <a:cs typeface="Arial" panose="020B0604020202020204" pitchFamily="34" charset="0"/>
              </a:rPr>
              <a:t>Foram resgatados 384 trabalhadores no Centro-Oeste.</a:t>
            </a:r>
          </a:p>
          <a:p>
            <a:pPr marL="228600" lvl="0" indent="-228600">
              <a:buAutoNum type="alphaLcParenR"/>
            </a:pPr>
            <a:r>
              <a:rPr lang="pt-BR" sz="1200" dirty="0">
                <a:latin typeface="Arial" panose="020B0604020202020204" pitchFamily="34" charset="0"/>
                <a:cs typeface="Arial" panose="020B0604020202020204" pitchFamily="34" charset="0"/>
              </a:rPr>
              <a:t>Foram resgatados 260 trabalhadores no Sudeste. </a:t>
            </a:r>
          </a:p>
          <a:p>
            <a:pPr marL="228600" lvl="0" indent="-228600">
              <a:buAutoNum type="alphaLcParenR"/>
            </a:pPr>
            <a:r>
              <a:rPr lang="pt-BR" sz="1200" dirty="0">
                <a:latin typeface="Arial" panose="020B0604020202020204" pitchFamily="34" charset="0"/>
                <a:cs typeface="Arial" panose="020B0604020202020204" pitchFamily="34" charset="0"/>
              </a:rPr>
              <a:t>Foram resgatados 300 trabalhadores no Sul.</a:t>
            </a:r>
          </a:p>
        </p:txBody>
      </p:sp>
      <p:pic>
        <p:nvPicPr>
          <p:cNvPr id="12" name="Imagem 11">
            <a:extLst>
              <a:ext uri="{FF2B5EF4-FFF2-40B4-BE49-F238E27FC236}">
                <a16:creationId xmlns:a16="http://schemas.microsoft.com/office/drawing/2014/main" id="{91C1F00D-F683-61D7-FE20-11868C456B0A}"/>
              </a:ext>
            </a:extLst>
          </p:cNvPr>
          <p:cNvPicPr>
            <a:picLocks noChangeAspect="1"/>
          </p:cNvPicPr>
          <p:nvPr/>
        </p:nvPicPr>
        <p:blipFill>
          <a:blip r:embed="rId4"/>
          <a:stretch>
            <a:fillRect/>
          </a:stretch>
        </p:blipFill>
        <p:spPr>
          <a:xfrm>
            <a:off x="1388862" y="2688170"/>
            <a:ext cx="3695700" cy="2219325"/>
          </a:xfrm>
          <a:prstGeom prst="rect">
            <a:avLst/>
          </a:prstGeom>
        </p:spPr>
      </p:pic>
      <p:sp>
        <p:nvSpPr>
          <p:cNvPr id="14" name="CaixaDeTexto 13">
            <a:extLst>
              <a:ext uri="{FF2B5EF4-FFF2-40B4-BE49-F238E27FC236}">
                <a16:creationId xmlns:a16="http://schemas.microsoft.com/office/drawing/2014/main" id="{FF6B65E4-0892-E59C-560D-42998E6E9D13}"/>
              </a:ext>
            </a:extLst>
          </p:cNvPr>
          <p:cNvSpPr txBox="1"/>
          <p:nvPr/>
        </p:nvSpPr>
        <p:spPr>
          <a:xfrm>
            <a:off x="1388862" y="4962278"/>
            <a:ext cx="4916031" cy="338554"/>
          </a:xfrm>
          <a:prstGeom prst="rect">
            <a:avLst/>
          </a:prstGeom>
          <a:noFill/>
        </p:spPr>
        <p:txBody>
          <a:bodyPr wrap="square">
            <a:spAutoFit/>
          </a:bodyPr>
          <a:lstStyle/>
          <a:p>
            <a:pPr marL="0" marR="0" lvl="0" indent="0" algn="r">
              <a:lnSpc>
                <a:spcPct val="100000"/>
              </a:lnSpc>
              <a:spcBef>
                <a:spcPts val="0"/>
              </a:spcBef>
              <a:spcAft>
                <a:spcPts val="0"/>
              </a:spcAft>
              <a:buNone/>
            </a:pPr>
            <a:r>
              <a:rPr lang="pt-BR" sz="800" b="0" i="0" u="none" strike="noStrike" kern="1200" noProof="0" dirty="0">
                <a:solidFill>
                  <a:srgbClr val="000000"/>
                </a:solidFill>
                <a:latin typeface="Calibri"/>
              </a:rPr>
              <a:t>Fonte: BRASIL, 2023. Disponível em: &lt;https://www.gov.br/trabalho-e-emprego/</a:t>
            </a:r>
            <a:r>
              <a:rPr lang="pt-BR" sz="800" b="0" i="0" u="none" strike="noStrike" kern="1200" noProof="0" dirty="0" err="1">
                <a:solidFill>
                  <a:srgbClr val="000000"/>
                </a:solidFill>
                <a:latin typeface="Calibri"/>
              </a:rPr>
              <a:t>pt-br</a:t>
            </a:r>
            <a:r>
              <a:rPr lang="pt-BR" sz="800" b="0" i="0" u="none" strike="noStrike" kern="1200" noProof="0" dirty="0">
                <a:solidFill>
                  <a:srgbClr val="000000"/>
                </a:solidFill>
                <a:latin typeface="Calibri"/>
              </a:rPr>
              <a:t>/fiscalizacao-resgatou-1-201-trabalhadores-de-condicoes-analogas-a-escravidao-este-ano&gt;. Acesso em 14 </a:t>
            </a:r>
            <a:r>
              <a:rPr lang="pt-BR" sz="800" b="0" i="0" u="none" strike="noStrike" kern="1200" noProof="0" dirty="0" err="1">
                <a:solidFill>
                  <a:srgbClr val="000000"/>
                </a:solidFill>
                <a:latin typeface="Calibri"/>
              </a:rPr>
              <a:t>mai</a:t>
            </a:r>
            <a:r>
              <a:rPr lang="pt-BR" sz="800" b="0" i="0" u="none" strike="noStrike" kern="1200" noProof="0" dirty="0">
                <a:solidFill>
                  <a:srgbClr val="000000"/>
                </a:solidFill>
                <a:latin typeface="Calibri"/>
              </a:rPr>
              <a:t> 2023.</a:t>
            </a:r>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p:txBody>
      </p:sp>
      <p:sp>
        <p:nvSpPr>
          <p:cNvPr id="16" name="CaixaDeTexto 15">
            <a:extLst>
              <a:ext uri="{FF2B5EF4-FFF2-40B4-BE49-F238E27FC236}">
                <a16:creationId xmlns:a16="http://schemas.microsoft.com/office/drawing/2014/main" id="{CDFB8C43-7AC4-68EB-88DD-1924DD5150C6}"/>
              </a:ext>
            </a:extLst>
          </p:cNvPr>
          <p:cNvSpPr txBox="1"/>
          <p:nvPr/>
        </p:nvSpPr>
        <p:spPr>
          <a:xfrm>
            <a:off x="325277" y="5699625"/>
            <a:ext cx="6079925" cy="276999"/>
          </a:xfrm>
          <a:prstGeom prst="rect">
            <a:avLst/>
          </a:prstGeom>
          <a:noFill/>
        </p:spPr>
        <p:txBody>
          <a:bodyPr wrap="square">
            <a:spAutoFit/>
          </a:bodyPr>
          <a:lstStyle/>
          <a:p>
            <a:pPr algn="just"/>
            <a:r>
              <a:rPr lang="pt-BR" sz="1200" b="0" kern="1200" dirty="0">
                <a:solidFill>
                  <a:schemeClr val="tx1"/>
                </a:solidFill>
                <a:latin typeface="Arial"/>
                <a:ea typeface="Verdana"/>
                <a:cs typeface="Arial"/>
              </a:rPr>
              <a:t>A partir das informações apresentadas, marque a alternativa correta:</a:t>
            </a:r>
          </a:p>
        </p:txBody>
      </p:sp>
    </p:spTree>
    <p:extLst>
      <p:ext uri="{BB962C8B-B14F-4D97-AF65-F5344CB8AC3E}">
        <p14:creationId xmlns:p14="http://schemas.microsoft.com/office/powerpoint/2010/main" val="97988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BC18DED7-EA53-5815-8D8A-E11B3A973227}"/>
              </a:ext>
            </a:extLst>
          </p:cNvPr>
          <p:cNvGraphicFramePr>
            <a:graphicFrameLocks noGrp="1"/>
          </p:cNvGraphicFramePr>
          <p:nvPr>
            <p:extLst>
              <p:ext uri="{D42A27DB-BD31-4B8C-83A1-F6EECF244321}">
                <p14:modId xmlns:p14="http://schemas.microsoft.com/office/powerpoint/2010/main" val="3017337454"/>
              </p:ext>
            </p:extLst>
          </p:nvPr>
        </p:nvGraphicFramePr>
        <p:xfrm>
          <a:off x="161925" y="1602043"/>
          <a:ext cx="6529820" cy="1280160"/>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864080">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professora de Geografia de Graça pediu que sua turma coletasse informações sobre os países do Mercosul para apresentarem em sala de aula. Graça decidiu mostrar uma pesquisa coletada no site do Instituto Brasileiro de Geografia e Estatística (IBGE) sobre o percentual de usuários de internet em cada um dos países integrantes desse bloco econômico. A apresentação de Graça continha uma tabela e um gráfico feito por ela, mostrados as seguir:</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8279">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9F48B06D-38C9-A69C-D4C6-0F61A2946618}"/>
              </a:ext>
            </a:extLst>
          </p:cNvPr>
          <p:cNvSpPr txBox="1"/>
          <p:nvPr/>
        </p:nvSpPr>
        <p:spPr>
          <a:xfrm>
            <a:off x="491532" y="6265520"/>
            <a:ext cx="6366468" cy="1754326"/>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Sim. A Tabela e o Gráfico passam a mesma informação.</a:t>
            </a:r>
          </a:p>
          <a:p>
            <a:pPr marL="228600" lvl="0" indent="-228600">
              <a:buAutoNum type="alphaLcParenR"/>
            </a:pPr>
            <a:r>
              <a:rPr lang="pt-BR" sz="1200" dirty="0">
                <a:latin typeface="Arial" panose="020B0604020202020204" pitchFamily="34" charset="0"/>
                <a:cs typeface="Arial" panose="020B0604020202020204" pitchFamily="34" charset="0"/>
              </a:rPr>
              <a:t>Não. A soma de todas as partes em um gráfico usando porcentagem deve ser igual a 100%.</a:t>
            </a:r>
          </a:p>
          <a:p>
            <a:pPr marL="228600" lvl="0" indent="-228600">
              <a:buAutoNum type="alphaLcParenR"/>
            </a:pPr>
            <a:r>
              <a:rPr lang="pt-BR" sz="1200" dirty="0">
                <a:latin typeface="Arial" panose="020B0604020202020204" pitchFamily="34" charset="0"/>
                <a:cs typeface="Arial" panose="020B0604020202020204" pitchFamily="34" charset="0"/>
              </a:rPr>
              <a:t>Não. Os valores referentes a cada porção no gráfico não deveriam apresentar o sinal de porcentagem (%).</a:t>
            </a:r>
          </a:p>
          <a:p>
            <a:pPr marL="228600" lvl="0" indent="-228600">
              <a:buAutoNum type="alphaLcParenR"/>
            </a:pPr>
            <a:r>
              <a:rPr lang="pt-BR" sz="1200" dirty="0">
                <a:latin typeface="Arial" panose="020B0604020202020204" pitchFamily="34" charset="0"/>
                <a:cs typeface="Arial" panose="020B0604020202020204" pitchFamily="34" charset="0"/>
              </a:rPr>
              <a:t>Não. Porque a área da porção referente à porcentagem de cada país é idêntica, mesmo os valores sendo diferentes.</a:t>
            </a:r>
          </a:p>
          <a:p>
            <a:pPr marL="228600" lvl="0" indent="-228600">
              <a:buAutoNum type="alphaLcParenR"/>
            </a:pPr>
            <a:r>
              <a:rPr lang="pt-BR" sz="1200" dirty="0">
                <a:latin typeface="Arial" panose="020B0604020202020204" pitchFamily="34" charset="0"/>
                <a:cs typeface="Arial" panose="020B0604020202020204" pitchFamily="34" charset="0"/>
              </a:rPr>
              <a:t>Não. A ordem da disposição da porção referente a cada país no gráfico é diferente da ordem mostrada na tabela.</a:t>
            </a:r>
          </a:p>
        </p:txBody>
      </p:sp>
      <p:pic>
        <p:nvPicPr>
          <p:cNvPr id="11" name="Imagem 10">
            <a:extLst>
              <a:ext uri="{FF2B5EF4-FFF2-40B4-BE49-F238E27FC236}">
                <a16:creationId xmlns:a16="http://schemas.microsoft.com/office/drawing/2014/main" id="{32DDDD3C-A041-0F9B-1AE5-5E0AF80523FB}"/>
              </a:ext>
            </a:extLst>
          </p:cNvPr>
          <p:cNvPicPr>
            <a:picLocks noChangeAspect="1"/>
          </p:cNvPicPr>
          <p:nvPr/>
        </p:nvPicPr>
        <p:blipFill>
          <a:blip r:embed="rId3"/>
          <a:stretch>
            <a:fillRect/>
          </a:stretch>
        </p:blipFill>
        <p:spPr>
          <a:xfrm>
            <a:off x="710045" y="2936206"/>
            <a:ext cx="5981700" cy="2590800"/>
          </a:xfrm>
          <a:prstGeom prst="rect">
            <a:avLst/>
          </a:prstGeom>
        </p:spPr>
      </p:pic>
      <p:sp>
        <p:nvSpPr>
          <p:cNvPr id="13" name="CaixaDeTexto 12">
            <a:extLst>
              <a:ext uri="{FF2B5EF4-FFF2-40B4-BE49-F238E27FC236}">
                <a16:creationId xmlns:a16="http://schemas.microsoft.com/office/drawing/2014/main" id="{A08C66D1-9CF9-98BE-0714-0545171A5550}"/>
              </a:ext>
            </a:extLst>
          </p:cNvPr>
          <p:cNvSpPr txBox="1"/>
          <p:nvPr/>
        </p:nvSpPr>
        <p:spPr>
          <a:xfrm>
            <a:off x="491532" y="5710680"/>
            <a:ext cx="6366468" cy="461665"/>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Avaliando o Gráfico de setores criado por Graça, pode-se dizer que ele é pertinente com os resultados da tabela?</a:t>
            </a:r>
          </a:p>
        </p:txBody>
      </p:sp>
    </p:spTree>
    <p:extLst>
      <p:ext uri="{BB962C8B-B14F-4D97-AF65-F5344CB8AC3E}">
        <p14:creationId xmlns:p14="http://schemas.microsoft.com/office/powerpoint/2010/main" val="203287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3"/>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BC18DED7-EA53-5815-8D8A-E11B3A973227}"/>
              </a:ext>
            </a:extLst>
          </p:cNvPr>
          <p:cNvGraphicFramePr>
            <a:graphicFrameLocks noGrp="1"/>
          </p:cNvGraphicFramePr>
          <p:nvPr>
            <p:extLst>
              <p:ext uri="{D42A27DB-BD31-4B8C-83A1-F6EECF244321}">
                <p14:modId xmlns:p14="http://schemas.microsoft.com/office/powerpoint/2010/main" val="2865491996"/>
              </p:ext>
            </p:extLst>
          </p:nvPr>
        </p:nvGraphicFramePr>
        <p:xfrm>
          <a:off x="161925" y="1624344"/>
          <a:ext cx="6529820" cy="914400"/>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500208">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Argel começou a fazer parte do jornal da escola. Como primeiro trabalho, Argel recebeu uma reclamação dos alunos sobre o alto número de carteiras danificadas nas salas das turmas do 7⁰ ano. Argel agrupou os resultados em uma tabela e em um gráfico (mostrados abaixo), mas esqueceu de mostrar as porcentagens na figura. </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46123">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9F48B06D-38C9-A69C-D4C6-0F61A2946618}"/>
              </a:ext>
            </a:extLst>
          </p:cNvPr>
          <p:cNvSpPr txBox="1"/>
          <p:nvPr/>
        </p:nvSpPr>
        <p:spPr>
          <a:xfrm>
            <a:off x="381856" y="5391346"/>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32% das carteiras danificadas foram encontradas na sala da turma 7°ano A.</a:t>
            </a:r>
          </a:p>
          <a:p>
            <a:pPr marL="228600" lvl="0" indent="-228600">
              <a:buAutoNum type="alphaLcParenR"/>
            </a:pPr>
            <a:r>
              <a:rPr lang="pt-BR" sz="1200" dirty="0">
                <a:latin typeface="Arial" panose="020B0604020202020204" pitchFamily="34" charset="0"/>
                <a:cs typeface="Arial" panose="020B0604020202020204" pitchFamily="34" charset="0"/>
              </a:rPr>
              <a:t>21% das carteiras danificadas foram encontradas na sala da turma 7°ano B.</a:t>
            </a:r>
          </a:p>
          <a:p>
            <a:pPr marL="228600" lvl="0" indent="-228600">
              <a:buAutoNum type="alphaLcParenR"/>
            </a:pPr>
            <a:r>
              <a:rPr lang="pt-BR" sz="1200" dirty="0">
                <a:latin typeface="Arial" panose="020B0604020202020204" pitchFamily="34" charset="0"/>
                <a:cs typeface="Arial" panose="020B0604020202020204" pitchFamily="34" charset="0"/>
              </a:rPr>
              <a:t>4% das carteiras danificadas foram encontradas na sala da turma 7°ano C.</a:t>
            </a:r>
          </a:p>
          <a:p>
            <a:pPr marL="228600" lvl="0" indent="-228600">
              <a:buAutoNum type="alphaLcParenR"/>
            </a:pPr>
            <a:r>
              <a:rPr lang="pt-BR" sz="1200" dirty="0">
                <a:latin typeface="Arial" panose="020B0604020202020204" pitchFamily="34" charset="0"/>
                <a:cs typeface="Arial" panose="020B0604020202020204" pitchFamily="34" charset="0"/>
              </a:rPr>
              <a:t>11% das carteiras danificadas foram encontradas na sala da turma 7°ano D</a:t>
            </a:r>
            <a:r>
              <a:rPr lang="pt-BR" sz="1200" dirty="0">
                <a:solidFill>
                  <a:srgbClr val="FF0000"/>
                </a:solidFill>
                <a:latin typeface="Arial" panose="020B0604020202020204" pitchFamily="34" charset="0"/>
                <a:cs typeface="Arial" panose="020B0604020202020204" pitchFamily="34" charset="0"/>
              </a:rPr>
              <a:t>.</a:t>
            </a:r>
          </a:p>
          <a:p>
            <a:pPr marL="228600" lvl="0" indent="-228600">
              <a:buAutoNum type="alphaLcParenR"/>
            </a:pPr>
            <a:r>
              <a:rPr lang="pt-BR" sz="1200" dirty="0">
                <a:latin typeface="Arial" panose="020B0604020202020204" pitchFamily="34" charset="0"/>
                <a:cs typeface="Arial" panose="020B0604020202020204" pitchFamily="34" charset="0"/>
              </a:rPr>
              <a:t>25% das carteiras danificadas foram encontradas na sala da turma 7°ano E.</a:t>
            </a:r>
          </a:p>
        </p:txBody>
      </p:sp>
      <p:pic>
        <p:nvPicPr>
          <p:cNvPr id="10" name="Imagem 9">
            <a:extLst>
              <a:ext uri="{FF2B5EF4-FFF2-40B4-BE49-F238E27FC236}">
                <a16:creationId xmlns:a16="http://schemas.microsoft.com/office/drawing/2014/main" id="{ECC77CBB-4955-87D9-87BD-64A0F53C9B8C}"/>
              </a:ext>
            </a:extLst>
          </p:cNvPr>
          <p:cNvPicPr>
            <a:picLocks noChangeAspect="1"/>
          </p:cNvPicPr>
          <p:nvPr/>
        </p:nvPicPr>
        <p:blipFill>
          <a:blip r:embed="rId4"/>
          <a:stretch>
            <a:fillRect/>
          </a:stretch>
        </p:blipFill>
        <p:spPr>
          <a:xfrm>
            <a:off x="604699" y="2711486"/>
            <a:ext cx="6143625" cy="2143125"/>
          </a:xfrm>
          <a:prstGeom prst="rect">
            <a:avLst/>
          </a:prstGeom>
        </p:spPr>
      </p:pic>
      <p:sp>
        <p:nvSpPr>
          <p:cNvPr id="12" name="CaixaDeTexto 11">
            <a:extLst>
              <a:ext uri="{FF2B5EF4-FFF2-40B4-BE49-F238E27FC236}">
                <a16:creationId xmlns:a16="http://schemas.microsoft.com/office/drawing/2014/main" id="{D0F5E71E-0C3F-91BB-565F-4E6C1B508FEC}"/>
              </a:ext>
            </a:extLst>
          </p:cNvPr>
          <p:cNvSpPr txBox="1"/>
          <p:nvPr/>
        </p:nvSpPr>
        <p:spPr>
          <a:xfrm>
            <a:off x="388196" y="5144091"/>
            <a:ext cx="5611171" cy="276999"/>
          </a:xfrm>
          <a:prstGeom prst="rect">
            <a:avLst/>
          </a:prstGeom>
          <a:noFill/>
        </p:spPr>
        <p:txBody>
          <a:bodyPr wrap="square">
            <a:spAutoFit/>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Das alternativas a seguir, qual consiste na informação correta?</a:t>
            </a:r>
          </a:p>
        </p:txBody>
      </p:sp>
    </p:spTree>
    <p:extLst>
      <p:ext uri="{BB962C8B-B14F-4D97-AF65-F5344CB8AC3E}">
        <p14:creationId xmlns:p14="http://schemas.microsoft.com/office/powerpoint/2010/main" val="276607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BC18DED7-EA53-5815-8D8A-E11B3A973227}"/>
              </a:ext>
            </a:extLst>
          </p:cNvPr>
          <p:cNvGraphicFramePr>
            <a:graphicFrameLocks noGrp="1"/>
          </p:cNvGraphicFramePr>
          <p:nvPr>
            <p:extLst>
              <p:ext uri="{D42A27DB-BD31-4B8C-83A1-F6EECF244321}">
                <p14:modId xmlns:p14="http://schemas.microsoft.com/office/powerpoint/2010/main" val="1144075600"/>
              </p:ext>
            </p:extLst>
          </p:nvPr>
        </p:nvGraphicFramePr>
        <p:xfrm>
          <a:off x="161925" y="1624345"/>
          <a:ext cx="6529820" cy="605765"/>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a:ea typeface="Calibri" panose="020F0502020204030204" pitchFamily="34" charset="0"/>
                          <a:cs typeface="Arial"/>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a:ea typeface="Verdana"/>
                          <a:cs typeface="Arial"/>
                        </a:rPr>
                        <a:t>A imagem abaixo foi retirada de um material da Fundação Nacional dos Povos Indígenas (Funai) e consta a distribuição da população de povos indígenas no Brasil no ano de 2010. </a:t>
                      </a:r>
                      <a:endParaRPr lang="en-US" sz="800" b="0" i="0" u="none" strike="noStrike" kern="1200" noProof="0" dirty="0">
                        <a:solidFill>
                          <a:srgbClr val="000000"/>
                        </a:solidFill>
                        <a:latin typeface="Calibri"/>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9F48B06D-38C9-A69C-D4C6-0F61A2946618}"/>
              </a:ext>
            </a:extLst>
          </p:cNvPr>
          <p:cNvSpPr txBox="1"/>
          <p:nvPr/>
        </p:nvSpPr>
        <p:spPr>
          <a:xfrm>
            <a:off x="381856" y="6411641"/>
            <a:ext cx="6366468" cy="1938992"/>
          </a:xfrm>
          <a:prstGeom prst="rect">
            <a:avLst/>
          </a:prstGeom>
          <a:noFill/>
        </p:spPr>
        <p:txBody>
          <a:bodyPr wrap="square" rtlCol="0">
            <a:spAutoFit/>
          </a:bodyPr>
          <a:lstStyle/>
          <a:p>
            <a:pPr marL="228600" lvl="0" indent="-228600" algn="just">
              <a:buAutoNum type="alphaLcParenR"/>
            </a:pPr>
            <a:r>
              <a:rPr lang="pt-BR" sz="1200" dirty="0">
                <a:latin typeface="Arial" panose="020B0604020202020204" pitchFamily="34" charset="0"/>
                <a:cs typeface="Arial" panose="020B0604020202020204" pitchFamily="34" charset="0"/>
              </a:rPr>
              <a:t>O percentual de indígenas vivendo no Norte correspondia a 0,16% da população brasileira em 2010.</a:t>
            </a:r>
          </a:p>
          <a:p>
            <a:pPr marL="228600" lvl="0" indent="-228600" algn="just">
              <a:buAutoNum type="alphaLcParenR"/>
            </a:pPr>
            <a:r>
              <a:rPr lang="pt-BR" sz="1200" dirty="0">
                <a:latin typeface="Arial" panose="020B0604020202020204" pitchFamily="34" charset="0"/>
                <a:cs typeface="Arial" panose="020B0604020202020204" pitchFamily="34" charset="0"/>
              </a:rPr>
              <a:t>O percentual de indígenas vivendo no Nordeste correspondia a 2,08% da população brasileira em 2010.</a:t>
            </a:r>
          </a:p>
          <a:p>
            <a:pPr marL="228600" lvl="0" indent="-228600" algn="just">
              <a:buAutoNum type="alphaLcParenR"/>
            </a:pPr>
            <a:r>
              <a:rPr lang="pt-BR" sz="1200" dirty="0">
                <a:latin typeface="Arial" panose="020B0604020202020204" pitchFamily="34" charset="0"/>
                <a:cs typeface="Arial" panose="020B0604020202020204" pitchFamily="34" charset="0"/>
              </a:rPr>
              <a:t>O percentual de indígenas vivendo no Sudeste correspondia a 0,9% da população brasileira em 2010.</a:t>
            </a:r>
          </a:p>
          <a:p>
            <a:pPr marL="228600" lvl="0" indent="-228600" algn="just">
              <a:buAutoNum type="alphaLcParenR"/>
            </a:pPr>
            <a:r>
              <a:rPr lang="pt-BR" sz="1200" dirty="0">
                <a:latin typeface="Arial" panose="020B0604020202020204" pitchFamily="34" charset="0"/>
                <a:cs typeface="Arial" panose="020B0604020202020204" pitchFamily="34" charset="0"/>
              </a:rPr>
              <a:t>O percentual de indígenas vivendo no Sul correspondia a 74,9% da população brasileira em 2010.</a:t>
            </a:r>
          </a:p>
          <a:p>
            <a:pPr marL="228600" lvl="0" indent="-228600" algn="just">
              <a:buAutoNum type="alphaLcParenR"/>
            </a:pPr>
            <a:r>
              <a:rPr lang="pt-BR" sz="1200" dirty="0">
                <a:latin typeface="Arial" panose="020B0604020202020204" pitchFamily="34" charset="0"/>
                <a:cs typeface="Arial" panose="020B0604020202020204" pitchFamily="34" charset="0"/>
              </a:rPr>
              <a:t>O percentual de indígenas vivendo no Centro-Oeste correspondia a 13% da população brasileira em 2010.</a:t>
            </a:r>
          </a:p>
        </p:txBody>
      </p:sp>
      <p:pic>
        <p:nvPicPr>
          <p:cNvPr id="9" name="Imagem 8">
            <a:extLst>
              <a:ext uri="{FF2B5EF4-FFF2-40B4-BE49-F238E27FC236}">
                <a16:creationId xmlns:a16="http://schemas.microsoft.com/office/drawing/2014/main" id="{F9F4BDED-E38B-04A5-C2A9-6B6751EBB2EB}"/>
              </a:ext>
            </a:extLst>
          </p:cNvPr>
          <p:cNvPicPr>
            <a:picLocks noChangeAspect="1"/>
          </p:cNvPicPr>
          <p:nvPr/>
        </p:nvPicPr>
        <p:blipFill>
          <a:blip r:embed="rId3"/>
          <a:stretch>
            <a:fillRect/>
          </a:stretch>
        </p:blipFill>
        <p:spPr>
          <a:xfrm>
            <a:off x="1631515" y="2171062"/>
            <a:ext cx="3867150" cy="2914650"/>
          </a:xfrm>
          <a:prstGeom prst="rect">
            <a:avLst/>
          </a:prstGeom>
        </p:spPr>
      </p:pic>
      <p:sp>
        <p:nvSpPr>
          <p:cNvPr id="11" name="CaixaDeTexto 10">
            <a:extLst>
              <a:ext uri="{FF2B5EF4-FFF2-40B4-BE49-F238E27FC236}">
                <a16:creationId xmlns:a16="http://schemas.microsoft.com/office/drawing/2014/main" id="{26BE8307-DF50-936F-E446-1CA74D259946}"/>
              </a:ext>
            </a:extLst>
          </p:cNvPr>
          <p:cNvSpPr txBox="1"/>
          <p:nvPr/>
        </p:nvSpPr>
        <p:spPr>
          <a:xfrm>
            <a:off x="1259767" y="4959298"/>
            <a:ext cx="5226485" cy="338554"/>
          </a:xfrm>
          <a:prstGeom prst="rect">
            <a:avLst/>
          </a:prstGeom>
          <a:noFill/>
        </p:spPr>
        <p:txBody>
          <a:bodyPr wrap="square">
            <a:spAutoFit/>
          </a:bodyPr>
          <a:lstStyle/>
          <a:p>
            <a:pPr algn="r"/>
            <a:r>
              <a:rPr lang="pt-BR" sz="800" b="0" i="0" u="none" strike="noStrike" kern="1200" noProof="0" dirty="0">
                <a:solidFill>
                  <a:srgbClr val="000000"/>
                </a:solidFill>
                <a:latin typeface="Arial" panose="020B0604020202020204" pitchFamily="34" charset="0"/>
                <a:cs typeface="Arial" panose="020B0604020202020204" pitchFamily="34" charset="0"/>
              </a:rPr>
              <a:t>Fonte: BRASIL, 2023. Disponível em: &lt;https://www.gov.br/</a:t>
            </a:r>
            <a:r>
              <a:rPr lang="pt-BR" sz="800" b="0" i="0" u="none" strike="noStrike" kern="1200" noProof="0" dirty="0" err="1">
                <a:solidFill>
                  <a:srgbClr val="000000"/>
                </a:solidFill>
                <a:latin typeface="Arial" panose="020B0604020202020204" pitchFamily="34" charset="0"/>
                <a:cs typeface="Arial" panose="020B0604020202020204" pitchFamily="34" charset="0"/>
              </a:rPr>
              <a:t>funai</a:t>
            </a:r>
            <a:r>
              <a:rPr lang="pt-BR" sz="800" b="0" i="0" u="none" strike="noStrike" kern="1200" noProof="0" dirty="0">
                <a:solidFill>
                  <a:srgbClr val="000000"/>
                </a:solidFill>
                <a:latin typeface="Arial" panose="020B0604020202020204" pitchFamily="34" charset="0"/>
                <a:cs typeface="Arial" panose="020B0604020202020204" pitchFamily="34" charset="0"/>
              </a:rPr>
              <a:t>/</a:t>
            </a:r>
            <a:r>
              <a:rPr lang="pt-BR" sz="800" b="0" i="0" u="none" strike="noStrike" kern="1200" noProof="0" dirty="0" err="1">
                <a:solidFill>
                  <a:srgbClr val="000000"/>
                </a:solidFill>
                <a:latin typeface="Arial" panose="020B0604020202020204" pitchFamily="34" charset="0"/>
                <a:cs typeface="Arial" panose="020B0604020202020204" pitchFamily="34" charset="0"/>
              </a:rPr>
              <a:t>pt-br</a:t>
            </a:r>
            <a:r>
              <a:rPr lang="pt-BR" sz="800" b="0" i="0" u="none" strike="noStrike" kern="1200" noProof="0" dirty="0">
                <a:solidFill>
                  <a:srgbClr val="000000"/>
                </a:solidFill>
                <a:latin typeface="Arial" panose="020B0604020202020204" pitchFamily="34" charset="0"/>
                <a:cs typeface="Arial" panose="020B0604020202020204" pitchFamily="34" charset="0"/>
              </a:rPr>
              <a:t>/</a:t>
            </a:r>
            <a:r>
              <a:rPr lang="pt-BR" sz="800" b="0" i="0" u="none" strike="noStrike" kern="1200" noProof="0" dirty="0" err="1">
                <a:solidFill>
                  <a:srgbClr val="000000"/>
                </a:solidFill>
                <a:latin typeface="Arial" panose="020B0604020202020204" pitchFamily="34" charset="0"/>
                <a:cs typeface="Arial" panose="020B0604020202020204" pitchFamily="34" charset="0"/>
              </a:rPr>
              <a:t>atuacao</a:t>
            </a:r>
            <a:r>
              <a:rPr lang="pt-BR" sz="800" b="0" i="0" u="none" strike="noStrike" kern="1200" noProof="0" dirty="0">
                <a:solidFill>
                  <a:srgbClr val="000000"/>
                </a:solidFill>
                <a:latin typeface="Arial" panose="020B0604020202020204" pitchFamily="34" charset="0"/>
                <a:cs typeface="Arial" panose="020B0604020202020204" pitchFamily="34" charset="0"/>
              </a:rPr>
              <a:t>/povos-</a:t>
            </a:r>
            <a:r>
              <a:rPr lang="pt-BR" sz="800" b="0" i="0" u="none" strike="noStrike" kern="1200" noProof="0" dirty="0" err="1">
                <a:solidFill>
                  <a:srgbClr val="000000"/>
                </a:solidFill>
                <a:latin typeface="Arial" panose="020B0604020202020204" pitchFamily="34" charset="0"/>
                <a:cs typeface="Arial" panose="020B0604020202020204" pitchFamily="34" charset="0"/>
              </a:rPr>
              <a:t>indigenas</a:t>
            </a:r>
            <a:r>
              <a:rPr lang="pt-BR" sz="800" b="0" i="0" u="none" strike="noStrike" kern="1200" noProof="0" dirty="0">
                <a:solidFill>
                  <a:srgbClr val="000000"/>
                </a:solidFill>
                <a:latin typeface="Arial" panose="020B0604020202020204" pitchFamily="34" charset="0"/>
                <a:cs typeface="Arial" panose="020B0604020202020204" pitchFamily="34" charset="0"/>
              </a:rPr>
              <a:t>/quem-</a:t>
            </a:r>
            <a:r>
              <a:rPr lang="pt-BR" sz="800" b="0" i="0" u="none" strike="noStrike" kern="1200" noProof="0" dirty="0" err="1">
                <a:solidFill>
                  <a:srgbClr val="000000"/>
                </a:solidFill>
                <a:latin typeface="Arial" panose="020B0604020202020204" pitchFamily="34" charset="0"/>
                <a:cs typeface="Arial" panose="020B0604020202020204" pitchFamily="34" charset="0"/>
              </a:rPr>
              <a:t>sao</a:t>
            </a:r>
            <a:r>
              <a:rPr lang="pt-BR" sz="800" b="0" i="0" u="none" strike="noStrike" kern="1200" noProof="0" dirty="0">
                <a:solidFill>
                  <a:srgbClr val="000000"/>
                </a:solidFill>
                <a:latin typeface="Arial" panose="020B0604020202020204" pitchFamily="34" charset="0"/>
                <a:cs typeface="Arial" panose="020B0604020202020204" pitchFamily="34" charset="0"/>
              </a:rPr>
              <a:t>&gt;. Acesso em 15 </a:t>
            </a:r>
            <a:r>
              <a:rPr lang="pt-BR" sz="800" b="0" i="0" u="none" strike="noStrike" kern="1200" noProof="0" dirty="0" err="1">
                <a:solidFill>
                  <a:srgbClr val="000000"/>
                </a:solidFill>
                <a:latin typeface="Arial" panose="020B0604020202020204" pitchFamily="34" charset="0"/>
                <a:cs typeface="Arial" panose="020B0604020202020204" pitchFamily="34" charset="0"/>
              </a:rPr>
              <a:t>mai</a:t>
            </a:r>
            <a:r>
              <a:rPr lang="pt-BR" sz="800" b="0" i="0" u="none" strike="noStrike" kern="1200" noProof="0" dirty="0">
                <a:solidFill>
                  <a:srgbClr val="000000"/>
                </a:solidFill>
                <a:latin typeface="Arial" panose="020B0604020202020204" pitchFamily="34" charset="0"/>
                <a:cs typeface="Arial" panose="020B0604020202020204" pitchFamily="34" charset="0"/>
              </a:rPr>
              <a:t> 2023.</a:t>
            </a:r>
            <a:endParaRPr lang="pt-BR" sz="800" dirty="0">
              <a:latin typeface="Arial" panose="020B0604020202020204" pitchFamily="34" charset="0"/>
              <a:cs typeface="Arial" panose="020B0604020202020204" pitchFamily="34" charset="0"/>
            </a:endParaRPr>
          </a:p>
        </p:txBody>
      </p:sp>
      <p:sp>
        <p:nvSpPr>
          <p:cNvPr id="13" name="CaixaDeTexto 12">
            <a:extLst>
              <a:ext uri="{FF2B5EF4-FFF2-40B4-BE49-F238E27FC236}">
                <a16:creationId xmlns:a16="http://schemas.microsoft.com/office/drawing/2014/main" id="{CA5DC29E-8236-A6F8-EE40-27576EBDEDAD}"/>
              </a:ext>
            </a:extLst>
          </p:cNvPr>
          <p:cNvSpPr txBox="1"/>
          <p:nvPr/>
        </p:nvSpPr>
        <p:spPr>
          <a:xfrm>
            <a:off x="441222" y="5954111"/>
            <a:ext cx="6247736" cy="461665"/>
          </a:xfrm>
          <a:prstGeom prst="rect">
            <a:avLst/>
          </a:prstGeom>
          <a:noFill/>
        </p:spPr>
        <p:txBody>
          <a:bodyPr wrap="square">
            <a:spAutoFit/>
          </a:bodyPr>
          <a:lstStyle/>
          <a:p>
            <a:pPr algn="just"/>
            <a:r>
              <a:rPr lang="pt-BR" sz="1200" b="0" kern="1200" dirty="0">
                <a:solidFill>
                  <a:schemeClr val="tx1"/>
                </a:solidFill>
                <a:latin typeface="Arial"/>
                <a:ea typeface="Verdana"/>
                <a:cs typeface="Arial"/>
              </a:rPr>
              <a:t>Observando o gráfico e sabendo que a população total brasileira em 2010 era de  190.755.799 habitantes, o gráfico informa que:</a:t>
            </a:r>
          </a:p>
        </p:txBody>
      </p:sp>
    </p:spTree>
    <p:extLst>
      <p:ext uri="{BB962C8B-B14F-4D97-AF65-F5344CB8AC3E}">
        <p14:creationId xmlns:p14="http://schemas.microsoft.com/office/powerpoint/2010/main" val="451944026"/>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4183</TotalTime>
  <Words>770</Words>
  <Application>Microsoft Office PowerPoint</Application>
  <PresentationFormat>Papel A4 (210 x 297 mm)</PresentationFormat>
  <Paragraphs>65</Paragraphs>
  <Slides>5</Slides>
  <Notes>2</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12</cp:revision>
  <dcterms:created xsi:type="dcterms:W3CDTF">2022-07-31T15:12:23Z</dcterms:created>
  <dcterms:modified xsi:type="dcterms:W3CDTF">2023-07-04T12:31:46Z</dcterms:modified>
</cp:coreProperties>
</file>