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6" r:id="rId3"/>
    <p:sldId id="287"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730506-FC2A-4C60-82BB-3E2D285D8034}" v="64" dt="2023-05-23T18:22:08.768"/>
  </p1510:revLst>
</p1510:revInfo>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91" autoAdjust="0"/>
  </p:normalViewPr>
  <p:slideViewPr>
    <p:cSldViewPr snapToGrid="0">
      <p:cViewPr>
        <p:scale>
          <a:sx n="93" d="100"/>
          <a:sy n="93" d="100"/>
        </p:scale>
        <p:origin x="1830" y="-15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03/06/2024</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03/06/2024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03/06/2024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03/06/2024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10"/>
          </p:nvPr>
        </p:nvSpPr>
        <p:spPr/>
        <p:txBody>
          <a:bodyPr/>
          <a:lstStyle/>
          <a:p>
            <a:fld id="{B961D5DF-896E-4C5B-B9BA-AA878F2EABA2}" type="datetimeFigureOut">
              <a:rPr lang="pt-BR" smtClean="0"/>
              <a:t>03/06/2024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03/06/2024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Date Placeholder 4"/>
          <p:cNvSpPr>
            <a:spLocks noGrp="1"/>
          </p:cNvSpPr>
          <p:nvPr>
            <p:ph type="dt" sz="half" idx="10"/>
          </p:nvPr>
        </p:nvSpPr>
        <p:spPr/>
        <p:txBody>
          <a:bodyPr/>
          <a:lstStyle/>
          <a:p>
            <a:fld id="{B961D5DF-896E-4C5B-B9BA-AA878F2EABA2}" type="datetimeFigureOut">
              <a:rPr lang="pt-BR" smtClean="0"/>
              <a:t>03/06/2024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7" name="Date Placeholder 6"/>
          <p:cNvSpPr>
            <a:spLocks noGrp="1"/>
          </p:cNvSpPr>
          <p:nvPr>
            <p:ph type="dt" sz="half" idx="10"/>
          </p:nvPr>
        </p:nvSpPr>
        <p:spPr/>
        <p:txBody>
          <a:bodyPr/>
          <a:lstStyle/>
          <a:p>
            <a:fld id="{B961D5DF-896E-4C5B-B9BA-AA878F2EABA2}" type="datetimeFigureOut">
              <a:rPr lang="pt-BR" smtClean="0"/>
              <a:t>03/06/2024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a:p>
        </p:txBody>
      </p:sp>
      <p:sp>
        <p:nvSpPr>
          <p:cNvPr id="3" name="Date Placeholder 2"/>
          <p:cNvSpPr>
            <a:spLocks noGrp="1"/>
          </p:cNvSpPr>
          <p:nvPr>
            <p:ph type="dt" sz="half" idx="10"/>
          </p:nvPr>
        </p:nvSpPr>
        <p:spPr/>
        <p:txBody>
          <a:bodyPr/>
          <a:lstStyle/>
          <a:p>
            <a:fld id="{B961D5DF-896E-4C5B-B9BA-AA878F2EABA2}" type="datetimeFigureOut">
              <a:rPr lang="pt-BR" smtClean="0"/>
              <a:t>03/06/2024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03/06/2024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03/06/2024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03/06/2024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03/06/2024</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529290" y="1790132"/>
            <a:ext cx="5820686" cy="5759975"/>
          </a:xfrm>
          <a:prstGeom prst="rect">
            <a:avLst/>
          </a:prstGeom>
          <a:noFill/>
        </p:spPr>
        <p:txBody>
          <a:bodyPr wrap="square" anchor="ctr">
            <a:spAutoFit/>
          </a:bodyPr>
          <a:lstStyle/>
          <a:p>
            <a:pPr algn="ctr"/>
            <a:r>
              <a:rPr lang="pt-BR" sz="3600" dirty="0">
                <a:solidFill>
                  <a:srgbClr val="000000"/>
                </a:solidFill>
                <a:latin typeface="Arial" panose="020B0604020202020204" pitchFamily="34" charset="0"/>
                <a:ea typeface="Verdana" panose="020B0604030504040204" pitchFamily="34" charset="0"/>
                <a:cs typeface="Arial" panose="020B0604020202020204" pitchFamily="34" charset="0"/>
              </a:rPr>
              <a:t>Fração e seus significados: como parte de</a:t>
            </a:r>
          </a:p>
          <a:p>
            <a:pPr algn="ctr"/>
            <a:r>
              <a:rPr lang="pt-BR" sz="3600" dirty="0">
                <a:solidFill>
                  <a:srgbClr val="000000"/>
                </a:solidFill>
                <a:latin typeface="Arial" panose="020B0604020202020204" pitchFamily="34" charset="0"/>
                <a:ea typeface="Verdana" panose="020B0604030504040204" pitchFamily="34" charset="0"/>
                <a:cs typeface="Arial" panose="020B0604020202020204" pitchFamily="34" charset="0"/>
              </a:rPr>
              <a:t>inteiros, resultado da divisão, razão e operador</a:t>
            </a:r>
          </a:p>
          <a:p>
            <a:pPr algn="ctr"/>
            <a:endParaRPr lang="pt-BR" sz="36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endParaRPr lang="pt-BR"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(EF07MA08) Comparar e ordenar frações associadas às ideias de partes de inteiros, resultado da divisão, razão e operador.</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extLst>
              <p:ext uri="{D42A27DB-BD31-4B8C-83A1-F6EECF244321}">
                <p14:modId xmlns:p14="http://schemas.microsoft.com/office/powerpoint/2010/main" val="2765349429"/>
              </p:ext>
            </p:extLst>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6" name="Tabela 5">
            <a:extLst>
              <a:ext uri="{FF2B5EF4-FFF2-40B4-BE49-F238E27FC236}">
                <a16:creationId xmlns:a16="http://schemas.microsoft.com/office/drawing/2014/main" id="{5455D3D5-A613-4D65-9513-79376D7B8278}"/>
              </a:ext>
            </a:extLst>
          </p:cNvPr>
          <p:cNvGraphicFramePr>
            <a:graphicFrameLocks noGrp="1"/>
          </p:cNvGraphicFramePr>
          <p:nvPr>
            <p:extLst>
              <p:ext uri="{D42A27DB-BD31-4B8C-83A1-F6EECF244321}">
                <p14:modId xmlns:p14="http://schemas.microsoft.com/office/powerpoint/2010/main" val="2268225946"/>
              </p:ext>
            </p:extLst>
          </p:nvPr>
        </p:nvGraphicFramePr>
        <p:xfrm>
          <a:off x="161925" y="1623373"/>
          <a:ext cx="6529820" cy="112809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a:solidFill>
                            <a:schemeClr val="tx1"/>
                          </a:solidFill>
                          <a:latin typeface="Arial" panose="020B0604020202020204" pitchFamily="34" charset="0"/>
                          <a:ea typeface="Verdana" panose="020B0604030504040204" pitchFamily="34" charset="0"/>
                          <a:cs typeface="Arial" panose="020B0604020202020204" pitchFamily="34" charset="0"/>
                        </a:rPr>
                        <a:t>Andrea encomendou salgadinhos para a sua festa de aniversário. Dentre eles, sabe-se que 1/10 é de coxinha de frango, 1/5 é bolinha de queijo e 2/10 é de pastelzinho de carne. De um total de 50 salgadinhos, marque a alternativa que indica a quantidade de coxinha, bolinha de queijo, pastelzinho e a quantidade dos demais sabores de salgadinhos, respectivamente.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7" name="CaixaDeTexto 6">
            <a:extLst>
              <a:ext uri="{FF2B5EF4-FFF2-40B4-BE49-F238E27FC236}">
                <a16:creationId xmlns:a16="http://schemas.microsoft.com/office/drawing/2014/main" id="{C1CB61D5-1AFE-75A8-AF56-C6EDFAF77BB7}"/>
              </a:ext>
            </a:extLst>
          </p:cNvPr>
          <p:cNvSpPr txBox="1"/>
          <p:nvPr/>
        </p:nvSpPr>
        <p:spPr>
          <a:xfrm>
            <a:off x="381856" y="2568587"/>
            <a:ext cx="6366468" cy="1200329"/>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5 coxinhas, 10 bolinhas de queijo, 10 pasteizinhos e 25 de outros sabores.</a:t>
            </a:r>
          </a:p>
          <a:p>
            <a:pPr marL="228600" indent="-228600">
              <a:buFontTx/>
              <a:buAutoNum type="alphaLcParenR"/>
            </a:pPr>
            <a:r>
              <a:rPr lang="pt-BR" sz="1200" dirty="0">
                <a:latin typeface="Arial" panose="020B0604020202020204" pitchFamily="34" charset="0"/>
                <a:cs typeface="Arial" panose="020B0604020202020204" pitchFamily="34" charset="0"/>
              </a:rPr>
              <a:t>10 coxinhas, 15 bolinhas de queijo, 10 pasteizinhos e 15 de outros sabores.</a:t>
            </a:r>
          </a:p>
          <a:p>
            <a:pPr marL="228600" indent="-228600">
              <a:buFontTx/>
              <a:buAutoNum type="alphaLcParenR"/>
            </a:pPr>
            <a:r>
              <a:rPr lang="pt-BR" sz="1200" dirty="0">
                <a:latin typeface="Arial" panose="020B0604020202020204" pitchFamily="34" charset="0"/>
                <a:cs typeface="Arial" panose="020B0604020202020204" pitchFamily="34" charset="0"/>
              </a:rPr>
              <a:t>5 coxinhas, 5 bolinhas de queijo, 12 pasteizinhos e 28 de outros sabores.</a:t>
            </a:r>
          </a:p>
          <a:p>
            <a:pPr marL="228600" indent="-228600">
              <a:buFontTx/>
              <a:buAutoNum type="alphaLcParenR"/>
            </a:pPr>
            <a:r>
              <a:rPr lang="pt-BR" sz="1200" dirty="0">
                <a:latin typeface="Arial" panose="020B0604020202020204" pitchFamily="34" charset="0"/>
                <a:cs typeface="Arial" panose="020B0604020202020204" pitchFamily="34" charset="0"/>
              </a:rPr>
              <a:t>15 coxinhas, 5 bolinhas de queijo, 10 pasteizinhos e 20 de outros sabores.</a:t>
            </a:r>
          </a:p>
          <a:p>
            <a:pPr marL="228600" indent="-228600">
              <a:buFontTx/>
              <a:buAutoNum type="alphaLcParenR"/>
            </a:pPr>
            <a:r>
              <a:rPr lang="pt-BR" sz="1200" dirty="0">
                <a:latin typeface="Arial" panose="020B0604020202020204" pitchFamily="34" charset="0"/>
                <a:cs typeface="Arial" panose="020B0604020202020204" pitchFamily="34" charset="0"/>
              </a:rPr>
              <a:t>15 coxinhas, 5 bolinhas de queijo, 12 pasteizinhos e 18 de outros sabores.</a:t>
            </a:r>
          </a:p>
          <a:p>
            <a:pPr marL="228600" lvl="0" indent="-228600">
              <a:buAutoNum type="alphaLcParenR"/>
            </a:pPr>
            <a:endParaRPr lang="pt-BR" sz="1200" dirty="0">
              <a:latin typeface="Arial" panose="020B0604020202020204" pitchFamily="34" charset="0"/>
              <a:cs typeface="Arial" panose="020B0604020202020204" pitchFamily="34" charset="0"/>
            </a:endParaRPr>
          </a:p>
        </p:txBody>
      </p:sp>
      <p:graphicFrame>
        <p:nvGraphicFramePr>
          <p:cNvPr id="9" name="Tabela 8">
            <a:extLst>
              <a:ext uri="{FF2B5EF4-FFF2-40B4-BE49-F238E27FC236}">
                <a16:creationId xmlns:a16="http://schemas.microsoft.com/office/drawing/2014/main" id="{37FF3E3E-9CED-397D-77C0-58EF39889382}"/>
              </a:ext>
            </a:extLst>
          </p:cNvPr>
          <p:cNvGraphicFramePr>
            <a:graphicFrameLocks noGrp="1"/>
          </p:cNvGraphicFramePr>
          <p:nvPr>
            <p:extLst>
              <p:ext uri="{D42A27DB-BD31-4B8C-83A1-F6EECF244321}">
                <p14:modId xmlns:p14="http://schemas.microsoft.com/office/powerpoint/2010/main" val="866587901"/>
              </p:ext>
            </p:extLst>
          </p:nvPr>
        </p:nvGraphicFramePr>
        <p:xfrm>
          <a:off x="161921" y="3873904"/>
          <a:ext cx="6529820" cy="131097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 mãe de Paulo decidiu fazer um sanduíche de metro para sua família. Para isso, ela comprou peito de peru, queijo muçarela, azeitona preta, patê de presunto, alface, tomates, milho enlatado, maionese, </a:t>
                      </a:r>
                      <a:r>
                        <a:rPr lang="pt-BR" sz="1200" b="0" kern="1200" dirty="0" err="1">
                          <a:solidFill>
                            <a:schemeClr val="tx1"/>
                          </a:solidFill>
                          <a:latin typeface="Arial" panose="020B0604020202020204" pitchFamily="34" charset="0"/>
                          <a:ea typeface="Verdana" panose="020B0604030504040204" pitchFamily="34" charset="0"/>
                          <a:cs typeface="Arial" panose="020B0604020202020204" pitchFamily="34" charset="0"/>
                        </a:rPr>
                        <a:t>catchup</a:t>
                      </a:r>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 batata palha e, claro, o pão de metro. Ao todo, ela gastou R$ 60,00. Surpresa com os preços, ela elencou os ingredientes mais caros e percebeu que 1/3 do valor total da compra foi devido ao queijo muçarela e 1/6 do valor ao peito de peru. Sabendo disso, assinale a alternativa correta: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0" name="CaixaDeTexto 9">
            <a:extLst>
              <a:ext uri="{FF2B5EF4-FFF2-40B4-BE49-F238E27FC236}">
                <a16:creationId xmlns:a16="http://schemas.microsoft.com/office/drawing/2014/main" id="{C94A1D1B-763C-C3FF-E5AD-86E46ABFAE8A}"/>
              </a:ext>
            </a:extLst>
          </p:cNvPr>
          <p:cNvSpPr txBox="1"/>
          <p:nvPr/>
        </p:nvSpPr>
        <p:spPr>
          <a:xfrm>
            <a:off x="381852" y="5140247"/>
            <a:ext cx="6366468" cy="1015663"/>
          </a:xfrm>
          <a:prstGeom prst="rect">
            <a:avLst/>
          </a:prstGeom>
          <a:noFill/>
        </p:spPr>
        <p:txBody>
          <a:bodyPr wrap="square" rtlCol="0">
            <a:spAutoFit/>
          </a:bodyPr>
          <a:lstStyle/>
          <a:p>
            <a:pPr marL="228600" lvl="0" indent="-228600">
              <a:buAutoNum type="alphaLcParenR"/>
            </a:pPr>
            <a:r>
              <a:rPr lang="pt-BR" sz="1200" dirty="0">
                <a:latin typeface="Arial" panose="020B0604020202020204" pitchFamily="34" charset="0"/>
                <a:cs typeface="Arial" panose="020B0604020202020204" pitchFamily="34" charset="0"/>
              </a:rPr>
              <a:t>O peito de peru custou entre R$ 15,00 a R$ 20,00.</a:t>
            </a:r>
          </a:p>
          <a:p>
            <a:pPr marL="228600" lvl="0" indent="-228600">
              <a:buAutoNum type="alphaLcParenR"/>
            </a:pPr>
            <a:r>
              <a:rPr lang="pt-BR" sz="1200" dirty="0">
                <a:latin typeface="Arial" panose="020B0604020202020204" pitchFamily="34" charset="0"/>
                <a:cs typeface="Arial" panose="020B0604020202020204" pitchFamily="34" charset="0"/>
              </a:rPr>
              <a:t>O queijo e peito de peru custaram 1/2 do valor total da compra.</a:t>
            </a:r>
          </a:p>
          <a:p>
            <a:pPr marL="228600" lvl="0" indent="-228600">
              <a:buAutoNum type="alphaLcParenR"/>
            </a:pPr>
            <a:r>
              <a:rPr lang="pt-BR" sz="1200" dirty="0">
                <a:latin typeface="Arial" panose="020B0604020202020204" pitchFamily="34" charset="0"/>
                <a:cs typeface="Arial" panose="020B0604020202020204" pitchFamily="34" charset="0"/>
              </a:rPr>
              <a:t>Só o queijo muçarela custou R$ 30,00.</a:t>
            </a:r>
          </a:p>
          <a:p>
            <a:pPr marL="228600" lvl="0" indent="-228600">
              <a:buAutoNum type="alphaLcParenR"/>
            </a:pPr>
            <a:r>
              <a:rPr lang="pt-BR" sz="1200" dirty="0">
                <a:latin typeface="Arial" panose="020B0604020202020204" pitchFamily="34" charset="0"/>
                <a:cs typeface="Arial" panose="020B0604020202020204" pitchFamily="34" charset="0"/>
              </a:rPr>
              <a:t>Tirando o queijo e o peito de peru, as compras deram R$ 50,00.</a:t>
            </a:r>
          </a:p>
          <a:p>
            <a:pPr marL="228600" lvl="0" indent="-228600">
              <a:buAutoNum type="alphaLcParenR"/>
            </a:pPr>
            <a:r>
              <a:rPr lang="pt-BR" sz="1200" dirty="0">
                <a:latin typeface="Arial" panose="020B0604020202020204" pitchFamily="34" charset="0"/>
                <a:cs typeface="Arial" panose="020B0604020202020204" pitchFamily="34" charset="0"/>
              </a:rPr>
              <a:t>Se a mãe de Paulo não tivesse comprado o queijo, economizaria R$ 15,00.</a:t>
            </a:r>
          </a:p>
        </p:txBody>
      </p:sp>
      <p:graphicFrame>
        <p:nvGraphicFramePr>
          <p:cNvPr id="2" name="Tabela 1">
            <a:extLst>
              <a:ext uri="{FF2B5EF4-FFF2-40B4-BE49-F238E27FC236}">
                <a16:creationId xmlns:a16="http://schemas.microsoft.com/office/drawing/2014/main" id="{CFD429EA-1546-A7A8-7CFD-4A402ED15198}"/>
              </a:ext>
            </a:extLst>
          </p:cNvPr>
          <p:cNvGraphicFramePr>
            <a:graphicFrameLocks noGrp="1"/>
          </p:cNvGraphicFramePr>
          <p:nvPr>
            <p:extLst>
              <p:ext uri="{D42A27DB-BD31-4B8C-83A1-F6EECF244321}">
                <p14:modId xmlns:p14="http://schemas.microsoft.com/office/powerpoint/2010/main" val="3865199805"/>
              </p:ext>
            </p:extLst>
          </p:nvPr>
        </p:nvGraphicFramePr>
        <p:xfrm>
          <a:off x="161925" y="6453795"/>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Allan planejou juntar R$ 300,00 até a data do seu aniversário para comprar o tênis que ele queria de presente. Sabendo que ele recebe mensalmente de seus pais uma quantia de R$ 200,00, qual a fração de sua mesada ele deve guardar para conseguir o montante desejado daqui a 10 meses?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AlternateContent xmlns:mc="http://schemas.openxmlformats.org/markup-compatibility/2006" xmlns:a14="http://schemas.microsoft.com/office/drawing/2010/main">
        <mc:Choice Requires="a14">
          <p:sp>
            <p:nvSpPr>
              <p:cNvPr id="5" name="CaixaDeTexto 4">
                <a:extLst>
                  <a:ext uri="{FF2B5EF4-FFF2-40B4-BE49-F238E27FC236}">
                    <a16:creationId xmlns:a16="http://schemas.microsoft.com/office/drawing/2014/main" id="{EE2A719E-FF4D-9CE0-7AB6-542297CC38CA}"/>
                  </a:ext>
                </a:extLst>
              </p:cNvPr>
              <p:cNvSpPr txBox="1"/>
              <p:nvPr/>
            </p:nvSpPr>
            <p:spPr>
              <a:xfrm>
                <a:off x="377840" y="7393938"/>
                <a:ext cx="6366468" cy="1619739"/>
              </a:xfrm>
              <a:prstGeom prst="rect">
                <a:avLst/>
              </a:prstGeom>
              <a:noFill/>
            </p:spPr>
            <p:txBody>
              <a:bodyPr wrap="square" rtlCol="0">
                <a:spAutoFit/>
              </a:bodyPr>
              <a:lstStyle/>
              <a:p>
                <a:pPr marL="228600" lvl="0" indent="-228600">
                  <a:buAutoNum type="alphaLcParenR"/>
                </a:pPr>
                <a14:m>
                  <m:oMath xmlns:m="http://schemas.openxmlformats.org/officeDocument/2006/math">
                    <m:f>
                      <m:fPr>
                        <m:ctrlPr>
                          <a:rPr lang="pt-BR" sz="1400" i="1" smtClean="0">
                            <a:solidFill>
                              <a:schemeClr val="tx1"/>
                            </a:solidFill>
                            <a:latin typeface="Cambria Math" panose="02040503050406030204" pitchFamily="18" charset="0"/>
                            <a:cs typeface="Arial" panose="020B0604020202020204" pitchFamily="34" charset="0"/>
                          </a:rPr>
                        </m:ctrlPr>
                      </m:fPr>
                      <m:num>
                        <m:r>
                          <a:rPr lang="pt-BR" sz="1400" b="0" i="0" smtClean="0">
                            <a:solidFill>
                              <a:schemeClr val="tx1"/>
                            </a:solidFill>
                            <a:latin typeface="Cambria Math" panose="02040503050406030204" pitchFamily="18" charset="0"/>
                            <a:cs typeface="Arial" panose="020B0604020202020204" pitchFamily="34" charset="0"/>
                          </a:rPr>
                          <m:t>3</m:t>
                        </m:r>
                      </m:num>
                      <m:den>
                        <m:r>
                          <a:rPr lang="pt-BR" sz="1400" b="0" i="0" smtClean="0">
                            <a:solidFill>
                              <a:schemeClr val="tx1"/>
                            </a:solidFill>
                            <a:latin typeface="Cambria Math" panose="02040503050406030204" pitchFamily="18" charset="0"/>
                            <a:cs typeface="Arial" panose="020B0604020202020204" pitchFamily="34" charset="0"/>
                          </a:rPr>
                          <m:t>20</m:t>
                        </m:r>
                      </m:den>
                    </m:f>
                  </m:oMath>
                </a14:m>
                <a:r>
                  <a:rPr lang="pt-BR" sz="1200" dirty="0">
                    <a:solidFill>
                      <a:schemeClr val="tx1"/>
                    </a:solidFill>
                    <a:latin typeface="Arial" panose="020B0604020202020204" pitchFamily="34" charset="0"/>
                    <a:cs typeface="Arial" panose="020B0604020202020204" pitchFamily="34" charset="0"/>
                  </a:rPr>
                  <a:t>.</a:t>
                </a:r>
              </a:p>
              <a:p>
                <a:pPr marL="228600" lvl="0" indent="-228600">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0" smtClean="0">
                            <a:solidFill>
                              <a:schemeClr val="tx1"/>
                            </a:solidFill>
                            <a:latin typeface="Cambria Math" panose="02040503050406030204" pitchFamily="18" charset="0"/>
                            <a:cs typeface="Arial" panose="020B0604020202020204" pitchFamily="34" charset="0"/>
                          </a:rPr>
                          <m:t>1</m:t>
                        </m:r>
                      </m:num>
                      <m:den>
                        <m:r>
                          <a:rPr lang="pt-BR" sz="1400" b="0" i="0" smtClean="0">
                            <a:solidFill>
                              <a:schemeClr val="tx1"/>
                            </a:solidFill>
                            <a:latin typeface="Cambria Math" panose="02040503050406030204" pitchFamily="18" charset="0"/>
                            <a:cs typeface="Arial" panose="020B0604020202020204" pitchFamily="34" charset="0"/>
                          </a:rPr>
                          <m:t>2</m:t>
                        </m:r>
                      </m:den>
                    </m:f>
                  </m:oMath>
                </a14:m>
                <a:r>
                  <a:rPr lang="pt-BR" sz="1200" dirty="0">
                    <a:solidFill>
                      <a:schemeClr val="tx1"/>
                    </a:solidFill>
                    <a:latin typeface="Arial" panose="020B0604020202020204" pitchFamily="34" charset="0"/>
                    <a:cs typeface="Arial" panose="020B0604020202020204" pitchFamily="34" charset="0"/>
                  </a:rPr>
                  <a:t>.</a:t>
                </a:r>
              </a:p>
              <a:p>
                <a:pPr marL="228600" lvl="0" indent="-228600">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0" smtClean="0">
                            <a:solidFill>
                              <a:schemeClr val="tx1"/>
                            </a:solidFill>
                            <a:latin typeface="Cambria Math" panose="02040503050406030204" pitchFamily="18" charset="0"/>
                            <a:cs typeface="Arial" panose="020B0604020202020204" pitchFamily="34" charset="0"/>
                          </a:rPr>
                          <m:t>1</m:t>
                        </m:r>
                      </m:num>
                      <m:den>
                        <m:r>
                          <a:rPr lang="pt-BR" sz="1400" b="0" i="0" smtClean="0">
                            <a:solidFill>
                              <a:schemeClr val="tx1"/>
                            </a:solidFill>
                            <a:latin typeface="Cambria Math" panose="02040503050406030204" pitchFamily="18" charset="0"/>
                            <a:cs typeface="Arial" panose="020B0604020202020204" pitchFamily="34" charset="0"/>
                          </a:rPr>
                          <m:t>10</m:t>
                        </m:r>
                      </m:den>
                    </m:f>
                  </m:oMath>
                </a14:m>
                <a:r>
                  <a:rPr lang="pt-BR" sz="1200" dirty="0">
                    <a:solidFill>
                      <a:schemeClr val="tx1"/>
                    </a:solidFill>
                    <a:latin typeface="Arial" panose="020B0604020202020204" pitchFamily="34" charset="0"/>
                    <a:cs typeface="Arial" panose="020B0604020202020204" pitchFamily="34" charset="0"/>
                  </a:rPr>
                  <a:t>.</a:t>
                </a:r>
              </a:p>
              <a:p>
                <a:pPr marL="228600" lvl="0" indent="-228600">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0" smtClean="0">
                            <a:solidFill>
                              <a:schemeClr val="tx1"/>
                            </a:solidFill>
                            <a:latin typeface="Cambria Math" panose="02040503050406030204" pitchFamily="18" charset="0"/>
                            <a:cs typeface="Arial" panose="020B0604020202020204" pitchFamily="34" charset="0"/>
                          </a:rPr>
                          <m:t>2</m:t>
                        </m:r>
                      </m:num>
                      <m:den>
                        <m:r>
                          <a:rPr lang="pt-BR" sz="1400" b="0" i="0" smtClean="0">
                            <a:solidFill>
                              <a:schemeClr val="tx1"/>
                            </a:solidFill>
                            <a:latin typeface="Cambria Math" panose="02040503050406030204" pitchFamily="18" charset="0"/>
                            <a:cs typeface="Arial" panose="020B0604020202020204" pitchFamily="34" charset="0"/>
                          </a:rPr>
                          <m:t>3</m:t>
                        </m:r>
                      </m:den>
                    </m:f>
                  </m:oMath>
                </a14:m>
                <a:r>
                  <a:rPr lang="pt-BR" sz="1200" dirty="0">
                    <a:solidFill>
                      <a:schemeClr val="tx1"/>
                    </a:solidFill>
                    <a:latin typeface="Arial" panose="020B0604020202020204" pitchFamily="34" charset="0"/>
                    <a:cs typeface="Arial" panose="020B0604020202020204" pitchFamily="34" charset="0"/>
                  </a:rPr>
                  <a:t>.</a:t>
                </a:r>
              </a:p>
              <a:p>
                <a:pPr marL="228600" lvl="0" indent="-228600">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0" smtClean="0">
                            <a:solidFill>
                              <a:schemeClr val="tx1"/>
                            </a:solidFill>
                            <a:latin typeface="Cambria Math" panose="02040503050406030204" pitchFamily="18" charset="0"/>
                            <a:cs typeface="Arial" panose="020B0604020202020204" pitchFamily="34" charset="0"/>
                          </a:rPr>
                          <m:t>3</m:t>
                        </m:r>
                      </m:num>
                      <m:den>
                        <m:r>
                          <a:rPr lang="pt-BR" sz="1400" b="0" i="0" smtClean="0">
                            <a:solidFill>
                              <a:schemeClr val="tx1"/>
                            </a:solidFill>
                            <a:latin typeface="Cambria Math" panose="02040503050406030204" pitchFamily="18" charset="0"/>
                            <a:cs typeface="Arial" panose="020B0604020202020204" pitchFamily="34" charset="0"/>
                          </a:rPr>
                          <m:t>20</m:t>
                        </m:r>
                      </m:den>
                    </m:f>
                  </m:oMath>
                </a14:m>
                <a:r>
                  <a:rPr lang="pt-BR" sz="1200" dirty="0">
                    <a:solidFill>
                      <a:schemeClr val="tx1"/>
                    </a:solidFill>
                    <a:latin typeface="Arial" panose="020B0604020202020204" pitchFamily="34" charset="0"/>
                    <a:cs typeface="Arial" panose="020B0604020202020204" pitchFamily="34" charset="0"/>
                  </a:rPr>
                  <a:t>.</a:t>
                </a:r>
              </a:p>
            </p:txBody>
          </p:sp>
        </mc:Choice>
        <mc:Fallback xmlns="">
          <p:sp>
            <p:nvSpPr>
              <p:cNvPr id="5" name="CaixaDeTexto 4">
                <a:extLst>
                  <a:ext uri="{FF2B5EF4-FFF2-40B4-BE49-F238E27FC236}">
                    <a16:creationId xmlns:a16="http://schemas.microsoft.com/office/drawing/2014/main" id="{EE2A719E-FF4D-9CE0-7AB6-542297CC38CA}"/>
                  </a:ext>
                </a:extLst>
              </p:cNvPr>
              <p:cNvSpPr txBox="1">
                <a:spLocks noRot="1" noChangeAspect="1" noMove="1" noResize="1" noEditPoints="1" noAdjustHandles="1" noChangeArrowheads="1" noChangeShapeType="1" noTextEdit="1"/>
              </p:cNvSpPr>
              <p:nvPr/>
            </p:nvSpPr>
            <p:spPr>
              <a:xfrm>
                <a:off x="377840" y="7393938"/>
                <a:ext cx="6366468" cy="1619739"/>
              </a:xfrm>
              <a:prstGeom prst="rect">
                <a:avLst/>
              </a:prstGeom>
              <a:blipFill>
                <a:blip r:embed="rId3"/>
                <a:stretch>
                  <a:fillRect l="-287"/>
                </a:stretch>
              </a:blipFill>
            </p:spPr>
            <p:txBody>
              <a:bodyPr/>
              <a:lstStyle/>
              <a:p>
                <a:r>
                  <a:rPr lang="pt-BR">
                    <a:noFill/>
                  </a:rPr>
                  <a:t> </a:t>
                </a:r>
              </a:p>
            </p:txBody>
          </p:sp>
        </mc:Fallback>
      </mc:AlternateContent>
    </p:spTree>
    <p:extLst>
      <p:ext uri="{BB962C8B-B14F-4D97-AF65-F5344CB8AC3E}">
        <p14:creationId xmlns:p14="http://schemas.microsoft.com/office/powerpoint/2010/main" val="979886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a:solidFill>
                            <a:sysClr val="windowText" lastClr="000000"/>
                          </a:solidFill>
                          <a:effectLst/>
                          <a:latin typeface="Arial" panose="020B0604020202020204" pitchFamily="34" charset="0"/>
                          <a:ea typeface="+mn-ea"/>
                          <a:cs typeface="Arial" panose="020B0604020202020204" pitchFamily="34" charset="0"/>
                        </a:rPr>
                        <a:t>Turma</a:t>
                      </a:r>
                      <a:r>
                        <a:rPr lang="pt-BR" sz="70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a:latin typeface="Arial" panose="020B0604020202020204" pitchFamily="34" charset="0"/>
                <a:cs typeface="Arial" panose="020B0604020202020204" pitchFamily="34" charset="0"/>
              </a:rPr>
              <a:t>Atividade de Matemática – 7º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9" name="Tabela 8">
            <a:extLst>
              <a:ext uri="{FF2B5EF4-FFF2-40B4-BE49-F238E27FC236}">
                <a16:creationId xmlns:a16="http://schemas.microsoft.com/office/drawing/2014/main" id="{37FF3E3E-9CED-397D-77C0-58EF39889382}"/>
              </a:ext>
            </a:extLst>
          </p:cNvPr>
          <p:cNvGraphicFramePr>
            <a:graphicFrameLocks noGrp="1"/>
          </p:cNvGraphicFramePr>
          <p:nvPr>
            <p:extLst>
              <p:ext uri="{D42A27DB-BD31-4B8C-83A1-F6EECF244321}">
                <p14:modId xmlns:p14="http://schemas.microsoft.com/office/powerpoint/2010/main" val="1969018796"/>
              </p:ext>
            </p:extLst>
          </p:nvPr>
        </p:nvGraphicFramePr>
        <p:xfrm>
          <a:off x="161924" y="1653054"/>
          <a:ext cx="6529820" cy="945214"/>
        </p:xfrm>
        <a:graphic>
          <a:graphicData uri="http://schemas.openxmlformats.org/drawingml/2006/table">
            <a:tbl>
              <a:tblPr firstRow="1" firstCol="1" bandRow="1">
                <a:tableStyleId>{5C22544A-7EE6-4342-B048-85BDC9FD1C3A}</a:tableStyleId>
              </a:tblPr>
              <a:tblGrid>
                <a:gridCol w="221956">
                  <a:extLst>
                    <a:ext uri="{9D8B030D-6E8A-4147-A177-3AD203B41FA5}">
                      <a16:colId xmlns:a16="http://schemas.microsoft.com/office/drawing/2014/main" val="20000"/>
                    </a:ext>
                  </a:extLst>
                </a:gridCol>
                <a:gridCol w="6307864">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Em março, Mariana emprestou a Paulo uma quantia de R$ 1500,00 para que ele pudesse comprar uma televisão. Eles combinaram que Paulo pagaria o valor a Mariana em 12 prestações iguais e sem juros a começar em abril. Assinale a alternativa que indica qual fração do valor total Paulo terá pago em novembro e qual o montante.</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mc:AlternateContent xmlns:mc="http://schemas.openxmlformats.org/markup-compatibility/2006" xmlns:a14="http://schemas.microsoft.com/office/drawing/2010/main">
        <mc:Choice Requires="a14">
          <p:sp>
            <p:nvSpPr>
              <p:cNvPr id="10" name="CaixaDeTexto 9">
                <a:extLst>
                  <a:ext uri="{FF2B5EF4-FFF2-40B4-BE49-F238E27FC236}">
                    <a16:creationId xmlns:a16="http://schemas.microsoft.com/office/drawing/2014/main" id="{C94A1D1B-763C-C3FF-E5AD-86E46ABFAE8A}"/>
                  </a:ext>
                </a:extLst>
              </p:cNvPr>
              <p:cNvSpPr txBox="1"/>
              <p:nvPr/>
            </p:nvSpPr>
            <p:spPr>
              <a:xfrm>
                <a:off x="377840" y="2526076"/>
                <a:ext cx="6366468" cy="1617879"/>
              </a:xfrm>
              <a:prstGeom prst="rect">
                <a:avLst/>
              </a:prstGeom>
              <a:noFill/>
            </p:spPr>
            <p:txBody>
              <a:bodyPr wrap="square" rtlCol="0">
                <a:spAutoFit/>
              </a:bodyPr>
              <a:lstStyle/>
              <a:p>
                <a:pPr marL="228600" lvl="0" indent="-228600">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1" smtClean="0">
                            <a:solidFill>
                              <a:schemeClr val="tx1"/>
                            </a:solidFill>
                            <a:latin typeface="Cambria Math" panose="02040503050406030204" pitchFamily="18" charset="0"/>
                            <a:cs typeface="Arial" panose="020B0604020202020204" pitchFamily="34" charset="0"/>
                          </a:rPr>
                          <m:t>1</m:t>
                        </m:r>
                      </m:num>
                      <m:den>
                        <m:r>
                          <a:rPr lang="pt-BR" sz="1400" b="0" i="1" smtClean="0">
                            <a:solidFill>
                              <a:schemeClr val="tx1"/>
                            </a:solidFill>
                            <a:latin typeface="Cambria Math" panose="02040503050406030204" pitchFamily="18" charset="0"/>
                            <a:cs typeface="Arial" panose="020B0604020202020204" pitchFamily="34" charset="0"/>
                          </a:rPr>
                          <m:t>3</m:t>
                        </m:r>
                      </m:den>
                    </m:f>
                  </m:oMath>
                </a14:m>
                <a:r>
                  <a:rPr lang="pt-BR" sz="1200" dirty="0">
                    <a:solidFill>
                      <a:schemeClr val="tx1"/>
                    </a:solidFill>
                    <a:latin typeface="Arial" panose="020B0604020202020204" pitchFamily="34" charset="0"/>
                    <a:cs typeface="Arial" panose="020B0604020202020204" pitchFamily="34" charset="0"/>
                  </a:rPr>
                  <a:t> e R$ 1125,00.</a:t>
                </a:r>
              </a:p>
              <a:p>
                <a:pPr marL="228600" indent="-228600">
                  <a:buFontTx/>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1" smtClean="0">
                            <a:solidFill>
                              <a:schemeClr val="tx1"/>
                            </a:solidFill>
                            <a:latin typeface="Cambria Math" panose="02040503050406030204" pitchFamily="18" charset="0"/>
                            <a:cs typeface="Arial" panose="020B0604020202020204" pitchFamily="34" charset="0"/>
                          </a:rPr>
                          <m:t>1</m:t>
                        </m:r>
                      </m:num>
                      <m:den>
                        <m:r>
                          <a:rPr lang="pt-BR" sz="1400" b="0" i="1" smtClean="0">
                            <a:solidFill>
                              <a:schemeClr val="tx1"/>
                            </a:solidFill>
                            <a:latin typeface="Cambria Math" panose="02040503050406030204" pitchFamily="18" charset="0"/>
                            <a:cs typeface="Arial" panose="020B0604020202020204" pitchFamily="34" charset="0"/>
                          </a:rPr>
                          <m:t>2</m:t>
                        </m:r>
                      </m:den>
                    </m:f>
                  </m:oMath>
                </a14:m>
                <a:r>
                  <a:rPr lang="pt-BR" sz="1200" dirty="0">
                    <a:solidFill>
                      <a:schemeClr val="tx1"/>
                    </a:solidFill>
                    <a:latin typeface="Arial" panose="020B0604020202020204" pitchFamily="34" charset="0"/>
                    <a:cs typeface="Arial" panose="020B0604020202020204" pitchFamily="34" charset="0"/>
                  </a:rPr>
                  <a:t> e R$ 1000,00.</a:t>
                </a:r>
              </a:p>
              <a:p>
                <a:pPr marL="228600" indent="-228600">
                  <a:buFontTx/>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1" smtClean="0">
                            <a:solidFill>
                              <a:schemeClr val="tx1"/>
                            </a:solidFill>
                            <a:latin typeface="Cambria Math" panose="02040503050406030204" pitchFamily="18" charset="0"/>
                            <a:cs typeface="Arial" panose="020B0604020202020204" pitchFamily="34" charset="0"/>
                          </a:rPr>
                          <m:t>2</m:t>
                        </m:r>
                      </m:num>
                      <m:den>
                        <m:r>
                          <a:rPr lang="pt-BR" sz="1400" b="0" i="1" smtClean="0">
                            <a:solidFill>
                              <a:schemeClr val="tx1"/>
                            </a:solidFill>
                            <a:latin typeface="Cambria Math" panose="02040503050406030204" pitchFamily="18" charset="0"/>
                            <a:cs typeface="Arial" panose="020B0604020202020204" pitchFamily="34" charset="0"/>
                          </a:rPr>
                          <m:t>3</m:t>
                        </m:r>
                      </m:den>
                    </m:f>
                  </m:oMath>
                </a14:m>
                <a:r>
                  <a:rPr lang="pt-BR" sz="1200" dirty="0">
                    <a:solidFill>
                      <a:schemeClr val="tx1"/>
                    </a:solidFill>
                    <a:latin typeface="Arial" panose="020B0604020202020204" pitchFamily="34" charset="0"/>
                    <a:cs typeface="Arial" panose="020B0604020202020204" pitchFamily="34" charset="0"/>
                  </a:rPr>
                  <a:t> e R$ 1125,00.</a:t>
                </a:r>
              </a:p>
              <a:p>
                <a:pPr marL="228600" indent="-228600">
                  <a:buFontTx/>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1" smtClean="0">
                            <a:solidFill>
                              <a:schemeClr val="tx1"/>
                            </a:solidFill>
                            <a:latin typeface="Cambria Math" panose="02040503050406030204" pitchFamily="18" charset="0"/>
                            <a:cs typeface="Arial" panose="020B0604020202020204" pitchFamily="34" charset="0"/>
                          </a:rPr>
                          <m:t>2</m:t>
                        </m:r>
                      </m:num>
                      <m:den>
                        <m:r>
                          <a:rPr lang="pt-BR" sz="1400" b="0" i="1" smtClean="0">
                            <a:solidFill>
                              <a:schemeClr val="tx1"/>
                            </a:solidFill>
                            <a:latin typeface="Cambria Math" panose="02040503050406030204" pitchFamily="18" charset="0"/>
                            <a:cs typeface="Arial" panose="020B0604020202020204" pitchFamily="34" charset="0"/>
                          </a:rPr>
                          <m:t>3</m:t>
                        </m:r>
                      </m:den>
                    </m:f>
                  </m:oMath>
                </a14:m>
                <a:r>
                  <a:rPr lang="pt-BR" sz="1200" dirty="0">
                    <a:solidFill>
                      <a:schemeClr val="tx1"/>
                    </a:solidFill>
                    <a:latin typeface="Arial" panose="020B0604020202020204" pitchFamily="34" charset="0"/>
                    <a:cs typeface="Arial" panose="020B0604020202020204" pitchFamily="34" charset="0"/>
                  </a:rPr>
                  <a:t> e R$ 1000,00.</a:t>
                </a:r>
              </a:p>
              <a:p>
                <a:pPr marL="228600" indent="-228600">
                  <a:buFontTx/>
                  <a:buAutoNum type="alphaLcParenR"/>
                </a:pPr>
                <a14:m>
                  <m:oMath xmlns:m="http://schemas.openxmlformats.org/officeDocument/2006/math">
                    <m:f>
                      <m:fPr>
                        <m:ctrlPr>
                          <a:rPr lang="pt-BR" sz="1400" b="0" i="1" smtClean="0">
                            <a:solidFill>
                              <a:schemeClr val="tx1"/>
                            </a:solidFill>
                            <a:latin typeface="Cambria Math" panose="02040503050406030204" pitchFamily="18" charset="0"/>
                            <a:cs typeface="Arial" panose="020B0604020202020204" pitchFamily="34" charset="0"/>
                          </a:rPr>
                        </m:ctrlPr>
                      </m:fPr>
                      <m:num>
                        <m:r>
                          <a:rPr lang="pt-BR" sz="1400" b="0" i="1" smtClean="0">
                            <a:solidFill>
                              <a:schemeClr val="tx1"/>
                            </a:solidFill>
                            <a:latin typeface="Cambria Math" panose="02040503050406030204" pitchFamily="18" charset="0"/>
                            <a:cs typeface="Arial" panose="020B0604020202020204" pitchFamily="34" charset="0"/>
                          </a:rPr>
                          <m:t>3</m:t>
                        </m:r>
                      </m:num>
                      <m:den>
                        <m:r>
                          <a:rPr lang="pt-BR" sz="1400" b="0" i="1" smtClean="0">
                            <a:solidFill>
                              <a:schemeClr val="tx1"/>
                            </a:solidFill>
                            <a:latin typeface="Cambria Math" panose="02040503050406030204" pitchFamily="18" charset="0"/>
                            <a:cs typeface="Arial" panose="020B0604020202020204" pitchFamily="34" charset="0"/>
                          </a:rPr>
                          <m:t>2</m:t>
                        </m:r>
                      </m:den>
                    </m:f>
                  </m:oMath>
                </a14:m>
                <a:r>
                  <a:rPr lang="pt-BR" sz="1200" dirty="0">
                    <a:solidFill>
                      <a:schemeClr val="tx1"/>
                    </a:solidFill>
                    <a:latin typeface="Arial" panose="020B0604020202020204" pitchFamily="34" charset="0"/>
                    <a:cs typeface="Arial" panose="020B0604020202020204" pitchFamily="34" charset="0"/>
                  </a:rPr>
                  <a:t> e R$ 1050,00</a:t>
                </a:r>
                <a:r>
                  <a:rPr lang="pt-BR" sz="1200" dirty="0">
                    <a:latin typeface="Arial" panose="020B0604020202020204" pitchFamily="34" charset="0"/>
                    <a:cs typeface="Arial" panose="020B0604020202020204" pitchFamily="34" charset="0"/>
                  </a:rPr>
                  <a:t>.</a:t>
                </a:r>
              </a:p>
            </p:txBody>
          </p:sp>
        </mc:Choice>
        <mc:Fallback xmlns="">
          <p:sp>
            <p:nvSpPr>
              <p:cNvPr id="10" name="CaixaDeTexto 9">
                <a:extLst>
                  <a:ext uri="{FF2B5EF4-FFF2-40B4-BE49-F238E27FC236}">
                    <a16:creationId xmlns:a16="http://schemas.microsoft.com/office/drawing/2014/main" id="{C94A1D1B-763C-C3FF-E5AD-86E46ABFAE8A}"/>
                  </a:ext>
                </a:extLst>
              </p:cNvPr>
              <p:cNvSpPr txBox="1">
                <a:spLocks noRot="1" noChangeAspect="1" noMove="1" noResize="1" noEditPoints="1" noAdjustHandles="1" noChangeArrowheads="1" noChangeShapeType="1" noTextEdit="1"/>
              </p:cNvSpPr>
              <p:nvPr/>
            </p:nvSpPr>
            <p:spPr>
              <a:xfrm>
                <a:off x="377840" y="2526076"/>
                <a:ext cx="6366468" cy="1617879"/>
              </a:xfrm>
              <a:prstGeom prst="rect">
                <a:avLst/>
              </a:prstGeom>
              <a:blipFill>
                <a:blip r:embed="rId3"/>
                <a:stretch>
                  <a:fillRect l="-287"/>
                </a:stretch>
              </a:blipFill>
            </p:spPr>
            <p:txBody>
              <a:bodyPr/>
              <a:lstStyle/>
              <a:p>
                <a:r>
                  <a:rPr lang="pt-BR">
                    <a:noFill/>
                  </a:rPr>
                  <a:t> </a:t>
                </a:r>
              </a:p>
            </p:txBody>
          </p:sp>
        </mc:Fallback>
      </mc:AlternateContent>
    </p:spTree>
    <p:extLst>
      <p:ext uri="{BB962C8B-B14F-4D97-AF65-F5344CB8AC3E}">
        <p14:creationId xmlns:p14="http://schemas.microsoft.com/office/powerpoint/2010/main" val="1370908951"/>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TotalTime>
  <Words>572</Words>
  <Application>Microsoft Office PowerPoint</Application>
  <PresentationFormat>Papel A4 (210 x 297 mm)</PresentationFormat>
  <Paragraphs>47</Paragraphs>
  <Slides>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3</vt:i4>
      </vt:variant>
    </vt:vector>
  </HeadingPairs>
  <TitlesOfParts>
    <vt:vector size="8" baseType="lpstr">
      <vt:lpstr>Arial</vt:lpstr>
      <vt:lpstr>Calibri</vt:lpstr>
      <vt:lpstr>Calibri Light</vt:lpstr>
      <vt:lpstr>Cambria Math</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fernando.savio@maestroeducacao.com.br</cp:lastModifiedBy>
  <cp:revision>4</cp:revision>
  <dcterms:created xsi:type="dcterms:W3CDTF">2022-07-31T15:12:23Z</dcterms:created>
  <dcterms:modified xsi:type="dcterms:W3CDTF">2024-06-03T17:58:54Z</dcterms:modified>
</cp:coreProperties>
</file>