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84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5" r:id="rId10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>
        <p:scale>
          <a:sx n="80" d="100"/>
          <a:sy n="80" d="100"/>
        </p:scale>
        <p:origin x="1728" y="-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386078"/>
            <a:ext cx="5931145" cy="510909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4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Múltiplos e divisores de um número natural</a:t>
            </a:r>
            <a:endParaRPr lang="pt-BR" sz="3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(EF07MA01) Resolver e elaborar problemas com números naturais, envolvendo as noções de</a:t>
            </a:r>
          </a:p>
          <a:p>
            <a:pPr algn="ctr"/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divisor e de múltiplo, podendo incluir máximo divisor comum ou mínimo múltiplo comum, por</a:t>
            </a:r>
          </a:p>
          <a:p>
            <a:pPr algn="ctr"/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meio de estratégias diversas, sem a aplicação de algoritmos.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7º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670035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Problema de divisibilidade: Encontre todos os divisores do número 152.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3">
            <a:extLst>
              <a:ext uri="{FF2B5EF4-FFF2-40B4-BE49-F238E27FC236}">
                <a16:creationId xmlns:a16="http://schemas.microsoft.com/office/drawing/2014/main" id="{3D09523B-AEB4-BE91-C91D-08D90234CB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134525"/>
              </p:ext>
            </p:extLst>
          </p:nvPr>
        </p:nvGraphicFramePr>
        <p:xfrm>
          <a:off x="157593" y="2415605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978FB071-82A9-9044-AFF1-45C75E98C7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980425"/>
              </p:ext>
            </p:extLst>
          </p:nvPr>
        </p:nvGraphicFramePr>
        <p:xfrm>
          <a:off x="161924" y="3528125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Problema de múltiplos: Determine o menor múltiplo comum dos dois números: 258 e 780.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13">
            <a:extLst>
              <a:ext uri="{FF2B5EF4-FFF2-40B4-BE49-F238E27FC236}">
                <a16:creationId xmlns:a16="http://schemas.microsoft.com/office/drawing/2014/main" id="{ED36032A-37AB-18F2-23BF-0750D8BDBA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829608"/>
              </p:ext>
            </p:extLst>
          </p:nvPr>
        </p:nvGraphicFramePr>
        <p:xfrm>
          <a:off x="157592" y="3962548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A844CFD9-2D3F-0CA1-A215-EC48D1E1F3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336160"/>
              </p:ext>
            </p:extLst>
          </p:nvPr>
        </p:nvGraphicFramePr>
        <p:xfrm>
          <a:off x="166256" y="5032238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Problema de divisores comuns: Encontre os divisores comuns dos dois números: 370 e 856.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8E006AFC-D836-EA27-46F9-1DC7368FF3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108173"/>
              </p:ext>
            </p:extLst>
          </p:nvPr>
        </p:nvGraphicFramePr>
        <p:xfrm>
          <a:off x="161924" y="5466661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21E0226F-7CD8-9F39-48B0-32483C0661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01029"/>
              </p:ext>
            </p:extLst>
          </p:nvPr>
        </p:nvGraphicFramePr>
        <p:xfrm>
          <a:off x="170588" y="6658188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Problema de múltiplos comuns: Determine os 6 primeiros múltiplos comuns dos dois números: 3 e 5.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ela 13">
            <a:extLst>
              <a:ext uri="{FF2B5EF4-FFF2-40B4-BE49-F238E27FC236}">
                <a16:creationId xmlns:a16="http://schemas.microsoft.com/office/drawing/2014/main" id="{4881CD86-E6DE-73F1-6F47-799FBD8D23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852483"/>
              </p:ext>
            </p:extLst>
          </p:nvPr>
        </p:nvGraphicFramePr>
        <p:xfrm>
          <a:off x="166256" y="7092611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429510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Problema de MDC: Encontre o máximo divisor comum dos dois números: 734 e 858.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3">
            <a:extLst>
              <a:ext uri="{FF2B5EF4-FFF2-40B4-BE49-F238E27FC236}">
                <a16:creationId xmlns:a16="http://schemas.microsoft.com/office/drawing/2014/main" id="{3D09523B-AEB4-BE91-C91D-08D90234CBED}"/>
              </a:ext>
            </a:extLst>
          </p:cNvPr>
          <p:cNvGraphicFramePr>
            <a:graphicFrameLocks noGrp="1"/>
          </p:cNvGraphicFramePr>
          <p:nvPr/>
        </p:nvGraphicFramePr>
        <p:xfrm>
          <a:off x="157593" y="2415605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978FB071-82A9-9044-AFF1-45C75E98C7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40635"/>
              </p:ext>
            </p:extLst>
          </p:nvPr>
        </p:nvGraphicFramePr>
        <p:xfrm>
          <a:off x="161924" y="3528125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Problema de MMC: Determine o mínimo múltiplo comum dos dois números: 760 e 1.120.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13">
            <a:extLst>
              <a:ext uri="{FF2B5EF4-FFF2-40B4-BE49-F238E27FC236}">
                <a16:creationId xmlns:a16="http://schemas.microsoft.com/office/drawing/2014/main" id="{ED36032A-37AB-18F2-23BF-0750D8BDBAD2}"/>
              </a:ext>
            </a:extLst>
          </p:cNvPr>
          <p:cNvGraphicFramePr>
            <a:graphicFrameLocks noGrp="1"/>
          </p:cNvGraphicFramePr>
          <p:nvPr/>
        </p:nvGraphicFramePr>
        <p:xfrm>
          <a:off x="157592" y="3962548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A844CFD9-2D3F-0CA1-A215-EC48D1E1F3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879200"/>
              </p:ext>
            </p:extLst>
          </p:nvPr>
        </p:nvGraphicFramePr>
        <p:xfrm>
          <a:off x="166256" y="5032238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Problema de decomposição em fatores primos: Decomponha o número 753 em fatores primos.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8E006AFC-D836-EA27-46F9-1DC7368FF30E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5466661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21E0226F-7CD8-9F39-48B0-32483C0661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400504"/>
              </p:ext>
            </p:extLst>
          </p:nvPr>
        </p:nvGraphicFramePr>
        <p:xfrm>
          <a:off x="170588" y="6658188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Problema de identificação de números primos: Identifique se o número 653 é primo ou composto.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ela 13">
            <a:extLst>
              <a:ext uri="{FF2B5EF4-FFF2-40B4-BE49-F238E27FC236}">
                <a16:creationId xmlns:a16="http://schemas.microsoft.com/office/drawing/2014/main" id="{4881CD86-E6DE-73F1-6F47-799FBD8D2367}"/>
              </a:ext>
            </a:extLst>
          </p:cNvPr>
          <p:cNvGraphicFramePr>
            <a:graphicFrameLocks noGrp="1"/>
          </p:cNvGraphicFramePr>
          <p:nvPr/>
        </p:nvGraphicFramePr>
        <p:xfrm>
          <a:off x="166256" y="7092611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138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114859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Problema de soma de divisores: Calcule a soma de todos os divisores do número 310.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3">
            <a:extLst>
              <a:ext uri="{FF2B5EF4-FFF2-40B4-BE49-F238E27FC236}">
                <a16:creationId xmlns:a16="http://schemas.microsoft.com/office/drawing/2014/main" id="{3D09523B-AEB4-BE91-C91D-08D90234CBED}"/>
              </a:ext>
            </a:extLst>
          </p:cNvPr>
          <p:cNvGraphicFramePr>
            <a:graphicFrameLocks noGrp="1"/>
          </p:cNvGraphicFramePr>
          <p:nvPr/>
        </p:nvGraphicFramePr>
        <p:xfrm>
          <a:off x="157593" y="2415605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978FB071-82A9-9044-AFF1-45C75E98C7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466582"/>
              </p:ext>
            </p:extLst>
          </p:nvPr>
        </p:nvGraphicFramePr>
        <p:xfrm>
          <a:off x="161924" y="3528125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Problema de diferença de múltiplos: Encontre a diferença entre dois múltiplos do número 1.630.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13">
            <a:extLst>
              <a:ext uri="{FF2B5EF4-FFF2-40B4-BE49-F238E27FC236}">
                <a16:creationId xmlns:a16="http://schemas.microsoft.com/office/drawing/2014/main" id="{ED36032A-37AB-18F2-23BF-0750D8BDBAD2}"/>
              </a:ext>
            </a:extLst>
          </p:cNvPr>
          <p:cNvGraphicFramePr>
            <a:graphicFrameLocks noGrp="1"/>
          </p:cNvGraphicFramePr>
          <p:nvPr/>
        </p:nvGraphicFramePr>
        <p:xfrm>
          <a:off x="157592" y="3962548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A844CFD9-2D3F-0CA1-A215-EC48D1E1F3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415305"/>
              </p:ext>
            </p:extLst>
          </p:nvPr>
        </p:nvGraphicFramePr>
        <p:xfrm>
          <a:off x="166256" y="5032238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Problema de MDC de três números: Encontre o máximo divisor comum dos três números – 75; 115 e 234.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8E006AFC-D836-EA27-46F9-1DC7368FF30E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5466661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21E0226F-7CD8-9F39-48B0-32483C0661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953581"/>
              </p:ext>
            </p:extLst>
          </p:nvPr>
        </p:nvGraphicFramePr>
        <p:xfrm>
          <a:off x="170588" y="6658188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Problema de MMC de três números: Determine o mínimo múltiplo comum dos três números – 6; 24 e 86.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ela 13">
            <a:extLst>
              <a:ext uri="{FF2B5EF4-FFF2-40B4-BE49-F238E27FC236}">
                <a16:creationId xmlns:a16="http://schemas.microsoft.com/office/drawing/2014/main" id="{4881CD86-E6DE-73F1-6F47-799FBD8D2367}"/>
              </a:ext>
            </a:extLst>
          </p:cNvPr>
          <p:cNvGraphicFramePr>
            <a:graphicFrameLocks noGrp="1"/>
          </p:cNvGraphicFramePr>
          <p:nvPr/>
        </p:nvGraphicFramePr>
        <p:xfrm>
          <a:off x="166256" y="7092611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096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240319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Problema de soma de múltiplos comuns: Calcule a soma dos 3 primeiros múltiplos comuns não nulos de dois números – 30 e 80.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3">
            <a:extLst>
              <a:ext uri="{FF2B5EF4-FFF2-40B4-BE49-F238E27FC236}">
                <a16:creationId xmlns:a16="http://schemas.microsoft.com/office/drawing/2014/main" id="{3D09523B-AEB4-BE91-C91D-08D90234CBED}"/>
              </a:ext>
            </a:extLst>
          </p:cNvPr>
          <p:cNvGraphicFramePr>
            <a:graphicFrameLocks noGrp="1"/>
          </p:cNvGraphicFramePr>
          <p:nvPr/>
        </p:nvGraphicFramePr>
        <p:xfrm>
          <a:off x="157593" y="2415605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978FB071-82A9-9044-AFF1-45C75E98C7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475150"/>
              </p:ext>
            </p:extLst>
          </p:nvPr>
        </p:nvGraphicFramePr>
        <p:xfrm>
          <a:off x="161924" y="3528125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Problema de relação entre MMC e divisibilidade: Determine se o número 273 é divisível pelo mínimo múltiplo comum (MMC) de 13 e 21.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13">
            <a:extLst>
              <a:ext uri="{FF2B5EF4-FFF2-40B4-BE49-F238E27FC236}">
                <a16:creationId xmlns:a16="http://schemas.microsoft.com/office/drawing/2014/main" id="{ED36032A-37AB-18F2-23BF-0750D8BDBAD2}"/>
              </a:ext>
            </a:extLst>
          </p:cNvPr>
          <p:cNvGraphicFramePr>
            <a:graphicFrameLocks noGrp="1"/>
          </p:cNvGraphicFramePr>
          <p:nvPr/>
        </p:nvGraphicFramePr>
        <p:xfrm>
          <a:off x="157592" y="3962548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A844CFD9-2D3F-0CA1-A215-EC48D1E1F3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911730"/>
              </p:ext>
            </p:extLst>
          </p:nvPr>
        </p:nvGraphicFramePr>
        <p:xfrm>
          <a:off x="166256" y="5032238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Problema de relação entre MDC e divisibilidade: Determine se o número 1915 é divisível pelo máximo divisor comum (MDC) de 256 e 456. 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8E006AFC-D836-EA27-46F9-1DC7368FF30E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5466661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CE2983F-077F-9687-E0FA-86D831923A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841205"/>
              </p:ext>
            </p:extLst>
          </p:nvPr>
        </p:nvGraphicFramePr>
        <p:xfrm>
          <a:off x="170588" y="657918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menor múltiplo comum (MMC) de 4 e 6?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68CD6D4B-F82C-9D4F-D91D-FC7795690482}"/>
              </a:ext>
            </a:extLst>
          </p:cNvPr>
          <p:cNvSpPr txBox="1"/>
          <p:nvPr/>
        </p:nvSpPr>
        <p:spPr>
          <a:xfrm>
            <a:off x="466725" y="7180054"/>
            <a:ext cx="3429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12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8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10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24 </a:t>
            </a:r>
          </a:p>
        </p:txBody>
      </p:sp>
    </p:spTree>
    <p:extLst>
      <p:ext uri="{BB962C8B-B14F-4D97-AF65-F5344CB8AC3E}">
        <p14:creationId xmlns:p14="http://schemas.microsoft.com/office/powerpoint/2010/main" val="128276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CE2983F-077F-9687-E0FA-86D831923A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914738"/>
              </p:ext>
            </p:extLst>
          </p:nvPr>
        </p:nvGraphicFramePr>
        <p:xfrm>
          <a:off x="161924" y="179969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são os divisores de 15?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68CD6D4B-F82C-9D4F-D91D-FC7795690482}"/>
              </a:ext>
            </a:extLst>
          </p:cNvPr>
          <p:cNvSpPr txBox="1"/>
          <p:nvPr/>
        </p:nvSpPr>
        <p:spPr>
          <a:xfrm>
            <a:off x="458061" y="2400564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1, 3, 5, 15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2, 4, 6, 8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10, 12, 14, 16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7, 9, 11, 13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DBF28355-5E83-9CB5-3F14-E3F24C49D1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333970"/>
              </p:ext>
            </p:extLst>
          </p:nvPr>
        </p:nvGraphicFramePr>
        <p:xfrm>
          <a:off x="161924" y="341622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máximo divisor comum (MDC) de 18 e 24?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9FE195AE-C112-C0B0-9380-500F60F487D0}"/>
              </a:ext>
            </a:extLst>
          </p:cNvPr>
          <p:cNvSpPr txBox="1"/>
          <p:nvPr/>
        </p:nvSpPr>
        <p:spPr>
          <a:xfrm>
            <a:off x="458061" y="4017100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6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8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12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6F4EB705-0DAB-3D0D-FE5D-2D05ADFEDF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997873"/>
              </p:ext>
            </p:extLst>
          </p:nvPr>
        </p:nvGraphicFramePr>
        <p:xfrm>
          <a:off x="161924" y="503276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menor múltiplo comum (MMC) de 9 e 12?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CCAFBC-499E-A894-3DBA-EC1EA16C42A2}"/>
              </a:ext>
            </a:extLst>
          </p:cNvPr>
          <p:cNvSpPr txBox="1"/>
          <p:nvPr/>
        </p:nvSpPr>
        <p:spPr>
          <a:xfrm>
            <a:off x="458061" y="5633636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18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24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27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36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AFA222CA-7414-2050-ED02-EE1F703B22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857127"/>
              </p:ext>
            </p:extLst>
          </p:nvPr>
        </p:nvGraphicFramePr>
        <p:xfrm>
          <a:off x="161924" y="664929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são os divisores comuns de 24 e 36?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063B75A9-DB66-5F58-C6CD-0AB9E262997F}"/>
              </a:ext>
            </a:extLst>
          </p:cNvPr>
          <p:cNvSpPr txBox="1"/>
          <p:nvPr/>
        </p:nvSpPr>
        <p:spPr>
          <a:xfrm>
            <a:off x="458061" y="7250172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1, 2, 3, 6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4, 8, 12, 16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5, 10, 15, 20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7, 14, 21, 28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9424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CE2983F-077F-9687-E0FA-86D831923A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497748"/>
              </p:ext>
            </p:extLst>
          </p:nvPr>
        </p:nvGraphicFramePr>
        <p:xfrm>
          <a:off x="161924" y="179969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máximo divisor comum (MDC) de 35 e 49?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68CD6D4B-F82C-9D4F-D91D-FC7795690482}"/>
              </a:ext>
            </a:extLst>
          </p:cNvPr>
          <p:cNvSpPr txBox="1"/>
          <p:nvPr/>
        </p:nvSpPr>
        <p:spPr>
          <a:xfrm>
            <a:off x="458061" y="2400564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7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5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10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DBF28355-5E83-9CB5-3F14-E3F24C49D1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004203"/>
              </p:ext>
            </p:extLst>
          </p:nvPr>
        </p:nvGraphicFramePr>
        <p:xfrm>
          <a:off x="161924" y="341622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menor múltiplo comum (MMC) de 5 e 8?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9FE195AE-C112-C0B0-9380-500F60F487D0}"/>
              </a:ext>
            </a:extLst>
          </p:cNvPr>
          <p:cNvSpPr txBox="1"/>
          <p:nvPr/>
        </p:nvSpPr>
        <p:spPr>
          <a:xfrm>
            <a:off x="458061" y="4017100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10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15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20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40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6F4EB705-0DAB-3D0D-FE5D-2D05ADFEDF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807842"/>
              </p:ext>
            </p:extLst>
          </p:nvPr>
        </p:nvGraphicFramePr>
        <p:xfrm>
          <a:off x="161924" y="503276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são os divisores de 48?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CCAFBC-499E-A894-3DBA-EC1EA16C42A2}"/>
              </a:ext>
            </a:extLst>
          </p:cNvPr>
          <p:cNvSpPr txBox="1"/>
          <p:nvPr/>
        </p:nvSpPr>
        <p:spPr>
          <a:xfrm>
            <a:off x="458061" y="5633636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1, 2, 3, 4, 6, 8, 12, 16, 24, 48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5, 10, 15, 20, 25, 30, 35, 40, 45, 50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7, 14, 21, 28, 35, 42, 49, 56, 63, 70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9, 18, 27, 36, 45, 54, 63, 72, 81, 90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AFA222CA-7414-2050-ED02-EE1F703B22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975321"/>
              </p:ext>
            </p:extLst>
          </p:nvPr>
        </p:nvGraphicFramePr>
        <p:xfrm>
          <a:off x="161924" y="664929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máximo divisor comum (MDC) de 16 e 20?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063B75A9-DB66-5F58-C6CD-0AB9E262997F}"/>
              </a:ext>
            </a:extLst>
          </p:cNvPr>
          <p:cNvSpPr txBox="1"/>
          <p:nvPr/>
        </p:nvSpPr>
        <p:spPr>
          <a:xfrm>
            <a:off x="458061" y="7250172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2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5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1731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CE2983F-077F-9687-E0FA-86D831923A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976466"/>
              </p:ext>
            </p:extLst>
          </p:nvPr>
        </p:nvGraphicFramePr>
        <p:xfrm>
          <a:off x="161924" y="179969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menor múltiplo comum (MMC) de 7 e 9?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68CD6D4B-F82C-9D4F-D91D-FC7795690482}"/>
              </a:ext>
            </a:extLst>
          </p:cNvPr>
          <p:cNvSpPr txBox="1"/>
          <p:nvPr/>
        </p:nvSpPr>
        <p:spPr>
          <a:xfrm>
            <a:off x="458061" y="2400564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63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39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21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27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0D8A6BC-71B9-7AB2-EF1C-B2AEF38A46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117383"/>
              </p:ext>
            </p:extLst>
          </p:nvPr>
        </p:nvGraphicFramePr>
        <p:xfrm>
          <a:off x="164090" y="361739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Observe os números do quadro e responda às questões.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31BBEF97-D83C-7E44-3728-B3CEF091393E}"/>
              </a:ext>
            </a:extLst>
          </p:cNvPr>
          <p:cNvSpPr txBox="1"/>
          <p:nvPr/>
        </p:nvSpPr>
        <p:spPr>
          <a:xfrm>
            <a:off x="454433" y="4050466"/>
            <a:ext cx="343262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Quais desses números são:</a:t>
            </a:r>
          </a:p>
          <a:p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múltiplos de 9?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múltiplos de 5?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múltiplos de 2?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d) simultaneamente múltiplos de 2 e de 9?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1976628F-F097-68FB-CF47-002B84293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296364"/>
              </p:ext>
            </p:extLst>
          </p:nvPr>
        </p:nvGraphicFramePr>
        <p:xfrm>
          <a:off x="164090" y="5535314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Observe os números apresentados em cada caso.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8" name="Imagem 7">
            <a:extLst>
              <a:ext uri="{FF2B5EF4-FFF2-40B4-BE49-F238E27FC236}">
                <a16:creationId xmlns:a16="http://schemas.microsoft.com/office/drawing/2014/main" id="{DF992836-C34F-C958-9896-4436735D32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891" y="6071604"/>
            <a:ext cx="5144218" cy="990738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3DD3FDCF-0147-6038-0928-3C023CB567A4}"/>
              </a:ext>
            </a:extLst>
          </p:cNvPr>
          <p:cNvSpPr txBox="1"/>
          <p:nvPr/>
        </p:nvSpPr>
        <p:spPr>
          <a:xfrm>
            <a:off x="445903" y="7288865"/>
            <a:ext cx="55552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lvl="0" indent="-174625">
              <a:buFont typeface="+mj-lt"/>
              <a:buAutoNum type="alphaLcParenR"/>
            </a:pP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qual desses casos estão indicados todos os divisores 50?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4625" lvl="0" indent="-174625">
              <a:buFont typeface="+mj-lt"/>
              <a:buAutoNum type="alphaLcParenR"/>
            </a:pP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qual desses casos todos os números indicados são divisores de 60?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869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5529"/>
              </p:ext>
            </p:extLst>
          </p:nvPr>
        </p:nvGraphicFramePr>
        <p:xfrm>
          <a:off x="161925" y="163226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Para obter todos os divisores de 10, Bruno dividiu esse número pelos números naturais de 1 até 10 e verificou as divisões exatas. Observe as anotações que ele fez.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1A60FE9E-D6E3-7885-93E9-6E875B07BC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1373" y="2238027"/>
            <a:ext cx="2029108" cy="1971950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8E1DF73F-B05E-F64F-0804-6A95EFA9BCD5}"/>
              </a:ext>
            </a:extLst>
          </p:cNvPr>
          <p:cNvSpPr txBox="1"/>
          <p:nvPr/>
        </p:nvSpPr>
        <p:spPr>
          <a:xfrm>
            <a:off x="499287" y="4373247"/>
            <a:ext cx="554908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975" lvl="0" indent="-180975">
              <a:buFont typeface="+mj-lt"/>
              <a:buAutoNum type="alphaLcParenR"/>
            </a:pP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acordo com as anotações de Bruno, escreva todos os divisores de 10.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975" lvl="0" indent="-180975">
              <a:buFont typeface="+mj-lt"/>
              <a:buAutoNum type="alphaLcParenR"/>
            </a:pP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Agora, obtenha os divisores de: 15, 20 e 11.</a:t>
            </a:r>
          </a:p>
          <a:p>
            <a:pPr marL="85725" indent="-85725">
              <a:buFont typeface="+mj-lt"/>
              <a:buAutoNum type="alphaLcParenR"/>
            </a:pP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Classifique os números 11, 15 e 20 em primo ou composto.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0819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4671</TotalTime>
  <Words>1028</Words>
  <Application>Microsoft Office PowerPoint</Application>
  <PresentationFormat>Papel A4 (210 x 297 mm)</PresentationFormat>
  <Paragraphs>166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75</cp:revision>
  <dcterms:created xsi:type="dcterms:W3CDTF">2022-07-31T15:12:23Z</dcterms:created>
  <dcterms:modified xsi:type="dcterms:W3CDTF">2023-09-12T19:20:55Z</dcterms:modified>
</cp:coreProperties>
</file>