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5"/>
  </p:notesMasterIdLst>
  <p:sldIdLst>
    <p:sldId id="284" r:id="rId2"/>
    <p:sldId id="287" r:id="rId3"/>
    <p:sldId id="288" r:id="rId4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B4A8"/>
    <a:srgbClr val="242F70"/>
    <a:srgbClr val="8B74B2"/>
    <a:srgbClr val="E56167"/>
    <a:srgbClr val="EC646A"/>
    <a:srgbClr val="FCA029"/>
    <a:srgbClr val="FC5255"/>
    <a:srgbClr val="F28F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enhum Estilo, Nenhuma Grad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559" autoAdjust="0"/>
    <p:restoredTop sz="94660"/>
  </p:normalViewPr>
  <p:slideViewPr>
    <p:cSldViewPr snapToGrid="0">
      <p:cViewPr varScale="1">
        <p:scale>
          <a:sx n="51" d="100"/>
          <a:sy n="51" d="100"/>
        </p:scale>
        <p:origin x="235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1E43B9-A6FC-4945-9D68-AACE589FBDCB}" type="datetimeFigureOut">
              <a:rPr lang="pt-BR" smtClean="0"/>
              <a:t>22/05/2023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1143000"/>
            <a:ext cx="21367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F4850E-32A6-46FB-829C-2B26FFC7FBD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032119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22/05/2023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759903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22/05/2023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743203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22/05/2023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560222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22/05/2023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442006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22/05/2023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265105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22/05/2023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530117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22/05/2023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853590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22/05/2023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259535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22/05/2023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596281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22/05/2023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705246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22/05/2023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748339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61D5DF-896E-4C5B-B9BA-AA878F2EABA2}" type="datetimeFigureOut">
              <a:rPr lang="pt-BR" smtClean="0"/>
              <a:t>22/05/2023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710845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51DBA064-273F-E7CB-32ED-9BA281AF6065}"/>
              </a:ext>
            </a:extLst>
          </p:cNvPr>
          <p:cNvSpPr txBox="1"/>
          <p:nvPr/>
        </p:nvSpPr>
        <p:spPr>
          <a:xfrm>
            <a:off x="529290" y="2398920"/>
            <a:ext cx="5820686" cy="4542397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/>
            <a:r>
              <a:rPr lang="pt-BR" sz="395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Biodiversidade brasileira</a:t>
            </a:r>
          </a:p>
          <a:p>
            <a:pPr algn="ctr"/>
            <a:endParaRPr lang="pt-BR" sz="1938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algn="ctr" fontAlgn="t">
              <a:lnSpc>
                <a:spcPct val="150000"/>
              </a:lnSpc>
            </a:pP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HABILIDADE</a:t>
            </a:r>
            <a:r>
              <a:rPr lang="pt-BR" sz="2800" dirty="0">
                <a:solidFill>
                  <a:srgbClr val="242F7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algn="ctr" fontAlgn="t">
              <a:lnSpc>
                <a:spcPct val="150000"/>
              </a:lnSpc>
            </a:pPr>
            <a:endParaRPr lang="pt-BR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pt-BR" sz="200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(EF07GE12) Comparar unidades de conservação existentes no Município de residência e em</a:t>
            </a:r>
          </a:p>
          <a:p>
            <a:pPr algn="ctr">
              <a:lnSpc>
                <a:spcPct val="150000"/>
              </a:lnSpc>
            </a:pPr>
            <a:r>
              <a:rPr lang="pt-BR" sz="200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outras localidades brasileiras, com base na organização do Sistema Nacional de Unidades de</a:t>
            </a:r>
          </a:p>
          <a:p>
            <a:pPr algn="ctr">
              <a:lnSpc>
                <a:spcPct val="150000"/>
              </a:lnSpc>
            </a:pPr>
            <a:r>
              <a:rPr lang="pt-BR" sz="200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Conservação (SNUC).</a:t>
            </a:r>
            <a:endParaRPr lang="pt-BR" sz="1938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" name="Imagem 1">
            <a:extLst>
              <a:ext uri="{FF2B5EF4-FFF2-40B4-BE49-F238E27FC236}">
                <a16:creationId xmlns:a16="http://schemas.microsoft.com/office/drawing/2014/main" id="{81C1F9D4-F892-701F-E881-E0D421ECA72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38042" y="8636184"/>
            <a:ext cx="1603181" cy="725131"/>
          </a:xfrm>
          <a:prstGeom prst="rect">
            <a:avLst/>
          </a:prstGeom>
        </p:spPr>
      </p:pic>
      <p:sp>
        <p:nvSpPr>
          <p:cNvPr id="14" name="Retângulo de cantos arredondados 38">
            <a:extLst>
              <a:ext uri="{FF2B5EF4-FFF2-40B4-BE49-F238E27FC236}">
                <a16:creationId xmlns:a16="http://schemas.microsoft.com/office/drawing/2014/main" id="{9B976065-E193-8447-6D41-DD77A346124A}"/>
              </a:ext>
            </a:extLst>
          </p:cNvPr>
          <p:cNvSpPr/>
          <p:nvPr/>
        </p:nvSpPr>
        <p:spPr>
          <a:xfrm>
            <a:off x="815712" y="376150"/>
            <a:ext cx="5247842" cy="391290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013" dirty="0"/>
          </a:p>
        </p:txBody>
      </p:sp>
      <p:sp>
        <p:nvSpPr>
          <p:cNvPr id="15" name="Retângulo 14">
            <a:extLst>
              <a:ext uri="{FF2B5EF4-FFF2-40B4-BE49-F238E27FC236}">
                <a16:creationId xmlns:a16="http://schemas.microsoft.com/office/drawing/2014/main" id="{905A3AB7-6F49-3290-9C46-1B0E8EF9D8D2}"/>
              </a:ext>
            </a:extLst>
          </p:cNvPr>
          <p:cNvSpPr/>
          <p:nvPr/>
        </p:nvSpPr>
        <p:spPr>
          <a:xfrm>
            <a:off x="932977" y="432931"/>
            <a:ext cx="5013312" cy="2421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pt-BR" sz="1100" b="1" dirty="0">
                <a:solidFill>
                  <a:schemeClr val="bg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ATIVIDADES COM FOCO NO ACOMPANHAMENTO DAS APRENDIZAGENS</a:t>
            </a:r>
          </a:p>
        </p:txBody>
      </p:sp>
      <p:sp>
        <p:nvSpPr>
          <p:cNvPr id="17" name="Retângulo de cantos arredondados 42">
            <a:extLst>
              <a:ext uri="{FF2B5EF4-FFF2-40B4-BE49-F238E27FC236}">
                <a16:creationId xmlns:a16="http://schemas.microsoft.com/office/drawing/2014/main" id="{E8E0D5BB-6B6A-32AE-BE19-643DB6F42FE6}"/>
              </a:ext>
            </a:extLst>
          </p:cNvPr>
          <p:cNvSpPr/>
          <p:nvPr/>
        </p:nvSpPr>
        <p:spPr>
          <a:xfrm>
            <a:off x="1217302" y="1093992"/>
            <a:ext cx="4457250" cy="273035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>
                <a:latin typeface="Arial" panose="020B0604020202020204" pitchFamily="34" charset="0"/>
                <a:cs typeface="Arial" panose="020B0604020202020204" pitchFamily="34" charset="0"/>
              </a:rPr>
              <a:t>Atividade de Geografia – 7º Ano</a:t>
            </a:r>
          </a:p>
        </p:txBody>
      </p:sp>
    </p:spTree>
    <p:extLst>
      <p:ext uri="{BB962C8B-B14F-4D97-AF65-F5344CB8AC3E}">
        <p14:creationId xmlns:p14="http://schemas.microsoft.com/office/powerpoint/2010/main" val="23132677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7" name="Tabela 4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9701183"/>
              </p:ext>
            </p:extLst>
          </p:nvPr>
        </p:nvGraphicFramePr>
        <p:xfrm>
          <a:off x="161925" y="1981182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O que são unidades de conservação? 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60" name="Tabela 59"/>
          <p:cNvGraphicFramePr>
            <a:graphicFrameLocks noGrp="1"/>
          </p:cNvGraphicFramePr>
          <p:nvPr/>
        </p:nvGraphicFramePr>
        <p:xfrm>
          <a:off x="161924" y="819947"/>
          <a:ext cx="6534151" cy="6973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670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07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863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4865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Escola: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i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Professor(a):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8655"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Estudante: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Turma</a:t>
                      </a:r>
                      <a:r>
                        <a:rPr lang="pt-BR" sz="7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Retângulo de cantos arredondados 42">
            <a:extLst>
              <a:ext uri="{FF2B5EF4-FFF2-40B4-BE49-F238E27FC236}">
                <a16:creationId xmlns:a16="http://schemas.microsoft.com/office/drawing/2014/main" id="{9C8583ED-95AA-11A8-142C-3FB4813E4E65}"/>
              </a:ext>
            </a:extLst>
          </p:cNvPr>
          <p:cNvSpPr/>
          <p:nvPr/>
        </p:nvSpPr>
        <p:spPr>
          <a:xfrm>
            <a:off x="1217302" y="264478"/>
            <a:ext cx="4457250" cy="273035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>
                <a:latin typeface="Arial" panose="020B0604020202020204" pitchFamily="34" charset="0"/>
                <a:cs typeface="Arial" panose="020B0604020202020204" pitchFamily="34" charset="0"/>
              </a:rPr>
              <a:t>Atividade de Geografia – 7º Ano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33FAE574-6588-142E-3DE0-0ED7849A56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50267" y="9220957"/>
            <a:ext cx="1141478" cy="516299"/>
          </a:xfrm>
          <a:prstGeom prst="rect">
            <a:avLst/>
          </a:prstGeom>
        </p:spPr>
      </p:pic>
      <p:graphicFrame>
        <p:nvGraphicFramePr>
          <p:cNvPr id="2" name="Tabela 1">
            <a:extLst>
              <a:ext uri="{FF2B5EF4-FFF2-40B4-BE49-F238E27FC236}">
                <a16:creationId xmlns:a16="http://schemas.microsoft.com/office/drawing/2014/main" id="{AAC0E2B1-1A3E-2994-51A6-E81E8EA3707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9249155"/>
              </p:ext>
            </p:extLst>
          </p:nvPr>
        </p:nvGraphicFramePr>
        <p:xfrm>
          <a:off x="181017" y="3874932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Qual é o objetivo da legislação do Sistema Nacional de Unidades de Conservação da Natureza? 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7" name="Tabela 6">
            <a:extLst>
              <a:ext uri="{FF2B5EF4-FFF2-40B4-BE49-F238E27FC236}">
                <a16:creationId xmlns:a16="http://schemas.microsoft.com/office/drawing/2014/main" id="{B179F32A-D7BA-CAC3-A04B-D333B8D4294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2051864"/>
              </p:ext>
            </p:extLst>
          </p:nvPr>
        </p:nvGraphicFramePr>
        <p:xfrm>
          <a:off x="181017" y="5768682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Como são classificados os tipos de unidades de conservação? 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9" name="Tabela 8">
            <a:extLst>
              <a:ext uri="{FF2B5EF4-FFF2-40B4-BE49-F238E27FC236}">
                <a16:creationId xmlns:a16="http://schemas.microsoft.com/office/drawing/2014/main" id="{8265D6D6-D5F9-FA1D-28C6-3203D0F2C4E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40634016"/>
              </p:ext>
            </p:extLst>
          </p:nvPr>
        </p:nvGraphicFramePr>
        <p:xfrm>
          <a:off x="157594" y="7662432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O </a:t>
                      </a:r>
                      <a:r>
                        <a:rPr lang="pt-BR" sz="1200" b="0" kern="12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ICMBio</a:t>
                      </a:r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 é responsável por qual nível das unidades de conservação?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3" name="Tabela 13">
            <a:extLst>
              <a:ext uri="{FF2B5EF4-FFF2-40B4-BE49-F238E27FC236}">
                <a16:creationId xmlns:a16="http://schemas.microsoft.com/office/drawing/2014/main" id="{4A8ED098-FF20-4C06-EFE1-5683D18E958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4489769"/>
              </p:ext>
            </p:extLst>
          </p:nvPr>
        </p:nvGraphicFramePr>
        <p:xfrm>
          <a:off x="157594" y="2391572"/>
          <a:ext cx="6534151" cy="14833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534151">
                  <a:extLst>
                    <a:ext uri="{9D8B030D-6E8A-4147-A177-3AD203B41FA5}">
                      <a16:colId xmlns:a16="http://schemas.microsoft.com/office/drawing/2014/main" val="23651966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7023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427705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4848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786306325"/>
                  </a:ext>
                </a:extLst>
              </a:tr>
            </a:tbl>
          </a:graphicData>
        </a:graphic>
      </p:graphicFrame>
      <p:graphicFrame>
        <p:nvGraphicFramePr>
          <p:cNvPr id="14" name="Tabela 13">
            <a:extLst>
              <a:ext uri="{FF2B5EF4-FFF2-40B4-BE49-F238E27FC236}">
                <a16:creationId xmlns:a16="http://schemas.microsoft.com/office/drawing/2014/main" id="{F07693D4-6CD0-4270-2670-678DF33CB23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48137718"/>
              </p:ext>
            </p:extLst>
          </p:nvPr>
        </p:nvGraphicFramePr>
        <p:xfrm>
          <a:off x="200109" y="4274474"/>
          <a:ext cx="6534151" cy="14833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534151">
                  <a:extLst>
                    <a:ext uri="{9D8B030D-6E8A-4147-A177-3AD203B41FA5}">
                      <a16:colId xmlns:a16="http://schemas.microsoft.com/office/drawing/2014/main" val="23651966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7023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427705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4848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786306325"/>
                  </a:ext>
                </a:extLst>
              </a:tr>
            </a:tbl>
          </a:graphicData>
        </a:graphic>
      </p:graphicFrame>
      <p:graphicFrame>
        <p:nvGraphicFramePr>
          <p:cNvPr id="15" name="Tabela 14">
            <a:extLst>
              <a:ext uri="{FF2B5EF4-FFF2-40B4-BE49-F238E27FC236}">
                <a16:creationId xmlns:a16="http://schemas.microsoft.com/office/drawing/2014/main" id="{3AC8E91E-B435-7338-C184-BB8E36C0EF4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6502816"/>
              </p:ext>
            </p:extLst>
          </p:nvPr>
        </p:nvGraphicFramePr>
        <p:xfrm>
          <a:off x="181017" y="6157376"/>
          <a:ext cx="6534151" cy="14833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534151">
                  <a:extLst>
                    <a:ext uri="{9D8B030D-6E8A-4147-A177-3AD203B41FA5}">
                      <a16:colId xmlns:a16="http://schemas.microsoft.com/office/drawing/2014/main" val="23651966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7023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427705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4848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786306325"/>
                  </a:ext>
                </a:extLst>
              </a:tr>
            </a:tbl>
          </a:graphicData>
        </a:graphic>
      </p:graphicFrame>
      <p:graphicFrame>
        <p:nvGraphicFramePr>
          <p:cNvPr id="16" name="Tabela 15">
            <a:extLst>
              <a:ext uri="{FF2B5EF4-FFF2-40B4-BE49-F238E27FC236}">
                <a16:creationId xmlns:a16="http://schemas.microsoft.com/office/drawing/2014/main" id="{0E7F0EF7-7A27-29EC-9954-7B32037B27F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7306989"/>
              </p:ext>
            </p:extLst>
          </p:nvPr>
        </p:nvGraphicFramePr>
        <p:xfrm>
          <a:off x="153263" y="8072822"/>
          <a:ext cx="6534151" cy="14833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534151">
                  <a:extLst>
                    <a:ext uri="{9D8B030D-6E8A-4147-A177-3AD203B41FA5}">
                      <a16:colId xmlns:a16="http://schemas.microsoft.com/office/drawing/2014/main" val="23651966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7023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427705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4848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7863063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981838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7" name="Tabela 4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5985804"/>
              </p:ext>
            </p:extLst>
          </p:nvPr>
        </p:nvGraphicFramePr>
        <p:xfrm>
          <a:off x="161925" y="1981182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Qual a sigla abreviada do Sistema Nacional de Unidades de Conservação da Natureza no Brasil?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60" name="Tabela 59"/>
          <p:cNvGraphicFramePr>
            <a:graphicFrameLocks noGrp="1"/>
          </p:cNvGraphicFramePr>
          <p:nvPr/>
        </p:nvGraphicFramePr>
        <p:xfrm>
          <a:off x="161924" y="819947"/>
          <a:ext cx="6534151" cy="6973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670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07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863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4865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Escola: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i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Professor(a):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8655"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Estudante: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Turma</a:t>
                      </a:r>
                      <a:r>
                        <a:rPr lang="pt-BR" sz="7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Retângulo de cantos arredondados 42">
            <a:extLst>
              <a:ext uri="{FF2B5EF4-FFF2-40B4-BE49-F238E27FC236}">
                <a16:creationId xmlns:a16="http://schemas.microsoft.com/office/drawing/2014/main" id="{9C8583ED-95AA-11A8-142C-3FB4813E4E65}"/>
              </a:ext>
            </a:extLst>
          </p:cNvPr>
          <p:cNvSpPr/>
          <p:nvPr/>
        </p:nvSpPr>
        <p:spPr>
          <a:xfrm>
            <a:off x="1217302" y="264478"/>
            <a:ext cx="4457250" cy="273035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>
                <a:latin typeface="Arial" panose="020B0604020202020204" pitchFamily="34" charset="0"/>
                <a:cs typeface="Arial" panose="020B0604020202020204" pitchFamily="34" charset="0"/>
              </a:rPr>
              <a:t>Atividade de Geografia – 7º Ano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33FAE574-6588-142E-3DE0-0ED7849A56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50267" y="9220957"/>
            <a:ext cx="1141478" cy="516299"/>
          </a:xfrm>
          <a:prstGeom prst="rect">
            <a:avLst/>
          </a:prstGeom>
        </p:spPr>
      </p:pic>
      <p:graphicFrame>
        <p:nvGraphicFramePr>
          <p:cNvPr id="13" name="Tabela 13">
            <a:extLst>
              <a:ext uri="{FF2B5EF4-FFF2-40B4-BE49-F238E27FC236}">
                <a16:creationId xmlns:a16="http://schemas.microsoft.com/office/drawing/2014/main" id="{4A8ED098-FF20-4C06-EFE1-5683D18E958F}"/>
              </a:ext>
            </a:extLst>
          </p:cNvPr>
          <p:cNvGraphicFramePr>
            <a:graphicFrameLocks noGrp="1"/>
          </p:cNvGraphicFramePr>
          <p:nvPr/>
        </p:nvGraphicFramePr>
        <p:xfrm>
          <a:off x="157594" y="2391572"/>
          <a:ext cx="6534151" cy="14833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534151">
                  <a:extLst>
                    <a:ext uri="{9D8B030D-6E8A-4147-A177-3AD203B41FA5}">
                      <a16:colId xmlns:a16="http://schemas.microsoft.com/office/drawing/2014/main" val="23651966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7023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427705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4848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786306325"/>
                  </a:ext>
                </a:extLst>
              </a:tr>
            </a:tbl>
          </a:graphicData>
        </a:graphic>
      </p:graphicFrame>
      <p:graphicFrame>
        <p:nvGraphicFramePr>
          <p:cNvPr id="2" name="Tabela 1">
            <a:extLst>
              <a:ext uri="{FF2B5EF4-FFF2-40B4-BE49-F238E27FC236}">
                <a16:creationId xmlns:a16="http://schemas.microsoft.com/office/drawing/2014/main" id="{351800FE-912B-25A2-C70C-5F0720EB09D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63955765"/>
              </p:ext>
            </p:extLst>
          </p:nvPr>
        </p:nvGraphicFramePr>
        <p:xfrm>
          <a:off x="161925" y="3874932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6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Na sua cidade existe alguma unidade de conservação da Natureza? Se sim, cite quais. 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5" name="Tabela 13">
            <a:extLst>
              <a:ext uri="{FF2B5EF4-FFF2-40B4-BE49-F238E27FC236}">
                <a16:creationId xmlns:a16="http://schemas.microsoft.com/office/drawing/2014/main" id="{A5C851EC-AD33-2922-708C-57CE2D41DD2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10248027"/>
              </p:ext>
            </p:extLst>
          </p:nvPr>
        </p:nvGraphicFramePr>
        <p:xfrm>
          <a:off x="178851" y="4480697"/>
          <a:ext cx="6534151" cy="14833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534151">
                  <a:extLst>
                    <a:ext uri="{9D8B030D-6E8A-4147-A177-3AD203B41FA5}">
                      <a16:colId xmlns:a16="http://schemas.microsoft.com/office/drawing/2014/main" val="23651966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7023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427705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4848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7863063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7032393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605</TotalTime>
  <Words>165</Words>
  <Application>Microsoft Office PowerPoint</Application>
  <PresentationFormat>Papel A4 (210 x 297 mm)</PresentationFormat>
  <Paragraphs>31</Paragraphs>
  <Slides>3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Tema do Office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Douglas Martins Dantas</dc:creator>
  <cp:lastModifiedBy> </cp:lastModifiedBy>
  <cp:revision>56</cp:revision>
  <dcterms:created xsi:type="dcterms:W3CDTF">2022-07-31T15:12:23Z</dcterms:created>
  <dcterms:modified xsi:type="dcterms:W3CDTF">2023-05-22T13:33:41Z</dcterms:modified>
</cp:coreProperties>
</file>