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8"/>
  </p:notesMasterIdLst>
  <p:sldIdLst>
    <p:sldId id="284" r:id="rId2"/>
    <p:sldId id="289" r:id="rId3"/>
    <p:sldId id="290" r:id="rId4"/>
    <p:sldId id="291" r:id="rId5"/>
    <p:sldId id="286" r:id="rId6"/>
    <p:sldId id="287" r:id="rId7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65" autoAdjust="0"/>
    <p:restoredTop sz="94660"/>
  </p:normalViewPr>
  <p:slideViewPr>
    <p:cSldViewPr snapToGrid="0">
      <p:cViewPr>
        <p:scale>
          <a:sx n="112" d="100"/>
          <a:sy n="112" d="100"/>
        </p:scale>
        <p:origin x="1038" y="-37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28/07/2023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1672903"/>
            <a:ext cx="5931145" cy="6560194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44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História dos combustíveis e das máquinas térmicas</a:t>
            </a: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(EF07CI05) Discutir </a:t>
            </a: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uso de diferentes tipos de combustível e máquinas térmicas ao longo do tempo, para avaliar avanços, questões econômicas e problemas socioambientais causados pela produção e uso desses materiais e máquinas.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7º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3615991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Cite as características de cada fonte de energia, suas vantagens e desvantagens.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6" name="CaixaDeTexto 5">
            <a:extLst>
              <a:ext uri="{FF2B5EF4-FFF2-40B4-BE49-F238E27FC236}">
                <a16:creationId xmlns:a16="http://schemas.microsoft.com/office/drawing/2014/main" id="{EF2F30E3-5543-33C7-AEC3-BE703F68D11C}"/>
              </a:ext>
            </a:extLst>
          </p:cNvPr>
          <p:cNvSpPr txBox="1"/>
          <p:nvPr/>
        </p:nvSpPr>
        <p:spPr>
          <a:xfrm>
            <a:off x="519101" y="2570840"/>
            <a:ext cx="51271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Energia solar:</a:t>
            </a:r>
            <a:endParaRPr lang="pt-BR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Tabela 13">
            <a:extLst>
              <a:ext uri="{FF2B5EF4-FFF2-40B4-BE49-F238E27FC236}">
                <a16:creationId xmlns:a16="http://schemas.microsoft.com/office/drawing/2014/main" id="{DB5AD1BC-F825-DE9A-7CB1-89F36EEDF7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763350"/>
              </p:ext>
            </p:extLst>
          </p:nvPr>
        </p:nvGraphicFramePr>
        <p:xfrm>
          <a:off x="514770" y="2801628"/>
          <a:ext cx="6176975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76975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sp>
        <p:nvSpPr>
          <p:cNvPr id="17" name="CaixaDeTexto 16">
            <a:extLst>
              <a:ext uri="{FF2B5EF4-FFF2-40B4-BE49-F238E27FC236}">
                <a16:creationId xmlns:a16="http://schemas.microsoft.com/office/drawing/2014/main" id="{572DEAB0-194C-6BE2-E09C-8BA1C219153C}"/>
              </a:ext>
            </a:extLst>
          </p:cNvPr>
          <p:cNvSpPr txBox="1"/>
          <p:nvPr/>
        </p:nvSpPr>
        <p:spPr>
          <a:xfrm>
            <a:off x="514770" y="4158889"/>
            <a:ext cx="3429000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Energia eólica</a:t>
            </a:r>
            <a:r>
              <a:rPr lang="pt-BR" sz="1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pt-BR" sz="1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0" name="Tabela 13">
            <a:extLst>
              <a:ext uri="{FF2B5EF4-FFF2-40B4-BE49-F238E27FC236}">
                <a16:creationId xmlns:a16="http://schemas.microsoft.com/office/drawing/2014/main" id="{3E5CC8D6-FC2B-8928-053A-6D2B62AE464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2138754"/>
              </p:ext>
            </p:extLst>
          </p:nvPr>
        </p:nvGraphicFramePr>
        <p:xfrm>
          <a:off x="542524" y="4401877"/>
          <a:ext cx="614922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4922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sp>
        <p:nvSpPr>
          <p:cNvPr id="22" name="CaixaDeTexto 21">
            <a:extLst>
              <a:ext uri="{FF2B5EF4-FFF2-40B4-BE49-F238E27FC236}">
                <a16:creationId xmlns:a16="http://schemas.microsoft.com/office/drawing/2014/main" id="{3B34E6A4-055E-0843-00EF-23EFEF996849}"/>
              </a:ext>
            </a:extLst>
          </p:cNvPr>
          <p:cNvSpPr txBox="1"/>
          <p:nvPr/>
        </p:nvSpPr>
        <p:spPr>
          <a:xfrm>
            <a:off x="504339" y="5756627"/>
            <a:ext cx="4202206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Energia hidrelétrica</a:t>
            </a:r>
            <a:r>
              <a:rPr lang="pt-BR" sz="1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pt-BR" sz="1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3" name="Tabela 13">
            <a:extLst>
              <a:ext uri="{FF2B5EF4-FFF2-40B4-BE49-F238E27FC236}">
                <a16:creationId xmlns:a16="http://schemas.microsoft.com/office/drawing/2014/main" id="{B48A0C5F-ED1B-B4A1-C977-F9B99131AC3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8665597"/>
              </p:ext>
            </p:extLst>
          </p:nvPr>
        </p:nvGraphicFramePr>
        <p:xfrm>
          <a:off x="521267" y="6047720"/>
          <a:ext cx="6176976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76976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sp>
        <p:nvSpPr>
          <p:cNvPr id="25" name="CaixaDeTexto 24">
            <a:extLst>
              <a:ext uri="{FF2B5EF4-FFF2-40B4-BE49-F238E27FC236}">
                <a16:creationId xmlns:a16="http://schemas.microsoft.com/office/drawing/2014/main" id="{45C32B75-57C0-B4CB-E853-F044C4FA0395}"/>
              </a:ext>
            </a:extLst>
          </p:cNvPr>
          <p:cNvSpPr txBox="1"/>
          <p:nvPr/>
        </p:nvSpPr>
        <p:spPr>
          <a:xfrm>
            <a:off x="542524" y="7491544"/>
            <a:ext cx="4693022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1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Energia nuclear</a:t>
            </a:r>
            <a:r>
              <a:rPr lang="pt-BR" sz="1200" b="1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:</a:t>
            </a:r>
            <a:endParaRPr lang="pt-BR" sz="1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26" name="Tabela 13">
            <a:extLst>
              <a:ext uri="{FF2B5EF4-FFF2-40B4-BE49-F238E27FC236}">
                <a16:creationId xmlns:a16="http://schemas.microsoft.com/office/drawing/2014/main" id="{B3D3807A-F070-1276-FF86-2271EAFFC4E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4914298"/>
              </p:ext>
            </p:extLst>
          </p:nvPr>
        </p:nvGraphicFramePr>
        <p:xfrm>
          <a:off x="549518" y="7737597"/>
          <a:ext cx="6142227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142227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001572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50275405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Qual o combustível considerado renovável muito utilizado no Brasil?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5" name="CaixaDeTexto 4">
            <a:extLst>
              <a:ext uri="{FF2B5EF4-FFF2-40B4-BE49-F238E27FC236}">
                <a16:creationId xmlns:a16="http://schemas.microsoft.com/office/drawing/2014/main" id="{3D4804F4-D4FF-0C1D-AE7F-4DA50D02D005}"/>
              </a:ext>
            </a:extLst>
          </p:cNvPr>
          <p:cNvSpPr txBox="1"/>
          <p:nvPr/>
        </p:nvSpPr>
        <p:spPr>
          <a:xfrm>
            <a:off x="417106" y="2503300"/>
            <a:ext cx="3429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a) Gasolina.</a:t>
            </a:r>
            <a:endParaRPr lang="pt-BR" sz="1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pt-BR" sz="12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b) Diesel.</a:t>
            </a:r>
            <a:endParaRPr lang="pt-BR" sz="1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pt-BR" sz="12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c) Querosene.</a:t>
            </a:r>
            <a:endParaRPr lang="pt-BR" sz="1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r>
              <a:rPr lang="pt-BR" sz="12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d) Etanol.</a:t>
            </a:r>
            <a:endParaRPr lang="pt-BR" sz="1200" kern="100" dirty="0">
              <a:effectLst/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A8471689-A25C-9099-3324-4972147CD84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62539326"/>
              </p:ext>
            </p:extLst>
          </p:nvPr>
        </p:nvGraphicFramePr>
        <p:xfrm>
          <a:off x="161925" y="3658559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O primeiro combustível fóssil a ser usado em larga escala no mundo todo foi?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9" name="CaixaDeTexto 8">
            <a:extLst>
              <a:ext uri="{FF2B5EF4-FFF2-40B4-BE49-F238E27FC236}">
                <a16:creationId xmlns:a16="http://schemas.microsoft.com/office/drawing/2014/main" id="{26258A47-736F-9161-840B-A1F16A93DA66}"/>
              </a:ext>
            </a:extLst>
          </p:cNvPr>
          <p:cNvSpPr txBox="1"/>
          <p:nvPr/>
        </p:nvSpPr>
        <p:spPr>
          <a:xfrm>
            <a:off x="417106" y="4264324"/>
            <a:ext cx="3429000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kern="1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a) </a:t>
            </a:r>
            <a:r>
              <a:rPr lang="pt-BR" sz="1200" kern="100" dirty="0">
                <a:solidFill>
                  <a:srgbClr val="000000"/>
                </a:solidFill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O</a:t>
            </a:r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 gás natural.</a:t>
            </a:r>
          </a:p>
          <a:p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b) A gasolina.</a:t>
            </a:r>
          </a:p>
          <a:p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c) O carvão mineral.</a:t>
            </a:r>
          </a:p>
          <a:p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d) O querosene.</a:t>
            </a:r>
          </a:p>
        </p:txBody>
      </p:sp>
      <p:graphicFrame>
        <p:nvGraphicFramePr>
          <p:cNvPr id="10" name="Tabela 9">
            <a:extLst>
              <a:ext uri="{FF2B5EF4-FFF2-40B4-BE49-F238E27FC236}">
                <a16:creationId xmlns:a16="http://schemas.microsoft.com/office/drawing/2014/main" id="{980E8A8A-2E86-96F4-18F3-D3008C164E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4177808"/>
              </p:ext>
            </p:extLst>
          </p:nvPr>
        </p:nvGraphicFramePr>
        <p:xfrm>
          <a:off x="161924" y="53425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Complete o texto com os termos que faltam para que este tenha sentido.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3" name="CaixaDeTexto 12">
            <a:extLst>
              <a:ext uri="{FF2B5EF4-FFF2-40B4-BE49-F238E27FC236}">
                <a16:creationId xmlns:a16="http://schemas.microsoft.com/office/drawing/2014/main" id="{A61754FF-B2DF-7586-B63A-0780471F4AC9}"/>
              </a:ext>
            </a:extLst>
          </p:cNvPr>
          <p:cNvSpPr txBox="1"/>
          <p:nvPr/>
        </p:nvSpPr>
        <p:spPr>
          <a:xfrm>
            <a:off x="417106" y="5960576"/>
            <a:ext cx="6274638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 máquina térmica é um dispositivo que transforma a energia interna de um __________ em energia mecânica. Também pode ser definida como o dispositivo capaz de converter calor em __________.</a:t>
            </a:r>
            <a:endParaRPr lang="pt-BR" sz="12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5" name="CaixaDeTexto 14">
            <a:extLst>
              <a:ext uri="{FF2B5EF4-FFF2-40B4-BE49-F238E27FC236}">
                <a16:creationId xmlns:a16="http://schemas.microsoft.com/office/drawing/2014/main" id="{CB32C6E8-2289-15D5-E333-9957231E8392}"/>
              </a:ext>
            </a:extLst>
          </p:cNvPr>
          <p:cNvSpPr txBox="1"/>
          <p:nvPr/>
        </p:nvSpPr>
        <p:spPr>
          <a:xfrm>
            <a:off x="417105" y="6736718"/>
            <a:ext cx="3433853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a) combustível; comida. </a:t>
            </a:r>
          </a:p>
          <a:p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b) combustível; trabalho.</a:t>
            </a:r>
          </a:p>
          <a:p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c) cômodo; trabalho. </a:t>
            </a:r>
          </a:p>
          <a:p>
            <a:r>
              <a:rPr lang="pt-BR" sz="1200" kern="100" dirty="0">
                <a:effectLst/>
                <a:latin typeface="Arial" panose="020B0604020202020204" pitchFamily="34" charset="0"/>
                <a:ea typeface="Calibri" panose="020F0502020204030204" pitchFamily="34" charset="0"/>
                <a:cs typeface="Arial" panose="020B0604020202020204" pitchFamily="34" charset="0"/>
              </a:rPr>
              <a:t>d) cômodo; comida.</a:t>
            </a:r>
          </a:p>
        </p:txBody>
      </p:sp>
    </p:spTree>
    <p:extLst>
      <p:ext uri="{BB962C8B-B14F-4D97-AF65-F5344CB8AC3E}">
        <p14:creationId xmlns:p14="http://schemas.microsoft.com/office/powerpoint/2010/main" val="4113420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69753819"/>
              </p:ext>
            </p:extLst>
          </p:nvPr>
        </p:nvGraphicFramePr>
        <p:xfrm>
          <a:off x="161925" y="19811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Explique resumidamente como ocorre o funcionamento das máquinas térmicas.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Ciências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AAC0E2B1-1A3E-2994-51A6-E81E8EA370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14544784"/>
              </p:ext>
            </p:extLst>
          </p:nvPr>
        </p:nvGraphicFramePr>
        <p:xfrm>
          <a:off x="181017" y="38749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Como uma usina termoelétrica faz para produzir energia elétrica?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B179F32A-D7BA-CAC3-A04B-D333B8D4294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63017704"/>
              </p:ext>
            </p:extLst>
          </p:nvPr>
        </p:nvGraphicFramePr>
        <p:xfrm>
          <a:off x="181017" y="576868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Quais combustíveis a princípio, foram mais utilizados nas maquinas térmicas?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8265D6D6-D5F9-FA1D-28C6-3203D0F2C4EA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5201073"/>
              </p:ext>
            </p:extLst>
          </p:nvPr>
        </p:nvGraphicFramePr>
        <p:xfrm>
          <a:off x="157594" y="7662432"/>
          <a:ext cx="6529820" cy="60576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Pesquise o que são biocombustíveis e porque eles podem amenizar os impactos dos combustíveis fósseis na Natureza.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3" name="Tabela 13">
            <a:extLst>
              <a:ext uri="{FF2B5EF4-FFF2-40B4-BE49-F238E27FC236}">
                <a16:creationId xmlns:a16="http://schemas.microsoft.com/office/drawing/2014/main" id="{4A8ED098-FF20-4C06-EFE1-5683D18E958F}"/>
              </a:ext>
            </a:extLst>
          </p:cNvPr>
          <p:cNvGraphicFramePr>
            <a:graphicFrameLocks noGrp="1"/>
          </p:cNvGraphicFramePr>
          <p:nvPr/>
        </p:nvGraphicFramePr>
        <p:xfrm>
          <a:off x="157594" y="239157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4" name="Tabela 13">
            <a:extLst>
              <a:ext uri="{FF2B5EF4-FFF2-40B4-BE49-F238E27FC236}">
                <a16:creationId xmlns:a16="http://schemas.microsoft.com/office/drawing/2014/main" id="{F07693D4-6CD0-4270-2670-678DF33CB23D}"/>
              </a:ext>
            </a:extLst>
          </p:cNvPr>
          <p:cNvGraphicFramePr>
            <a:graphicFrameLocks noGrp="1"/>
          </p:cNvGraphicFramePr>
          <p:nvPr/>
        </p:nvGraphicFramePr>
        <p:xfrm>
          <a:off x="200109" y="4274474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5" name="Tabela 14">
            <a:extLst>
              <a:ext uri="{FF2B5EF4-FFF2-40B4-BE49-F238E27FC236}">
                <a16:creationId xmlns:a16="http://schemas.microsoft.com/office/drawing/2014/main" id="{3AC8E91E-B435-7338-C184-BB8E36C0EF4E}"/>
              </a:ext>
            </a:extLst>
          </p:cNvPr>
          <p:cNvGraphicFramePr>
            <a:graphicFrameLocks noGrp="1"/>
          </p:cNvGraphicFramePr>
          <p:nvPr/>
        </p:nvGraphicFramePr>
        <p:xfrm>
          <a:off x="181017" y="6157376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  <p:graphicFrame>
        <p:nvGraphicFramePr>
          <p:cNvPr id="16" name="Tabela 15">
            <a:extLst>
              <a:ext uri="{FF2B5EF4-FFF2-40B4-BE49-F238E27FC236}">
                <a16:creationId xmlns:a16="http://schemas.microsoft.com/office/drawing/2014/main" id="{0E7F0EF7-7A27-29EC-9954-7B32037B27F6}"/>
              </a:ext>
            </a:extLst>
          </p:cNvPr>
          <p:cNvGraphicFramePr>
            <a:graphicFrameLocks noGrp="1"/>
          </p:cNvGraphicFramePr>
          <p:nvPr/>
        </p:nvGraphicFramePr>
        <p:xfrm>
          <a:off x="153263" y="8072822"/>
          <a:ext cx="6534151" cy="148336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6534151">
                  <a:extLst>
                    <a:ext uri="{9D8B030D-6E8A-4147-A177-3AD203B41FA5}">
                      <a16:colId xmlns:a16="http://schemas.microsoft.com/office/drawing/2014/main" val="23651966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1702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27705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4848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pt-B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78630632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48652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960999"/>
              </p:ext>
            </p:extLst>
          </p:nvPr>
        </p:nvGraphicFramePr>
        <p:xfrm>
          <a:off x="161925" y="1981182"/>
          <a:ext cx="6529820" cy="131097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19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30786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Na procura de suprir a crescente demanda energética ocasionada pelo aumento da população e pelo avanço tecnológico, foram utilizados vários combustíveis no decorrer da história da humanidade. No entanto, a utilização de alguns deles podem impactar negativamente o meio ambiente, uma vez que utilizam recursos que não se regeneram na natureza completamente ou em tempo hábil. Esses recursos são chamados de fontes não renováveis.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EDB06CDB-47C0-D7CB-9571-E80EC562118C}"/>
              </a:ext>
            </a:extLst>
          </p:cNvPr>
          <p:cNvSpPr txBox="1"/>
          <p:nvPr/>
        </p:nvSpPr>
        <p:spPr>
          <a:xfrm>
            <a:off x="381857" y="3760358"/>
            <a:ext cx="6366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Carvão Mineral.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Petróleo e seus derivados.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Gás natural.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Ogiva nuclear.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Águas de uma hidrelétrica.</a:t>
            </a:r>
          </a:p>
        </p:txBody>
      </p:sp>
      <p:graphicFrame>
        <p:nvGraphicFramePr>
          <p:cNvPr id="13" name="Tabela 12">
            <a:extLst>
              <a:ext uri="{FF2B5EF4-FFF2-40B4-BE49-F238E27FC236}">
                <a16:creationId xmlns:a16="http://schemas.microsoft.com/office/drawing/2014/main" id="{BFF46091-707F-839C-0E4B-00ADADCA1F4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8055190"/>
              </p:ext>
            </p:extLst>
          </p:nvPr>
        </p:nvGraphicFramePr>
        <p:xfrm>
          <a:off x="161925" y="5129980"/>
          <a:ext cx="6491482" cy="1493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66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7484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/>
                          <a:ea typeface="Calibri" panose="020F0502020204030204" pitchFamily="34" charset="0"/>
                          <a:cs typeface="Arial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Estima-se que o uso do fogo regularmente pelos antepassados da humanidade tenha iniciado há mais de 350 mil anos e, ao longo da história, tem-se aproveitado cada vez mais seu potencial. Os hominídeos podem ter descoberto o fogo como resultado de raios. Com o tempo, os primeiros homens descobriram como produzi-lo por meio de técnicas como o atrito de madeira e a percussão de pedras. O fogo é verdadeiramente versátil e, assim, uma das mais importantes descobertas tecnológicas, embora pareça rudimentar para alguns.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14" name="CaixaDeTexto 13">
            <a:extLst>
              <a:ext uri="{FF2B5EF4-FFF2-40B4-BE49-F238E27FC236}">
                <a16:creationId xmlns:a16="http://schemas.microsoft.com/office/drawing/2014/main" id="{51F5BC8F-6C9D-67E1-71D6-67E9D5044A10}"/>
              </a:ext>
            </a:extLst>
          </p:cNvPr>
          <p:cNvSpPr txBox="1"/>
          <p:nvPr/>
        </p:nvSpPr>
        <p:spPr>
          <a:xfrm>
            <a:off x="381857" y="7089181"/>
            <a:ext cx="636646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Proteção contra animais selvagens.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Climatização dos ambientes.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Produção de ferramentas de trabalho e armamentos.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Ativar motores de navios da época das Grandes Navegações.</a:t>
            </a:r>
          </a:p>
          <a:p>
            <a:pPr marL="228600" lvl="0" indent="-228600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Preparo de alimentos.</a:t>
            </a:r>
          </a:p>
        </p:txBody>
      </p:sp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>
                <a:latin typeface="Arial" panose="020B0604020202020204" pitchFamily="34" charset="0"/>
                <a:cs typeface="Arial" panose="020B0604020202020204" pitchFamily="34" charset="0"/>
              </a:rPr>
              <a:t>Atividade de Ciências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sp>
        <p:nvSpPr>
          <p:cNvPr id="8" name="CaixaDeTexto 7">
            <a:extLst>
              <a:ext uri="{FF2B5EF4-FFF2-40B4-BE49-F238E27FC236}">
                <a16:creationId xmlns:a16="http://schemas.microsoft.com/office/drawing/2014/main" id="{A7659E73-8960-4072-EA6B-516F5A292569}"/>
              </a:ext>
            </a:extLst>
          </p:cNvPr>
          <p:cNvSpPr txBox="1"/>
          <p:nvPr/>
        </p:nvSpPr>
        <p:spPr>
          <a:xfrm>
            <a:off x="381857" y="3224644"/>
            <a:ext cx="62715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0" kern="1200" dirty="0">
                <a:solidFill>
                  <a:schemeClr val="tx1"/>
                </a:solidFill>
                <a:latin typeface="Arial"/>
                <a:ea typeface="Verdana"/>
                <a:cs typeface="Arial"/>
              </a:rPr>
              <a:t>Marque a alternativa que não represente uma fonte de energia renovável:</a:t>
            </a:r>
          </a:p>
          <a:p>
            <a:endParaRPr lang="pt-BR" sz="1200" dirty="0"/>
          </a:p>
        </p:txBody>
      </p:sp>
      <p:sp>
        <p:nvSpPr>
          <p:cNvPr id="10" name="CaixaDeTexto 9">
            <a:extLst>
              <a:ext uri="{FF2B5EF4-FFF2-40B4-BE49-F238E27FC236}">
                <a16:creationId xmlns:a16="http://schemas.microsoft.com/office/drawing/2014/main" id="{F2800C84-AE0C-BFA1-418E-B1A995559984}"/>
              </a:ext>
            </a:extLst>
          </p:cNvPr>
          <p:cNvSpPr txBox="1"/>
          <p:nvPr/>
        </p:nvSpPr>
        <p:spPr>
          <a:xfrm>
            <a:off x="381857" y="6610990"/>
            <a:ext cx="6271550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0" kern="1200" dirty="0">
                <a:solidFill>
                  <a:schemeClr val="tx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Assinale a alternativa que não corresponde a um dos usos do fogo na história humana:</a:t>
            </a:r>
          </a:p>
          <a:p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97988675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7" name="Tabela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1822208"/>
              </p:ext>
            </p:extLst>
          </p:nvPr>
        </p:nvGraphicFramePr>
        <p:xfrm>
          <a:off x="161925" y="1981182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8500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1448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A Primeira Revolução Industrial, que ocorreu em meados do século XVIII, foi um grande marco histórico da humanidade. Em relação a essa época, uma de suas características energéticas foi a: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2" name="CaixaDeTexto 1">
            <a:extLst>
              <a:ext uri="{FF2B5EF4-FFF2-40B4-BE49-F238E27FC236}">
                <a16:creationId xmlns:a16="http://schemas.microsoft.com/office/drawing/2014/main" id="{EDB06CDB-47C0-D7CB-9571-E80EC562118C}"/>
              </a:ext>
            </a:extLst>
          </p:cNvPr>
          <p:cNvSpPr txBox="1"/>
          <p:nvPr/>
        </p:nvSpPr>
        <p:spPr>
          <a:xfrm>
            <a:off x="326993" y="2718031"/>
            <a:ext cx="6366468" cy="2123658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Transição do modo de produção artesanal para o industrial, a partir do desenvolvimento de máquinas a vapor a partir do uso do carvão mineral.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Substituição do carvão mineral pelo petróleo e seus derivados, diminuindo a poluição causada por aqueles.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Modernização do processo de produção através da robótica e avanço energético por meio do uso de fontes renováveis, como células solares.</a:t>
            </a:r>
          </a:p>
          <a:p>
            <a:pPr marL="228600" indent="-228600" algn="just">
              <a:buAutoNum type="alphaLcParenR"/>
            </a:pPr>
            <a:r>
              <a:rPr lang="pt-BR" sz="1200" dirty="0">
                <a:latin typeface="Arial"/>
                <a:cs typeface="Arial"/>
              </a:rPr>
              <a:t>Melhoria nas condições de trabalho para os funcionários, com maior investimento em seu aperfeiçoamento.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O desenvolvimento de máquinas mais complexas formadas pelo conjunto de ferramentas mais simples, como cordas, rodas, engrenagens e parafusos, pelo uso de metais, fogo e água.</a:t>
            </a:r>
          </a:p>
        </p:txBody>
      </p:sp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>
                <a:latin typeface="Arial" panose="020B0604020202020204" pitchFamily="34" charset="0"/>
                <a:cs typeface="Arial" panose="020B0604020202020204" pitchFamily="34" charset="0"/>
              </a:rPr>
              <a:t>Atividade de Ciências – 7º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64A9194C-8950-8480-3ACE-90A41CC13A3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28456568"/>
              </p:ext>
            </p:extLst>
          </p:nvPr>
        </p:nvGraphicFramePr>
        <p:xfrm>
          <a:off x="161924" y="5204096"/>
          <a:ext cx="6491482" cy="149385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824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090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/>
                          <a:ea typeface="Verdana"/>
                          <a:cs typeface="Arial"/>
                        </a:rPr>
                        <a:t>A utilização de painéis fotovoltaicos - comumente chamados de "painéis solares" - tem crescido vagarosamente na matriz energética de diversos países. Empresas como a Google, já realizaram investimentos bilionários em distintas "fazendas solares" pelo globo, assim chamadas por serem vastos lotes de terra equipados com milhares de painéis. A Google utiliza-se dessa energia capturada das irradiações solares, convertendo-a em eletricidade, para alimentar seus servidores e centrais de dados, cruciais para o funcionamento de seus serviços na internet. 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7" name="CaixaDeTexto 6">
            <a:extLst>
              <a:ext uri="{FF2B5EF4-FFF2-40B4-BE49-F238E27FC236}">
                <a16:creationId xmlns:a16="http://schemas.microsoft.com/office/drawing/2014/main" id="{3E82E3E5-171D-9BA9-1196-F95988AC6CC1}"/>
              </a:ext>
            </a:extLst>
          </p:cNvPr>
          <p:cNvSpPr txBox="1"/>
          <p:nvPr/>
        </p:nvSpPr>
        <p:spPr>
          <a:xfrm>
            <a:off x="326993" y="7219538"/>
            <a:ext cx="636646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O aumento desenfreado de fazendas solares pode acelerar o esgotamento da energia produzida pelo Sol.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energia solar resulta da fusão nuclear. Tentar utilizá-la pode gerar acidentes como nas explosões das bombas atômicas no Japão durante a Segunda Guerra Mundial.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Os painéis fotovoltaicos podem derreter uns aos outros se muito próximos, pois o calor será intenso.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energia solar pode promover maior sustentabilidade ambiental ao diminuir a dependência humana dos combustíveis fósseis.</a:t>
            </a:r>
          </a:p>
          <a:p>
            <a:pPr marL="228600" lvl="0" indent="-228600" algn="just">
              <a:buAutoNum type="alphaLcParenR"/>
            </a:pPr>
            <a:r>
              <a:rPr lang="pt-BR" sz="1200" dirty="0">
                <a:latin typeface="Arial" panose="020B0604020202020204" pitchFamily="34" charset="0"/>
                <a:cs typeface="Arial" panose="020B0604020202020204" pitchFamily="34" charset="0"/>
              </a:rPr>
              <a:t>A energia solar absolutamente não diminuirá a dependência de combustíveis fósseis pela humanidade, pois não é possível substituir a gasolina e o álcool nos veículos.</a:t>
            </a:r>
          </a:p>
        </p:txBody>
      </p:sp>
      <p:sp>
        <p:nvSpPr>
          <p:cNvPr id="9" name="CaixaDeTexto 8">
            <a:extLst>
              <a:ext uri="{FF2B5EF4-FFF2-40B4-BE49-F238E27FC236}">
                <a16:creationId xmlns:a16="http://schemas.microsoft.com/office/drawing/2014/main" id="{9BCDE390-9FD4-470B-B0B5-EAD20C183DBE}"/>
              </a:ext>
            </a:extLst>
          </p:cNvPr>
          <p:cNvSpPr txBox="1"/>
          <p:nvPr/>
        </p:nvSpPr>
        <p:spPr>
          <a:xfrm>
            <a:off x="326992" y="6697950"/>
            <a:ext cx="6326413" cy="27699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pt-BR" sz="1200" b="0" kern="1200" dirty="0">
                <a:solidFill>
                  <a:schemeClr val="tx1"/>
                </a:solidFill>
                <a:latin typeface="Arial"/>
                <a:ea typeface="Verdana"/>
                <a:cs typeface="Arial"/>
              </a:rPr>
              <a:t>Qual das alternativas a seguir é verdadeira sobre o aproveitamento da energia solar?</a:t>
            </a:r>
            <a:endParaRPr lang="pt-BR" sz="1200" dirty="0"/>
          </a:p>
        </p:txBody>
      </p:sp>
    </p:spTree>
    <p:extLst>
      <p:ext uri="{BB962C8B-B14F-4D97-AF65-F5344CB8AC3E}">
        <p14:creationId xmlns:p14="http://schemas.microsoft.com/office/powerpoint/2010/main" val="300502661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4664</TotalTime>
  <Words>958</Words>
  <Application>Microsoft Office PowerPoint</Application>
  <PresentationFormat>Papel A4 (210 x 297 mm)</PresentationFormat>
  <Paragraphs>96</Paragraphs>
  <Slides>6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75</cp:revision>
  <dcterms:created xsi:type="dcterms:W3CDTF">2022-07-31T15:12:23Z</dcterms:created>
  <dcterms:modified xsi:type="dcterms:W3CDTF">2023-07-28T22:01:41Z</dcterms:modified>
</cp:coreProperties>
</file>