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9" r:id="rId3"/>
    <p:sldId id="290" r:id="rId4"/>
    <p:sldId id="291" r:id="rId5"/>
    <p:sldId id="286" r:id="rId6"/>
    <p:sldId id="287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>
        <p:scale>
          <a:sx n="112" d="100"/>
          <a:sy n="112" d="100"/>
        </p:scale>
        <p:origin x="1038" y="-3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672903"/>
            <a:ext cx="5931145" cy="656019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História dos combustíveis e das máquinas térmicas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(EF07CI05) Discutir </a:t>
            </a: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uso de diferentes tipos de combustível e máquinas térmicas ao longo do tempo, para avaliar avanços, questões econômicas e problemas socioambientais causados pela produção e uso desses materiais e máquinas.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61599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as características de cada fonte de energia, suas vantagens e desvantagens.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F2F30E3-5543-33C7-AEC3-BE703F68D11C}"/>
              </a:ext>
            </a:extLst>
          </p:cNvPr>
          <p:cNvSpPr txBox="1"/>
          <p:nvPr/>
        </p:nvSpPr>
        <p:spPr>
          <a:xfrm>
            <a:off x="519101" y="2570840"/>
            <a:ext cx="51271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 solar: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DB5AD1BC-F825-DE9A-7CB1-89F36EEDF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63350"/>
              </p:ext>
            </p:extLst>
          </p:nvPr>
        </p:nvGraphicFramePr>
        <p:xfrm>
          <a:off x="514770" y="2801628"/>
          <a:ext cx="6176975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76975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572DEAB0-194C-6BE2-E09C-8BA1C219153C}"/>
              </a:ext>
            </a:extLst>
          </p:cNvPr>
          <p:cNvSpPr txBox="1"/>
          <p:nvPr/>
        </p:nvSpPr>
        <p:spPr>
          <a:xfrm>
            <a:off x="514770" y="4158889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 eólica</a:t>
            </a:r>
            <a:r>
              <a:rPr lang="pt-BR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ela 13">
            <a:extLst>
              <a:ext uri="{FF2B5EF4-FFF2-40B4-BE49-F238E27FC236}">
                <a16:creationId xmlns:a16="http://schemas.microsoft.com/office/drawing/2014/main" id="{3E5CC8D6-FC2B-8928-053A-6D2B62AE4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8754"/>
              </p:ext>
            </p:extLst>
          </p:nvPr>
        </p:nvGraphicFramePr>
        <p:xfrm>
          <a:off x="542524" y="4401877"/>
          <a:ext cx="614922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922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3B34E6A4-055E-0843-00EF-23EFEF996849}"/>
              </a:ext>
            </a:extLst>
          </p:cNvPr>
          <p:cNvSpPr txBox="1"/>
          <p:nvPr/>
        </p:nvSpPr>
        <p:spPr>
          <a:xfrm>
            <a:off x="504339" y="5756627"/>
            <a:ext cx="42022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 hidrelétrica</a:t>
            </a:r>
            <a:r>
              <a:rPr lang="pt-BR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Tabela 13">
            <a:extLst>
              <a:ext uri="{FF2B5EF4-FFF2-40B4-BE49-F238E27FC236}">
                <a16:creationId xmlns:a16="http://schemas.microsoft.com/office/drawing/2014/main" id="{B48A0C5F-ED1B-B4A1-C977-F9B99131A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65597"/>
              </p:ext>
            </p:extLst>
          </p:nvPr>
        </p:nvGraphicFramePr>
        <p:xfrm>
          <a:off x="521267" y="6047720"/>
          <a:ext cx="6176976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76976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25" name="CaixaDeTexto 24">
            <a:extLst>
              <a:ext uri="{FF2B5EF4-FFF2-40B4-BE49-F238E27FC236}">
                <a16:creationId xmlns:a16="http://schemas.microsoft.com/office/drawing/2014/main" id="{45C32B75-57C0-B4CB-E853-F044C4FA0395}"/>
              </a:ext>
            </a:extLst>
          </p:cNvPr>
          <p:cNvSpPr txBox="1"/>
          <p:nvPr/>
        </p:nvSpPr>
        <p:spPr>
          <a:xfrm>
            <a:off x="542524" y="7491544"/>
            <a:ext cx="46930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 nuclear</a:t>
            </a:r>
            <a:r>
              <a:rPr lang="pt-BR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ela 13">
            <a:extLst>
              <a:ext uri="{FF2B5EF4-FFF2-40B4-BE49-F238E27FC236}">
                <a16:creationId xmlns:a16="http://schemas.microsoft.com/office/drawing/2014/main" id="{B3D3807A-F070-1276-FF86-2271EAFFC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4298"/>
              </p:ext>
            </p:extLst>
          </p:nvPr>
        </p:nvGraphicFramePr>
        <p:xfrm>
          <a:off x="549518" y="7737597"/>
          <a:ext cx="6142227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2227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15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27540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combustível considerado renovável muito utilizado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D4804F4-D4FF-0C1D-AE7F-4DA50D02D005}"/>
              </a:ext>
            </a:extLst>
          </p:cNvPr>
          <p:cNvSpPr txBox="1"/>
          <p:nvPr/>
        </p:nvSpPr>
        <p:spPr>
          <a:xfrm>
            <a:off x="417106" y="2503300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Gasolina.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Diesel.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Querosene.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Etanol.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8471689-A25C-9099-3324-4972147CD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539326"/>
              </p:ext>
            </p:extLst>
          </p:nvPr>
        </p:nvGraphicFramePr>
        <p:xfrm>
          <a:off x="161925" y="365855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primeiro combustível fóssil a ser usado em larga escala no mundo todo foi?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26258A47-736F-9161-840B-A1F16A93DA66}"/>
              </a:ext>
            </a:extLst>
          </p:cNvPr>
          <p:cNvSpPr txBox="1"/>
          <p:nvPr/>
        </p:nvSpPr>
        <p:spPr>
          <a:xfrm>
            <a:off x="417106" y="4264324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pt-BR" sz="1200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gás natural.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A gasolina.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O carvão mineral.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O querosene.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980E8A8A-2E86-96F4-18F3-D3008C164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177808"/>
              </p:ext>
            </p:extLst>
          </p:nvPr>
        </p:nvGraphicFramePr>
        <p:xfrm>
          <a:off x="161924" y="53425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o texto com os termos que faltam para que este tenha sentido.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A61754FF-B2DF-7586-B63A-0780471F4AC9}"/>
              </a:ext>
            </a:extLst>
          </p:cNvPr>
          <p:cNvSpPr txBox="1"/>
          <p:nvPr/>
        </p:nvSpPr>
        <p:spPr>
          <a:xfrm>
            <a:off x="417106" y="5960576"/>
            <a:ext cx="6274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máquina térmica é um dispositivo que transforma a energia interna de um __________ em energia mecânica. Também pode ser definida como o dispositivo capaz de converter calor em __________.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B32C6E8-2289-15D5-E333-9957231E8392}"/>
              </a:ext>
            </a:extLst>
          </p:cNvPr>
          <p:cNvSpPr txBox="1"/>
          <p:nvPr/>
        </p:nvSpPr>
        <p:spPr>
          <a:xfrm>
            <a:off x="417105" y="6736718"/>
            <a:ext cx="34338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combustível; comida. 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combustível; trabalho.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cômodo; trabalho. </a:t>
            </a:r>
          </a:p>
          <a:p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cômodo; comida.</a:t>
            </a:r>
          </a:p>
        </p:txBody>
      </p:sp>
    </p:spTree>
    <p:extLst>
      <p:ext uri="{BB962C8B-B14F-4D97-AF65-F5344CB8AC3E}">
        <p14:creationId xmlns:p14="http://schemas.microsoft.com/office/powerpoint/2010/main" val="411342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5381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resumidamente como ocorre o funcionamento das máquinas térmicas.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44784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uma usina termoelétrica faz para produzir energia elétrica?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01770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combustíveis a princípio, foram mais utilizados nas maquinas térmicas?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1073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Pesquise o que são biocombustíveis e porque eles podem amenizar os impactos dos combustíveis fósseis na Natureza.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6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0999"/>
              </p:ext>
            </p:extLst>
          </p:nvPr>
        </p:nvGraphicFramePr>
        <p:xfrm>
          <a:off x="161925" y="1981182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Na procura de suprir a crescente demanda energética ocasionada pelo aumento da população e pelo avanço tecnológico, foram utilizados vários combustíveis no decorrer da história da humanidade. No entanto, a utilização de alguns deles podem impactar negativamente o meio ambiente, uma vez que utilizam recursos que não se regeneram na natureza completamente ou em tempo hábil. Esses recursos são chamados de fontes não renováveis.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81857" y="3760358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Carvão Mineral.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Petróleo e seus derivados.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Gás natural.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Ogiva nuclear.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Águas de uma hidrelétrica.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55190"/>
              </p:ext>
            </p:extLst>
          </p:nvPr>
        </p:nvGraphicFramePr>
        <p:xfrm>
          <a:off x="161925" y="5129980"/>
          <a:ext cx="6491482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4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Estima-se que o uso do fogo regularmente pelos antepassados da humanidade tenha iniciado há mais de 350 mil anos e, ao longo da história, tem-se aproveitado cada vez mais seu potencial. Os hominídeos podem ter descoberto o fogo como resultado de raios. Com o tempo, os primeiros homens descobriram como produzi-lo por meio de técnicas como o atrito de madeira e a percussão de pedras. O fogo é verdadeiramente versátil e, assim, uma das mais importantes descobertas tecnológicas, embora pareça rudimentar para alguns.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381857" y="7089181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Proteção contra animais selvagens.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Climatização dos ambientes.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Produção de ferramentas de trabalho e armamentos.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Ativar motores de navios da época das Grandes Navegações.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Preparo de alimentos.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7659E73-8960-4072-EA6B-516F5A292569}"/>
              </a:ext>
            </a:extLst>
          </p:cNvPr>
          <p:cNvSpPr txBox="1"/>
          <p:nvPr/>
        </p:nvSpPr>
        <p:spPr>
          <a:xfrm>
            <a:off x="381857" y="3224644"/>
            <a:ext cx="627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Marque a alternativa que não represente uma fonte de energia renovável:</a:t>
            </a:r>
          </a:p>
          <a:p>
            <a:endParaRPr lang="pt-BR" sz="12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2800C84-AE0C-BFA1-418E-B1A995559984}"/>
              </a:ext>
            </a:extLst>
          </p:cNvPr>
          <p:cNvSpPr txBox="1"/>
          <p:nvPr/>
        </p:nvSpPr>
        <p:spPr>
          <a:xfrm>
            <a:off x="381857" y="6610990"/>
            <a:ext cx="627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não corresponde a um dos usos do fogo na história humana: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822208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4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 Primeira Revolução Industrial, que ocorreu em meados do século XVIII, foi um grande marco histórico da humanidade. Em relação a essa época, uma de suas características energéticas foi 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6993" y="2718031"/>
            <a:ext cx="6366468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Transição do modo de produção artesanal para o industrial, a partir do desenvolvimento de máquinas a vapor a partir do uso do carvão mineral.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Substituição do carvão mineral pelo petróleo e seus derivados, diminuindo a poluição causada por aqueles.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Modernização do processo de produção através da robótica e avanço energético por meio do uso de fontes renováveis, como células solares.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Melhoria nas condições de trabalho para os funcionários, com maior investimento em seu aperfeiçoamento.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desenvolvimento de máquinas mais complexas formadas pelo conjunto de ferramentas mais simples, como cordas, rodas, engrenagens e parafusos, pelo uso de metais, fogo e água.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A9194C-8950-8480-3ACE-90A41CC13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56568"/>
              </p:ext>
            </p:extLst>
          </p:nvPr>
        </p:nvGraphicFramePr>
        <p:xfrm>
          <a:off x="161924" y="5204096"/>
          <a:ext cx="6491482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 utilização de painéis fotovoltaicos - comumente chamados de "painéis solares" - tem crescido vagarosamente na matriz energética de diversos países. Empresas como a Google, já realizaram investimentos bilionários em distintas "fazendas solares" pelo globo, assim chamadas por serem vastos lotes de terra equipados com milhares de painéis. A Google utiliza-se dessa energia capturada das irradiações solares, convertendo-a em eletricidade, para alimentar seus servidores e centrais de dados, cruciais para o funcionamento de seus serviços na internet.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E82E3E5-171D-9BA9-1196-F95988AC6CC1}"/>
              </a:ext>
            </a:extLst>
          </p:cNvPr>
          <p:cNvSpPr txBox="1"/>
          <p:nvPr/>
        </p:nvSpPr>
        <p:spPr>
          <a:xfrm>
            <a:off x="326993" y="7219538"/>
            <a:ext cx="63664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aumento desenfreado de fazendas solares pode acelerar o esgotamento da energia produzida pelo Sol.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energia solar resulta da fusão nuclear. Tentar utilizá-la pode gerar acidentes como nas explosões das bombas atômicas no Japão durante a Segunda Guerra Mundial.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painéis fotovoltaicos podem derreter uns aos outros se muito próximos, pois o calor será intenso.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energia solar pode promover maior sustentabilidade ambiental ao diminuir a dependência humana dos combustíveis fósseis.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energia solar absolutamente não diminuirá a dependência de combustíveis fósseis pela humanidade, pois não é possível substituir a gasolina e o álcool nos veículos.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BCDE390-9FD4-470B-B0B5-EAD20C183DBE}"/>
              </a:ext>
            </a:extLst>
          </p:cNvPr>
          <p:cNvSpPr txBox="1"/>
          <p:nvPr/>
        </p:nvSpPr>
        <p:spPr>
          <a:xfrm>
            <a:off x="326992" y="6697950"/>
            <a:ext cx="63264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Qual das alternativas a seguir é verdadeira sobre o aproveitamento da energia solar?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005026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4664</TotalTime>
  <Words>958</Words>
  <Application>Microsoft Office PowerPoint</Application>
  <PresentationFormat>Papel A4 (210 x 297 mm)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2023-07-28T22:01:41Z</dcterms:modified>
</cp:coreProperties>
</file>