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84" r:id="rId2"/>
    <p:sldId id="286" r:id="rId3"/>
    <p:sldId id="288" r:id="rId4"/>
    <p:sldId id="289" r:id="rId5"/>
    <p:sldId id="28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stro Educação" initials="ME" lastIdx="5" clrIdx="0">
    <p:extLst>
      <p:ext uri="{19B8F6BF-5375-455C-9EA6-DF929625EA0E}">
        <p15:presenceInfo xmlns:p15="http://schemas.microsoft.com/office/powerpoint/2012/main" userId="543760a03316e622" providerId="Windows Live"/>
      </p:ext>
    </p:extLst>
  </p:cmAuthor>
  <p:cmAuthor id="2" name="Jefferson Silva" initials="JS" lastIdx="4" clrIdx="1">
    <p:extLst>
      <p:ext uri="{19B8F6BF-5375-455C-9EA6-DF929625EA0E}">
        <p15:presenceInfo xmlns:p15="http://schemas.microsoft.com/office/powerpoint/2012/main" userId="4b4173df6b62d0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A8"/>
    <a:srgbClr val="242F70"/>
    <a:srgbClr val="8B74B2"/>
    <a:srgbClr val="E56167"/>
    <a:srgbClr val="EC646A"/>
    <a:srgbClr val="FCA029"/>
    <a:srgbClr val="FC5255"/>
    <a:srgbClr val="F28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06A16-18FA-443E-90EC-B27D4C0BD2EF}" v="1237" dt="2023-05-06T22:32:32.301"/>
    <p1510:client id="{F988850D-DBB1-4B29-B1EF-0C6BFE5C396F}" v="838" dt="2023-05-17T18:48:19.843"/>
    <p1510:client id="{FE168FF8-DBD9-4671-9CC7-1FDBF8EF377E}" v="161" dt="2023-05-17T20:02:21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43B9-A6FC-4945-9D68-AACE589FBDCB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850E-32A6-46FB-829C-2B26FFC7F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2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4850E-32A6-46FB-829C-2B26FFC7FBD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9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3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02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51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0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6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5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83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D5DF-896E-4C5B-B9BA-AA878F2EABA2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F731-720B-480F-88AF-9A918B622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08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DBA064-273F-E7CB-32ED-9BA281AF6065}"/>
              </a:ext>
            </a:extLst>
          </p:cNvPr>
          <p:cNvSpPr txBox="1"/>
          <p:nvPr/>
        </p:nvSpPr>
        <p:spPr>
          <a:xfrm>
            <a:off x="529290" y="1563684"/>
            <a:ext cx="5820686" cy="68679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 simples. Formas de propagação do calor. Equilíbrio termodinâmico e vida na Terra. História dos combustíveis e das máquinas térmica</a:t>
            </a:r>
          </a:p>
          <a:p>
            <a:pPr algn="ctr"/>
            <a:endParaRPr lang="pt-BR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HABILIDADE</a:t>
            </a:r>
            <a:r>
              <a:rPr lang="pt-BR" sz="2800" dirty="0">
                <a:solidFill>
                  <a:srgbClr val="24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(EF07CI06) Discutir e avaliar mudanças econômicas, culturais e sociais, tanto na vida cotidiana quanto no mundo do trabalho, decorrentes do desenvolvimento de novos materiais e tecnologias (como automação e informatização).</a:t>
            </a:r>
            <a:endParaRPr lang="pt-BR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C1F9D4-F892-701F-E881-E0D421EC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42" y="8636184"/>
            <a:ext cx="1603181" cy="725131"/>
          </a:xfrm>
          <a:prstGeom prst="rect">
            <a:avLst/>
          </a:prstGeom>
        </p:spPr>
      </p:pic>
      <p:sp>
        <p:nvSpPr>
          <p:cNvPr id="14" name="Retângulo de cantos arredondados 38">
            <a:extLst>
              <a:ext uri="{FF2B5EF4-FFF2-40B4-BE49-F238E27FC236}">
                <a16:creationId xmlns:a16="http://schemas.microsoft.com/office/drawing/2014/main" id="{9B976065-E193-8447-6D41-DD77A346124A}"/>
              </a:ext>
            </a:extLst>
          </p:cNvPr>
          <p:cNvSpPr/>
          <p:nvPr/>
        </p:nvSpPr>
        <p:spPr>
          <a:xfrm>
            <a:off x="815712" y="376150"/>
            <a:ext cx="5247842" cy="391290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05A3AB7-6F49-3290-9C46-1B0E8EF9D8D2}"/>
              </a:ext>
            </a:extLst>
          </p:cNvPr>
          <p:cNvSpPr/>
          <p:nvPr/>
        </p:nvSpPr>
        <p:spPr>
          <a:xfrm>
            <a:off x="932977" y="432931"/>
            <a:ext cx="5013312" cy="24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ATIVIDADES COM FOCO NO ACOMPANHAMENTO DAS APRENDIZAGENS</a:t>
            </a:r>
          </a:p>
        </p:txBody>
      </p:sp>
      <p:sp>
        <p:nvSpPr>
          <p:cNvPr id="17" name="Retângulo de cantos arredondados 42">
            <a:extLst>
              <a:ext uri="{FF2B5EF4-FFF2-40B4-BE49-F238E27FC236}">
                <a16:creationId xmlns:a16="http://schemas.microsoft.com/office/drawing/2014/main" id="{E8E0D5BB-6B6A-32AE-BE19-643DB6F42FE6}"/>
              </a:ext>
            </a:extLst>
          </p:cNvPr>
          <p:cNvSpPr/>
          <p:nvPr/>
        </p:nvSpPr>
        <p:spPr>
          <a:xfrm>
            <a:off x="1217302" y="1093992"/>
            <a:ext cx="4457250" cy="273035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Atividade de Ciências – 7º Ano</a:t>
            </a:r>
          </a:p>
        </p:txBody>
      </p:sp>
    </p:spTree>
    <p:extLst>
      <p:ext uri="{BB962C8B-B14F-4D97-AF65-F5344CB8AC3E}">
        <p14:creationId xmlns:p14="http://schemas.microsoft.com/office/powerpoint/2010/main" val="231326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63348"/>
              </p:ext>
            </p:extLst>
          </p:nvPr>
        </p:nvGraphicFramePr>
        <p:xfrm>
          <a:off x="161925" y="1981182"/>
          <a:ext cx="6529820" cy="605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A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0" kern="120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A seguir são mostradas três fotos de prédios encontrados na cidade de Salvador na Bahia retiradas numa mesma semana: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8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49429"/>
              </p:ext>
            </p:extLst>
          </p:nvPr>
        </p:nvGraphicFramePr>
        <p:xfrm>
          <a:off x="161924" y="819947"/>
          <a:ext cx="6534151" cy="69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Professor(a):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5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Estudante: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Turma</a:t>
                      </a:r>
                      <a:r>
                        <a:rPr lang="pt-BR" sz="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DB06CDB-47C0-D7CB-9571-E80EC562118C}"/>
              </a:ext>
            </a:extLst>
          </p:cNvPr>
          <p:cNvSpPr txBox="1"/>
          <p:nvPr/>
        </p:nvSpPr>
        <p:spPr>
          <a:xfrm>
            <a:off x="325277" y="6175509"/>
            <a:ext cx="63664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Tx/>
              <a:buAutoNum type="alphaLcParenR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Concreto armado como material estrutural..</a:t>
            </a:r>
            <a:endParaRPr lang="pt-BR" sz="1200" dirty="0">
              <a:latin typeface="Arial"/>
              <a:cs typeface="Arial"/>
            </a:endParaRP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/>
                <a:cs typeface="Arial"/>
              </a:rPr>
              <a:t>Vidro laminado (camadas de vidro intercaladas com filmes de polímeros).</a:t>
            </a:r>
          </a:p>
          <a:p>
            <a:pPr marL="228600" lvl="0" indent="-228600">
              <a:buAutoNum type="alphaLcParenR"/>
            </a:pPr>
            <a:r>
              <a:rPr lang="pt-BR" sz="1200" b="0" i="0" dirty="0">
                <a:effectLst/>
                <a:latin typeface="Arial"/>
                <a:cs typeface="Arial"/>
              </a:rPr>
              <a:t>P</a:t>
            </a: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ainéis pré-moldados, estruturas metálicas modulares e sistemas construtivos leves.</a:t>
            </a: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Técnicas de Isolamento térmico e acústico.</a:t>
            </a:r>
            <a:endParaRPr lang="pt-BR" sz="1200" dirty="0">
              <a:latin typeface="Arial"/>
              <a:cs typeface="Arial"/>
            </a:endParaRP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/>
                <a:cs typeface="Arial"/>
              </a:rPr>
              <a:t>Tijolos formados pela moldagem e queima do barro.</a:t>
            </a:r>
          </a:p>
        </p:txBody>
      </p:sp>
      <p:sp>
        <p:nvSpPr>
          <p:cNvPr id="3" name="Retângulo de cantos arredondados 42">
            <a:extLst>
              <a:ext uri="{FF2B5EF4-FFF2-40B4-BE49-F238E27FC236}">
                <a16:creationId xmlns:a16="http://schemas.microsoft.com/office/drawing/2014/main" id="{9C8583ED-95AA-11A8-142C-3FB4813E4E65}"/>
              </a:ext>
            </a:extLst>
          </p:cNvPr>
          <p:cNvSpPr/>
          <p:nvPr/>
        </p:nvSpPr>
        <p:spPr>
          <a:xfrm>
            <a:off x="1217302" y="264478"/>
            <a:ext cx="4457250" cy="273035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Atividade de Ciências – 7º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AE574-6588-142E-3DE0-0ED7849A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267" y="9220957"/>
            <a:ext cx="1141478" cy="5162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8285E37-990A-E2AC-3722-896CB6F5A73D}"/>
              </a:ext>
            </a:extLst>
          </p:cNvPr>
          <p:cNvSpPr txBox="1"/>
          <p:nvPr/>
        </p:nvSpPr>
        <p:spPr>
          <a:xfrm>
            <a:off x="325277" y="4607391"/>
            <a:ext cx="6366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BR" sz="1200" b="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Analisando as três fotos acima, podemos afirmar que, mesmo que você não conheça nenhuma informação sobre os três prédios, eles foram construídos em épocas distintas. Isso ocorre porque a construção civil é um importante marcador histórico devido a sua relação direta com fatores econômicos e culturais do local, bem como à tecnologia disponível no momento. De acordo com o que foi discutido, assinale a alternativa que não apresenta novos materiais e/ou tecnologias utilizadas na construção civil com o decorrer dos anos no Brasil:</a:t>
            </a:r>
          </a:p>
          <a:p>
            <a:pPr lvl="0" algn="just">
              <a:buNone/>
            </a:pPr>
            <a:endParaRPr lang="pt-BR" sz="1200" b="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7FBA83-63F3-7EB9-1FBE-65833543D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" t="11750" r="2424" b="16575"/>
          <a:stretch/>
        </p:blipFill>
        <p:spPr>
          <a:xfrm>
            <a:off x="1361201" y="2731180"/>
            <a:ext cx="3932397" cy="16510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28586D-258C-9A8B-32A6-458D29BF5ABB}"/>
              </a:ext>
            </a:extLst>
          </p:cNvPr>
          <p:cNvSpPr txBox="1"/>
          <p:nvPr/>
        </p:nvSpPr>
        <p:spPr>
          <a:xfrm>
            <a:off x="5224564" y="4234846"/>
            <a:ext cx="128326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800">
                <a:latin typeface="Arial"/>
                <a:cs typeface="Calibri"/>
              </a:rPr>
              <a:t>Fonte: Jefferson Silva</a:t>
            </a:r>
            <a:endParaRPr lang="pt-BR" sz="8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88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ela 59"/>
          <p:cNvGraphicFramePr>
            <a:graphicFrameLocks noGrp="1"/>
          </p:cNvGraphicFramePr>
          <p:nvPr/>
        </p:nvGraphicFramePr>
        <p:xfrm>
          <a:off x="161924" y="819947"/>
          <a:ext cx="6534151" cy="69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Professor(a):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5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Estudante: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Turma</a:t>
                      </a:r>
                      <a:r>
                        <a:rPr lang="pt-BR" sz="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FF46091-707F-839C-0E4B-00ADADCA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05596"/>
              </p:ext>
            </p:extLst>
          </p:nvPr>
        </p:nvGraphicFramePr>
        <p:xfrm>
          <a:off x="161924" y="1903236"/>
          <a:ext cx="6491482" cy="1859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A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Eliana estava na casa de sua avó Elisa quando se lembrou de fazer seu trabalho de Ciências. Ela perguntou à avó como se fazia para concluir os trabalhos de escola à sua época. Elisa pacientemente respondeu que ela ia a uma biblioteca municipal consultar diversos livros, caso não encontrasse material suficiente na biblioteca de sua escola. Ainda na biblioteca ela iria anotar todas as passagens importantes sobre o assunto e, quando em casa, passar a limpo todo o conteúdo absorvido de forma clara. Eliana ficou surpresa, uma vez que ela possuía em suas mãos um dispositivo de pequenas polegadas com centenas de livros disponíveis e, com o trabalho feito, ela poderia simplesmente anexar um arquivo “PDF” na plataforma da sua escola e esperar sua nota por </a:t>
                      </a:r>
                      <a:r>
                        <a:rPr lang="pt-BR" sz="1200" b="0" i="1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e-mail</a:t>
                      </a:r>
                      <a:r>
                        <a:rPr lang="pt-BR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. 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8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200" b="0" kern="1200" dirty="0">
                        <a:solidFill>
                          <a:schemeClr val="tx1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F5BC8F-6C9D-67E1-71D6-67E9D5044A10}"/>
              </a:ext>
            </a:extLst>
          </p:cNvPr>
          <p:cNvSpPr txBox="1"/>
          <p:nvPr/>
        </p:nvSpPr>
        <p:spPr>
          <a:xfrm>
            <a:off x="325277" y="4322893"/>
            <a:ext cx="6366468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lphaLcParenR"/>
            </a:pPr>
            <a:r>
              <a:rPr lang="pt-BR" sz="1200" dirty="0">
                <a:latin typeface="Arial"/>
                <a:cs typeface="Arial"/>
              </a:rPr>
              <a:t>A crise das bibliotecas municipais com o avanço tecnológico, uma vez que nenhum estudante necessita mais desse ambiente.</a:t>
            </a: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modernização do acesso à informação fez com que os estudantes desconheçam o que é uma biblioteca e não saibam buscar o conhecimento através da leitura de livros.</a:t>
            </a: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/>
                <a:cs typeface="Arial"/>
              </a:rPr>
              <a:t>A correria atual causada pela eterna falta de tempo fez com que os estudantes perdessem o contato com materiais escolares, como os próprios livros e cadernos, sendo tudo digitalizado.</a:t>
            </a: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moderno acesso à informação permite ao estudante ter contato com diversas fontes de conhecimento, facilitando a busca do aprendizado e acelerando o processo de troca de informações.</a:t>
            </a:r>
          </a:p>
          <a:p>
            <a:pPr marL="228600" lvl="0" indent="-228600">
              <a:buAutoNum type="alphaL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modernização facilitou o acesso à informação de tal forma que os estudantes não mais dão valor às informações que agregam o conhecimento para seus trabalhos escolares.</a:t>
            </a:r>
          </a:p>
        </p:txBody>
      </p:sp>
      <p:sp>
        <p:nvSpPr>
          <p:cNvPr id="3" name="Retângulo de cantos arredondados 42">
            <a:extLst>
              <a:ext uri="{FF2B5EF4-FFF2-40B4-BE49-F238E27FC236}">
                <a16:creationId xmlns:a16="http://schemas.microsoft.com/office/drawing/2014/main" id="{9C8583ED-95AA-11A8-142C-3FB4813E4E65}"/>
              </a:ext>
            </a:extLst>
          </p:cNvPr>
          <p:cNvSpPr/>
          <p:nvPr/>
        </p:nvSpPr>
        <p:spPr>
          <a:xfrm>
            <a:off x="1217302" y="264478"/>
            <a:ext cx="4457250" cy="273035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Atividade de Ciências – 7º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AE574-6588-142E-3DE0-0ED7849A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267" y="9220957"/>
            <a:ext cx="1141478" cy="5162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461EC89-A608-E600-7605-3228967C4345}"/>
              </a:ext>
            </a:extLst>
          </p:cNvPr>
          <p:cNvSpPr txBox="1"/>
          <p:nvPr/>
        </p:nvSpPr>
        <p:spPr>
          <a:xfrm>
            <a:off x="325277" y="3861228"/>
            <a:ext cx="6328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BR" sz="1200" b="0" kern="1200" noProof="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A situação acima serve como exemplo para qual fenômeno?</a:t>
            </a:r>
          </a:p>
          <a:p>
            <a:pPr lvl="0" algn="just">
              <a:buNone/>
            </a:pPr>
            <a:endParaRPr lang="pt-BR" sz="1200" b="0" kern="1200" noProof="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45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1943"/>
              </p:ext>
            </p:extLst>
          </p:nvPr>
        </p:nvGraphicFramePr>
        <p:xfrm>
          <a:off x="161925" y="1745905"/>
          <a:ext cx="6529820" cy="89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avanço da automação industrial revolucionou a produção de utensílios domésticos, permitindo uma fabricação mais eficiente e rápida. Máquinas automatizadas desempenham tarefas complexas, como moldagem, corte e montagem, aumentando a produtividade e reduzindo os custos de produção. </a:t>
                      </a:r>
                      <a:endParaRPr lang="pt-BR" sz="1200" b="0" kern="1200" dirty="0">
                        <a:solidFill>
                          <a:schemeClr val="tx1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ela 59"/>
          <p:cNvGraphicFramePr>
            <a:graphicFrameLocks noGrp="1"/>
          </p:cNvGraphicFramePr>
          <p:nvPr/>
        </p:nvGraphicFramePr>
        <p:xfrm>
          <a:off x="161924" y="819947"/>
          <a:ext cx="6534151" cy="69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Professor(a):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5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Estudante: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Turma</a:t>
                      </a:r>
                      <a:r>
                        <a:rPr lang="pt-BR" sz="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DB06CDB-47C0-D7CB-9571-E80EC562118C}"/>
              </a:ext>
            </a:extLst>
          </p:cNvPr>
          <p:cNvSpPr txBox="1"/>
          <p:nvPr/>
        </p:nvSpPr>
        <p:spPr>
          <a:xfrm>
            <a:off x="325278" y="3598397"/>
            <a:ext cx="636646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just">
              <a:buAutoNum type="alphaLcParenR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avanço da automação industrial proporcionou um aumento significativo nos empregos na indústria de utensílios domésticos. </a:t>
            </a:r>
            <a:endParaRPr lang="pt-BR" sz="1200" dirty="0">
              <a:latin typeface="Arial"/>
              <a:cs typeface="Arial"/>
            </a:endParaRPr>
          </a:p>
          <a:p>
            <a:pPr marL="228600" indent="-228600" algn="just">
              <a:buAutoNum type="alphaLcParenR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automação industrial na produção de utensílios domésticos reduziu drasticamente o preço desses produtos, tornando-os mais acessíveis para todos, sem exceção.</a:t>
            </a:r>
            <a:endParaRPr lang="pt-BR" sz="1200" dirty="0">
              <a:latin typeface="Arial"/>
              <a:cs typeface="Arial"/>
            </a:endParaRPr>
          </a:p>
          <a:p>
            <a:pPr marL="228600" indent="-228600" algn="just">
              <a:buAutoNum type="alphaLcParenR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automação industrial na produção de utensílios domésticos levou a uma diminuição na variabilidade das características de utensílios produzidos em um mesmo lote. </a:t>
            </a:r>
          </a:p>
          <a:p>
            <a:pPr marL="228600" indent="-228600" algn="just">
              <a:buFontTx/>
              <a:buAutoNum type="alphaLcParenR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automação industrial levou à diminuição da qualidade dos utensílios domésticos, devido à falta de supervisão humana no processo de fabricação.</a:t>
            </a:r>
            <a:endParaRPr lang="pt-BR" sz="1200" dirty="0">
              <a:latin typeface="Arial"/>
              <a:cs typeface="Arial"/>
            </a:endParaRPr>
          </a:p>
          <a:p>
            <a:pPr marL="228600" indent="-228600" algn="just">
              <a:buAutoNum type="alphaLcParenR"/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automação industrial na produção de utensílios domésticos resultou em uma diminuição da poluição ambiental, pois, processos industriais poluem menos que processos industriais.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3" name="Retângulo de cantos arredondados 42">
            <a:extLst>
              <a:ext uri="{FF2B5EF4-FFF2-40B4-BE49-F238E27FC236}">
                <a16:creationId xmlns:a16="http://schemas.microsoft.com/office/drawing/2014/main" id="{9C8583ED-95AA-11A8-142C-3FB4813E4E65}"/>
              </a:ext>
            </a:extLst>
          </p:cNvPr>
          <p:cNvSpPr/>
          <p:nvPr/>
        </p:nvSpPr>
        <p:spPr>
          <a:xfrm>
            <a:off x="1217302" y="264478"/>
            <a:ext cx="4457250" cy="273035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Atividade de Ciências – 7º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AE574-6588-142E-3DE0-0ED7849A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267" y="9220957"/>
            <a:ext cx="1141478" cy="5162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67D721-2ECC-1366-D5A0-08AD559CD933}"/>
              </a:ext>
            </a:extLst>
          </p:cNvPr>
          <p:cNvSpPr txBox="1"/>
          <p:nvPr/>
        </p:nvSpPr>
        <p:spPr>
          <a:xfrm>
            <a:off x="325278" y="2952066"/>
            <a:ext cx="6366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essas mudanças na produção de utensílios domésticos podem ter afetado a sociedade?</a:t>
            </a:r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4153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ela 59"/>
          <p:cNvGraphicFramePr>
            <a:graphicFrameLocks noGrp="1"/>
          </p:cNvGraphicFramePr>
          <p:nvPr/>
        </p:nvGraphicFramePr>
        <p:xfrm>
          <a:off x="161924" y="819947"/>
          <a:ext cx="6534151" cy="69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Escola: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Professor(a):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5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Estudante: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Turma</a:t>
                      </a:r>
                      <a:r>
                        <a:rPr lang="pt-BR" sz="7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7478" marR="47478" marT="0" marB="0" anchor="ctr">
                    <a:lnL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de cantos arredondados 42">
            <a:extLst>
              <a:ext uri="{FF2B5EF4-FFF2-40B4-BE49-F238E27FC236}">
                <a16:creationId xmlns:a16="http://schemas.microsoft.com/office/drawing/2014/main" id="{9C8583ED-95AA-11A8-142C-3FB4813E4E65}"/>
              </a:ext>
            </a:extLst>
          </p:cNvPr>
          <p:cNvSpPr/>
          <p:nvPr/>
        </p:nvSpPr>
        <p:spPr>
          <a:xfrm>
            <a:off x="1217302" y="264478"/>
            <a:ext cx="4457250" cy="273035"/>
          </a:xfrm>
          <a:prstGeom prst="roundRect">
            <a:avLst/>
          </a:prstGeom>
          <a:solidFill>
            <a:srgbClr val="00B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Atividade de Ciências – 7º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AE574-6588-142E-3DE0-0ED7849A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67" y="9220957"/>
            <a:ext cx="1141478" cy="51629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AE8D7E7-E182-0B14-747E-1A72E97D4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04541"/>
              </p:ext>
            </p:extLst>
          </p:nvPr>
        </p:nvGraphicFramePr>
        <p:xfrm>
          <a:off x="161924" y="1759353"/>
          <a:ext cx="6491482" cy="1128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A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O </a:t>
                      </a:r>
                      <a:r>
                        <a:rPr lang="pt-BR" sz="1200" b="0" i="1" kern="1200" noProof="0" dirty="0" err="1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podcasting</a:t>
                      </a:r>
                      <a:r>
                        <a:rPr lang="pt-BR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 tem se tornado uma forma de comunicação bastante popular, principalmente entre os mais jovens. Em seu formato mais básico, um </a:t>
                      </a:r>
                      <a:r>
                        <a:rPr lang="pt-BR" sz="1200" b="0" i="1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podcast </a:t>
                      </a:r>
                      <a:r>
                        <a:rPr lang="pt-BR" sz="1200" b="0" kern="1200" noProof="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consiste num programa de áudio </a:t>
                      </a:r>
                      <a:r>
                        <a:rPr lang="pt-BR" sz="1200" b="0" kern="1200" dirty="0">
                          <a:solidFill>
                            <a:schemeClr val="tx1"/>
                          </a:solidFill>
                          <a:latin typeface="Arial"/>
                          <a:ea typeface="Verdana"/>
                          <a:cs typeface="Arial"/>
                        </a:rPr>
                        <a:t>postado em alguma plataforma na internet e que pode ser baixado ou carregado pelo ouvinte no momento que lhe for conveniente. Tomando as devidas proporções, essa prática é compatível com o papel do rádio. </a:t>
                      </a: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800" b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200" b="0" kern="1200" dirty="0">
                        <a:solidFill>
                          <a:schemeClr val="tx1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47478" marR="4747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88AF34-4130-373D-60E6-70A3E01A629B}"/>
              </a:ext>
            </a:extLst>
          </p:cNvPr>
          <p:cNvSpPr txBox="1"/>
          <p:nvPr/>
        </p:nvSpPr>
        <p:spPr>
          <a:xfrm>
            <a:off x="325277" y="3529850"/>
            <a:ext cx="636646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just">
              <a:buAutoNum type="alphaLcParenR"/>
            </a:pPr>
            <a:r>
              <a:rPr lang="pt-BR" sz="1200" dirty="0">
                <a:latin typeface="Arial"/>
                <a:cs typeface="Arial"/>
              </a:rPr>
              <a:t>A proposta do </a:t>
            </a:r>
            <a:r>
              <a:rPr lang="pt-BR" sz="1200" i="1" dirty="0">
                <a:latin typeface="Arial"/>
                <a:cs typeface="Arial"/>
              </a:rPr>
              <a:t>podcast</a:t>
            </a:r>
            <a:r>
              <a:rPr lang="pt-BR" sz="1200" dirty="0">
                <a:latin typeface="Arial"/>
                <a:cs typeface="Arial"/>
              </a:rPr>
              <a:t> é totalmente inovadora, pois nunca ocorreu na história dos meios de comunicação contar histórias via áudio criando uma ligação entre apresentador e ouvinte.</a:t>
            </a:r>
          </a:p>
          <a:p>
            <a:pPr marL="228600" indent="-228600" algn="just">
              <a:buAutoNum type="alphaLcParenR"/>
            </a:pPr>
            <a:r>
              <a:rPr lang="pt-BR" sz="1200" dirty="0">
                <a:latin typeface="Arial"/>
                <a:cs typeface="Arial"/>
              </a:rPr>
              <a:t>O rádio é baseado em uma programação voltada apenas para pessoas mais velhas, como programa de notícias e artistas famosos antes do ano 2000. 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lphaLcParenR"/>
            </a:pPr>
            <a:r>
              <a:rPr lang="pt-BR" sz="1200" dirty="0">
                <a:latin typeface="Arial"/>
                <a:cs typeface="Arial"/>
              </a:rPr>
              <a:t>O </a:t>
            </a:r>
            <a:r>
              <a:rPr lang="pt-BR" sz="1200" i="1" dirty="0">
                <a:latin typeface="Arial"/>
                <a:cs typeface="Arial"/>
              </a:rPr>
              <a:t>podcast</a:t>
            </a:r>
            <a:r>
              <a:rPr lang="pt-BR" sz="1200" dirty="0">
                <a:latin typeface="Arial"/>
                <a:cs typeface="Arial"/>
              </a:rPr>
              <a:t> pode ser considerado como uma reinvenção do rádio, pois apresentam características em comum, porém o primeiro é dotado de uma tecnologia mais avançada de distribuição.</a:t>
            </a:r>
          </a:p>
          <a:p>
            <a:pPr marL="228600" lvl="0" indent="-228600" algn="just">
              <a:buAutoNum type="alphaLcParenR"/>
            </a:pPr>
            <a:r>
              <a:rPr lang="pt-BR" sz="1200" dirty="0">
                <a:latin typeface="Arial"/>
                <a:cs typeface="Arial"/>
              </a:rPr>
              <a:t>O rádio cria uma ligação estreita entre locutor e ouvintes, já que toda sua programação é voltada a um indivíduo em específico, através de sua demanda.</a:t>
            </a:r>
          </a:p>
          <a:p>
            <a:pPr marL="228600" lvl="0" indent="-228600" algn="just">
              <a:buAutoNum type="alphaLcParenR"/>
            </a:pPr>
            <a:r>
              <a:rPr lang="pt-BR" sz="1200" dirty="0">
                <a:latin typeface="Arial"/>
                <a:cs typeface="Arial"/>
              </a:rPr>
              <a:t>Com o avanço do </a:t>
            </a:r>
            <a:r>
              <a:rPr lang="pt-BR" sz="1200" i="1" dirty="0">
                <a:latin typeface="Arial"/>
                <a:cs typeface="Arial"/>
              </a:rPr>
              <a:t>podcast</a:t>
            </a:r>
            <a:r>
              <a:rPr lang="pt-BR" sz="1200" dirty="0">
                <a:latin typeface="Arial"/>
                <a:cs typeface="Arial"/>
              </a:rPr>
              <a:t> fez com que o rádio entrasse em declínio, tendo seu fim previsto para os próximos anos.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4A6154-C885-9A99-3A7E-F47856AC1C28}"/>
              </a:ext>
            </a:extLst>
          </p:cNvPr>
          <p:cNvSpPr txBox="1"/>
          <p:nvPr/>
        </p:nvSpPr>
        <p:spPr>
          <a:xfrm>
            <a:off x="325276" y="2887447"/>
            <a:ext cx="632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Qual alternativa abaixo apresenta uma informação correta sobre o </a:t>
            </a:r>
            <a:r>
              <a:rPr lang="pt-BR" sz="1200" b="0" i="1" kern="1200" dirty="0" err="1">
                <a:solidFill>
                  <a:schemeClr val="tx1"/>
                </a:solidFill>
                <a:latin typeface="Arial"/>
                <a:ea typeface="Verdana"/>
                <a:cs typeface="Arial"/>
              </a:rPr>
              <a:t>podcasting</a:t>
            </a:r>
            <a:r>
              <a:rPr lang="pt-BR" sz="1200" b="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 e/ou o rádio?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65031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</TotalTime>
  <Words>987</Words>
  <Application>Microsoft Office PowerPoint</Application>
  <PresentationFormat>Papel A4 (210 x 297 mm)</PresentationFormat>
  <Paragraphs>61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Martins Dantas</dc:creator>
  <cp:lastModifiedBy> </cp:lastModifiedBy>
  <cp:revision>79</cp:revision>
  <dcterms:created xsi:type="dcterms:W3CDTF">2022-07-31T15:12:23Z</dcterms:created>
  <dcterms:modified xsi:type="dcterms:W3CDTF">2023-09-13T11:55:54Z</dcterms:modified>
</cp:coreProperties>
</file>