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84" r:id="rId2"/>
    <p:sldId id="286" r:id="rId3"/>
    <p:sldId id="287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E0A153-24E8-4118-9512-C041F1F121C7}" v="1558" dt="2023-04-30T13:10:52.268"/>
    <p1510:client id="{6F3F0F86-3C9B-4A54-BE74-4BC304F9B196}" v="20" vWet="22" dt="2023-04-30T12:46:07.104"/>
    <p1510:client id="{7CEF718D-ACAD-44BD-912C-AEEFF499F6DA}" v="1282" dt="2023-04-30T02:31:48.406"/>
    <p1510:client id="{C809492B-FE25-46A1-A95A-ED1CF2027999}" v="103" dt="2023-05-01T23:04:43.080"/>
    <p1510:client id="{CD1F3DF4-959C-46CB-8FF8-6CFAA25CF8BB}" v="4" dt="2023-04-30T02:57:32.392"/>
    <p1510:client id="{FB2D14F6-F4A3-43F6-8FE4-314483095C6A}" v="3739" dt="2023-04-30T12:41:59.8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6" d="100"/>
          <a:sy n="106" d="100"/>
        </p:scale>
        <p:origin x="1122" y="-3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529290" y="1933409"/>
            <a:ext cx="5820686" cy="547342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Aproximação de números para múltiplos de potências de 10</a:t>
            </a:r>
          </a:p>
          <a:p>
            <a:pPr algn="ctr"/>
            <a:endParaRPr lang="pt-BR" sz="4000" dirty="0">
              <a:solidFill>
                <a:srgbClr val="0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sz="1938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(EF06MA12) Fazer estimativas de quantidades e aproximar números para múltiplos da potência de 10 mais próxima.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>
                <a:latin typeface="Arial" panose="020B0604020202020204" pitchFamily="34" charset="0"/>
                <a:cs typeface="Arial" panose="020B0604020202020204" pitchFamily="34" charset="0"/>
              </a:rPr>
              <a:t>Atividade de Matemática – 6º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787417"/>
              </p:ext>
            </p:extLst>
          </p:nvPr>
        </p:nvGraphicFramePr>
        <p:xfrm>
          <a:off x="161925" y="2197082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O Sol é a estrela natural que nos fornece luz, calor e energia, alguns dos principais fatores responsáveis para que exista e se mantenha a vida no nosso planeta. Apesar de estar tão presente no nosso dia, o Sol se situa a uma distância de aproximadamente 149 600 000 km da Terra.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349429"/>
              </p:ext>
            </p:extLst>
          </p:nvPr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EDB06CDB-47C0-D7CB-9571-E80EC562118C}"/>
              </a:ext>
            </a:extLst>
          </p:cNvPr>
          <p:cNvSpPr txBox="1"/>
          <p:nvPr/>
        </p:nvSpPr>
        <p:spPr>
          <a:xfrm>
            <a:off x="350519" y="3788627"/>
            <a:ext cx="6366468" cy="109773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28600" indent="-228600">
              <a:buAutoNum type="alphaLcParenR"/>
            </a:pPr>
            <a:r>
              <a:rPr lang="pt-BR" sz="1200" dirty="0">
                <a:latin typeface="Arial"/>
                <a:cs typeface="Arial"/>
              </a:rPr>
              <a:t>6  x  14,96</a:t>
            </a:r>
            <a:r>
              <a:rPr lang="pt-BR" sz="1200" baseline="30000" dirty="0">
                <a:latin typeface="Arial"/>
                <a:cs typeface="Arial"/>
              </a:rPr>
              <a:t>10</a:t>
            </a:r>
            <a:r>
              <a:rPr lang="pt-BR" sz="1200" dirty="0">
                <a:latin typeface="Arial"/>
                <a:cs typeface="Arial"/>
              </a:rPr>
              <a:t> Km.</a:t>
            </a:r>
          </a:p>
          <a:p>
            <a:pPr marL="228600" indent="-228600">
              <a:buAutoNum type="alphaLcParenR"/>
            </a:pPr>
            <a:r>
              <a:rPr lang="pt-BR" sz="1200" dirty="0">
                <a:latin typeface="Arial"/>
                <a:cs typeface="Arial"/>
              </a:rPr>
              <a:t>14,96 x 6</a:t>
            </a:r>
            <a:r>
              <a:rPr lang="pt-BR" sz="1200" baseline="30000" dirty="0">
                <a:latin typeface="Arial"/>
                <a:cs typeface="Arial"/>
              </a:rPr>
              <a:t>10</a:t>
            </a:r>
            <a:r>
              <a:rPr lang="pt-BR" sz="1200" dirty="0">
                <a:latin typeface="Arial"/>
                <a:cs typeface="Arial"/>
              </a:rPr>
              <a:t> Km.</a:t>
            </a:r>
          </a:p>
          <a:p>
            <a:pPr marL="228600" indent="-228600">
              <a:buAutoNum type="alphaLcParenR"/>
            </a:pPr>
            <a:r>
              <a:rPr lang="pt-BR" sz="1200" dirty="0">
                <a:latin typeface="Arial"/>
                <a:cs typeface="Arial"/>
              </a:rPr>
              <a:t>6 x 10</a:t>
            </a:r>
            <a:r>
              <a:rPr lang="pt-BR" sz="1200" baseline="30000" dirty="0">
                <a:latin typeface="Arial"/>
                <a:cs typeface="Arial"/>
              </a:rPr>
              <a:t>149 </a:t>
            </a:r>
            <a:r>
              <a:rPr lang="pt-BR" sz="1200" dirty="0">
                <a:latin typeface="Arial"/>
                <a:cs typeface="Arial"/>
              </a:rPr>
              <a:t>Km.</a:t>
            </a:r>
          </a:p>
          <a:p>
            <a:pPr marL="228600" indent="-228600">
              <a:buAutoNum type="alphaLcParenR"/>
            </a:pPr>
            <a:r>
              <a:rPr lang="pt-BR" sz="1200" dirty="0">
                <a:latin typeface="Arial"/>
                <a:cs typeface="Arial"/>
              </a:rPr>
              <a:t>149,6 x 10</a:t>
            </a:r>
            <a:r>
              <a:rPr lang="pt-BR" sz="1200" baseline="30000" dirty="0">
                <a:latin typeface="Arial"/>
                <a:cs typeface="Arial"/>
              </a:rPr>
              <a:t>6</a:t>
            </a:r>
            <a:r>
              <a:rPr lang="pt-BR" sz="1200" dirty="0">
                <a:latin typeface="Arial"/>
                <a:cs typeface="Arial"/>
              </a:rPr>
              <a:t> Km.</a:t>
            </a:r>
          </a:p>
          <a:p>
            <a:pPr marL="228600" indent="-228600">
              <a:buAutoNum type="alphaLcParenR"/>
            </a:pPr>
            <a:r>
              <a:rPr lang="pt-BR" sz="1200" dirty="0">
                <a:latin typeface="Arial"/>
                <a:cs typeface="Arial"/>
              </a:rPr>
              <a:t>10 x 14,96</a:t>
            </a:r>
            <a:r>
              <a:rPr lang="pt-BR" sz="1200" baseline="30000" dirty="0">
                <a:latin typeface="Arial"/>
                <a:cs typeface="Arial"/>
              </a:rPr>
              <a:t>6</a:t>
            </a:r>
            <a:r>
              <a:rPr lang="pt-BR" sz="1200" dirty="0">
                <a:latin typeface="Arial"/>
                <a:cs typeface="Arial"/>
              </a:rPr>
              <a:t> Km.</a:t>
            </a:r>
          </a:p>
          <a:p>
            <a:pPr marL="228600" indent="-228600">
              <a:buAutoNum type="alphaLcParenR"/>
            </a:pPr>
            <a:endParaRPr lang="pt-BR" sz="8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>
                <a:latin typeface="Arial" panose="020B0604020202020204" pitchFamily="34" charset="0"/>
                <a:cs typeface="Arial" panose="020B0604020202020204" pitchFamily="34" charset="0"/>
              </a:rPr>
              <a:t>Atividade de Matemática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7FF7F4CC-BC07-2A33-FCD9-EF75DBDFE0B1}"/>
              </a:ext>
            </a:extLst>
          </p:cNvPr>
          <p:cNvSpPr txBox="1"/>
          <p:nvPr/>
        </p:nvSpPr>
        <p:spPr>
          <a:xfrm>
            <a:off x="350519" y="3142296"/>
            <a:ext cx="63412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/>
                <a:ea typeface="Verdana"/>
                <a:cs typeface="Arial"/>
              </a:rPr>
              <a:t>Marque a alternativa que mostre uma outra forma de representar a distância do sol em relação à Terra utilizando potência de base 10.</a:t>
            </a:r>
          </a:p>
          <a:p>
            <a:pPr algn="just"/>
            <a:endParaRPr lang="pt-BR" sz="1200" dirty="0"/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1AFB8F6E-A6C2-7F20-8A29-A9AD187523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922993"/>
              </p:ext>
            </p:extLst>
          </p:nvPr>
        </p:nvGraphicFramePr>
        <p:xfrm>
          <a:off x="161924" y="5372206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6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buNone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O sistema cardiovascular no ser humano apresenta o importantíssimo papel de bombear e transportar o sangue para todas as partes do nosso corpo. Ele é formado pelo coração, vasos sanguíneos e o sangue. Os vasos sanguíneos são formados por artérias, veias e capilares, que, se unidos de forma linear, mediriam cerca de 97 000 000 metros.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4209E3D2-7609-6ABC-4D9A-10935D895BFB}"/>
              </a:ext>
            </a:extLst>
          </p:cNvPr>
          <p:cNvSpPr txBox="1"/>
          <p:nvPr/>
        </p:nvSpPr>
        <p:spPr>
          <a:xfrm>
            <a:off x="328515" y="6963751"/>
            <a:ext cx="6366468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/>
                <a:cs typeface="Arial"/>
              </a:rPr>
              <a:t>97 x 10</a:t>
            </a:r>
            <a:r>
              <a:rPr lang="pt-BR" sz="1200" baseline="30000" dirty="0">
                <a:latin typeface="Arial"/>
                <a:cs typeface="Arial"/>
              </a:rPr>
              <a:t>7</a:t>
            </a:r>
            <a:r>
              <a:rPr lang="pt-BR" sz="1200" dirty="0">
                <a:latin typeface="Arial"/>
                <a:cs typeface="Arial"/>
              </a:rPr>
              <a:t> m.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/>
                <a:cs typeface="Arial"/>
              </a:rPr>
              <a:t>97 x 10</a:t>
            </a:r>
            <a:r>
              <a:rPr lang="pt-BR" sz="1200" baseline="30000" dirty="0">
                <a:latin typeface="Arial"/>
                <a:cs typeface="Arial"/>
              </a:rPr>
              <a:t>5</a:t>
            </a:r>
            <a:r>
              <a:rPr lang="pt-BR" sz="1200" dirty="0">
                <a:latin typeface="Arial"/>
                <a:cs typeface="Arial"/>
              </a:rPr>
              <a:t> m.</a:t>
            </a:r>
          </a:p>
          <a:p>
            <a:pPr marL="228600" indent="-228600">
              <a:buAutoNum type="alphaLcParenR"/>
            </a:pPr>
            <a:r>
              <a:rPr lang="pt-BR" sz="1200" dirty="0">
                <a:latin typeface="Arial"/>
                <a:cs typeface="Arial"/>
              </a:rPr>
              <a:t>9,7 x 10</a:t>
            </a:r>
            <a:r>
              <a:rPr lang="pt-BR" sz="1200" baseline="30000" dirty="0">
                <a:latin typeface="Arial"/>
                <a:cs typeface="Arial"/>
              </a:rPr>
              <a:t>7</a:t>
            </a:r>
            <a:r>
              <a:rPr lang="pt-BR" sz="1200" dirty="0">
                <a:latin typeface="Arial"/>
                <a:cs typeface="Arial"/>
              </a:rPr>
              <a:t> m.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/>
                <a:cs typeface="Arial"/>
              </a:rPr>
              <a:t>9,7 x 10</a:t>
            </a:r>
            <a:r>
              <a:rPr lang="pt-BR" sz="1200" baseline="30000" dirty="0">
                <a:latin typeface="Arial"/>
                <a:cs typeface="Arial"/>
              </a:rPr>
              <a:t>6</a:t>
            </a:r>
            <a:r>
              <a:rPr lang="pt-BR" sz="1200" dirty="0">
                <a:latin typeface="Arial"/>
                <a:cs typeface="Arial"/>
              </a:rPr>
              <a:t> m.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/>
                <a:cs typeface="Arial"/>
              </a:rPr>
              <a:t>10 x 97</a:t>
            </a:r>
            <a:r>
              <a:rPr lang="pt-BR" sz="1200" baseline="30000" dirty="0">
                <a:latin typeface="Arial"/>
                <a:cs typeface="Arial"/>
              </a:rPr>
              <a:t>5</a:t>
            </a:r>
            <a:r>
              <a:rPr lang="pt-BR" sz="1200" dirty="0">
                <a:latin typeface="Arial"/>
                <a:cs typeface="Arial"/>
              </a:rPr>
              <a:t> m.</a:t>
            </a:r>
          </a:p>
          <a:p>
            <a:pPr marL="228600" indent="-228600">
              <a:buFontTx/>
              <a:buAutoNum type="alphaLcParenR"/>
            </a:pPr>
            <a:endParaRPr lang="pt-BR" sz="1200" dirty="0">
              <a:latin typeface="Arial"/>
              <a:cs typeface="Arial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ECEDB521-F9EE-EDD9-F211-2CDEA6E092E0}"/>
              </a:ext>
            </a:extLst>
          </p:cNvPr>
          <p:cNvSpPr txBox="1"/>
          <p:nvPr/>
        </p:nvSpPr>
        <p:spPr>
          <a:xfrm>
            <a:off x="328515" y="6317420"/>
            <a:ext cx="636322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buNone/>
            </a:pPr>
            <a:r>
              <a:rPr lang="pt-BR" sz="1200" b="0" kern="1200" dirty="0">
                <a:solidFill>
                  <a:schemeClr val="tx1"/>
                </a:solidFill>
                <a:latin typeface="Arial"/>
                <a:ea typeface="Verdana"/>
                <a:cs typeface="Arial"/>
              </a:rPr>
              <a:t>No texto acima é mostrado um número com muitos dígitos, aponte a alternativa que represente o mesmo número de forma mais sucinta, usando potência de base 10.</a:t>
            </a:r>
          </a:p>
          <a:p>
            <a:pPr lvl="0" algn="just">
              <a:buNone/>
            </a:pP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97988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485343"/>
              </p:ext>
            </p:extLst>
          </p:nvPr>
        </p:nvGraphicFramePr>
        <p:xfrm>
          <a:off x="161925" y="198118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Os BRICs é a sigla de um bloco internacional de cooperação envolvendo 5 países ditos emergentes: Brasil, Rússia, Índia, China e África do Sul. A seguir mostramos o número estimado de habitantes desses 5 países.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EDB06CDB-47C0-D7CB-9571-E80EC562118C}"/>
              </a:ext>
            </a:extLst>
          </p:cNvPr>
          <p:cNvSpPr txBox="1"/>
          <p:nvPr/>
        </p:nvSpPr>
        <p:spPr>
          <a:xfrm>
            <a:off x="274319" y="4285702"/>
            <a:ext cx="6417426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28600" indent="-228600" algn="just">
              <a:buAutoNum type="alphaLcParenR"/>
            </a:pPr>
            <a:r>
              <a:rPr lang="pt-BR" sz="1200" dirty="0">
                <a:latin typeface="Arial"/>
                <a:cs typeface="Arial"/>
              </a:rPr>
              <a:t>A África do sul possui a maior população.</a:t>
            </a:r>
          </a:p>
          <a:p>
            <a:pPr marL="228600" indent="-228600" algn="just">
              <a:buAutoNum type="alphaLcParenR"/>
            </a:pPr>
            <a:r>
              <a:rPr lang="pt-BR" sz="1200" dirty="0">
                <a:latin typeface="Arial"/>
                <a:cs typeface="Arial"/>
              </a:rPr>
              <a:t>É completamente falso afirmar que Índia e China possuam população absoluta diferente.</a:t>
            </a:r>
          </a:p>
          <a:p>
            <a:pPr marL="228600" indent="-228600" algn="just">
              <a:buAutoNum type="alphaLcParenR"/>
            </a:pPr>
            <a:r>
              <a:rPr lang="pt-BR" sz="1200" dirty="0">
                <a:latin typeface="Arial"/>
                <a:cs typeface="Arial"/>
              </a:rPr>
              <a:t>O Brasil possui 21 430 000 000 habitantes.</a:t>
            </a:r>
          </a:p>
          <a:p>
            <a:pPr marL="228600" indent="-228600" algn="just">
              <a:buAutoNum type="alphaLcParenR"/>
            </a:pPr>
            <a:r>
              <a:rPr lang="pt-BR" sz="1200" dirty="0">
                <a:latin typeface="Arial"/>
                <a:cs typeface="Arial"/>
              </a:rPr>
              <a:t>A Rússia é mais populosa que a África do sul.</a:t>
            </a:r>
          </a:p>
          <a:p>
            <a:pPr marL="228600" indent="-228600" algn="just">
              <a:buAutoNum type="alphaLcParenR"/>
            </a:pPr>
            <a:r>
              <a:rPr lang="pt-BR" sz="1200" dirty="0">
                <a:latin typeface="Arial"/>
                <a:cs typeface="Arial"/>
              </a:rPr>
              <a:t>Todos os países apresentam mais de 100 milhões de habitantes.</a:t>
            </a:r>
          </a:p>
          <a:p>
            <a:pPr marL="228600" indent="-228600" algn="just">
              <a:buAutoNum type="alphaLcParenR"/>
            </a:pP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>
                <a:latin typeface="Arial" panose="020B0604020202020204" pitchFamily="34" charset="0"/>
                <a:cs typeface="Arial" panose="020B0604020202020204" pitchFamily="34" charset="0"/>
              </a:rPr>
              <a:t>Atividade de Matemática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7" name="Tabela 7">
            <a:extLst>
              <a:ext uri="{FF2B5EF4-FFF2-40B4-BE49-F238E27FC236}">
                <a16:creationId xmlns:a16="http://schemas.microsoft.com/office/drawing/2014/main" id="{203A8B3A-3640-0B9D-DF19-93588B7383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023953"/>
              </p:ext>
            </p:extLst>
          </p:nvPr>
        </p:nvGraphicFramePr>
        <p:xfrm>
          <a:off x="381857" y="2852257"/>
          <a:ext cx="6197690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0746">
                  <a:extLst>
                    <a:ext uri="{9D8B030D-6E8A-4147-A177-3AD203B41FA5}">
                      <a16:colId xmlns:a16="http://schemas.microsoft.com/office/drawing/2014/main" val="212428324"/>
                    </a:ext>
                  </a:extLst>
                </a:gridCol>
                <a:gridCol w="1065439">
                  <a:extLst>
                    <a:ext uri="{9D8B030D-6E8A-4147-A177-3AD203B41FA5}">
                      <a16:colId xmlns:a16="http://schemas.microsoft.com/office/drawing/2014/main" val="43303952"/>
                    </a:ext>
                  </a:extLst>
                </a:gridCol>
                <a:gridCol w="991959">
                  <a:extLst>
                    <a:ext uri="{9D8B030D-6E8A-4147-A177-3AD203B41FA5}">
                      <a16:colId xmlns:a16="http://schemas.microsoft.com/office/drawing/2014/main" val="1611774118"/>
                    </a:ext>
                  </a:extLst>
                </a:gridCol>
                <a:gridCol w="967467">
                  <a:extLst>
                    <a:ext uri="{9D8B030D-6E8A-4147-A177-3AD203B41FA5}">
                      <a16:colId xmlns:a16="http://schemas.microsoft.com/office/drawing/2014/main" val="2538776437"/>
                    </a:ext>
                  </a:extLst>
                </a:gridCol>
                <a:gridCol w="1028676">
                  <a:extLst>
                    <a:ext uri="{9D8B030D-6E8A-4147-A177-3AD203B41FA5}">
                      <a16:colId xmlns:a16="http://schemas.microsoft.com/office/drawing/2014/main" val="3512633769"/>
                    </a:ext>
                  </a:extLst>
                </a:gridCol>
                <a:gridCol w="1163403">
                  <a:extLst>
                    <a:ext uri="{9D8B030D-6E8A-4147-A177-3AD203B41FA5}">
                      <a16:colId xmlns:a16="http://schemas.microsoft.com/office/drawing/2014/main" val="1580126207"/>
                    </a:ext>
                  </a:extLst>
                </a:gridCol>
              </a:tblGrid>
              <a:tr h="269421"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>
                          <a:latin typeface="Arial"/>
                        </a:rPr>
                        <a:t>País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latin typeface="Arial"/>
                        </a:rPr>
                        <a:t>Brasil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latin typeface="Arial"/>
                        </a:rPr>
                        <a:t>Rússia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latin typeface="Arial"/>
                        </a:rPr>
                        <a:t>Índia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latin typeface="Arial"/>
                        </a:rPr>
                        <a:t>China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latin typeface="Arial"/>
                        </a:rPr>
                        <a:t>África do sul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0507093"/>
                  </a:ext>
                </a:extLst>
              </a:tr>
              <a:tr h="240294">
                <a:tc>
                  <a:txBody>
                    <a:bodyPr/>
                    <a:lstStyle/>
                    <a:p>
                      <a:pPr algn="ctr"/>
                      <a:r>
                        <a:rPr lang="pt-BR" sz="1200" b="1">
                          <a:latin typeface="Arial"/>
                        </a:rPr>
                        <a:t>População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Arial"/>
                        </a:rPr>
                        <a:t>21,43 x 10</a:t>
                      </a:r>
                      <a:r>
                        <a:rPr lang="pt-BR" sz="1200" baseline="30000" dirty="0">
                          <a:latin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Arial"/>
                        </a:rPr>
                        <a:t>14,34 x 10</a:t>
                      </a:r>
                      <a:r>
                        <a:rPr lang="pt-BR" sz="1200" baseline="30000" dirty="0">
                          <a:latin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latin typeface="Arial"/>
                        </a:rPr>
                        <a:t>14,25 x 10</a:t>
                      </a:r>
                      <a:r>
                        <a:rPr lang="pt-BR" sz="1200" baseline="30000">
                          <a:latin typeface="Arial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>
                          <a:latin typeface="Arial"/>
                        </a:rPr>
                        <a:t>14,25 </a:t>
                      </a:r>
                      <a:r>
                        <a:rPr lang="pt-BR" sz="1200" b="0" i="0" u="none" strike="noStrike" noProof="0">
                          <a:solidFill>
                            <a:srgbClr val="000000"/>
                          </a:solidFill>
                          <a:latin typeface="Arial"/>
                        </a:rPr>
                        <a:t>x 10</a:t>
                      </a:r>
                      <a:r>
                        <a:rPr lang="pt-BR" sz="1200" b="0" i="0" u="none" strike="noStrike" baseline="30000" noProof="0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  <a:endParaRPr lang="pt-BR" sz="800" b="0" i="0" u="none" strike="noStrike" baseline="30000" noProof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Arial"/>
                        </a:rPr>
                        <a:t>59,39 x 10</a:t>
                      </a:r>
                      <a:r>
                        <a:rPr lang="pt-BR" sz="1200" baseline="30000" dirty="0">
                          <a:latin typeface="Arial"/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597995"/>
                  </a:ext>
                </a:extLst>
              </a:tr>
            </a:tbl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6B2D1A3E-6296-BD93-7D53-BD99FBD395B8}"/>
              </a:ext>
            </a:extLst>
          </p:cNvPr>
          <p:cNvSpPr txBox="1"/>
          <p:nvPr/>
        </p:nvSpPr>
        <p:spPr>
          <a:xfrm>
            <a:off x="2914214" y="3431537"/>
            <a:ext cx="3834111" cy="21544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800" dirty="0">
                <a:latin typeface="Arial"/>
                <a:cs typeface="Calibri"/>
              </a:rPr>
              <a:t>Fonte: IBGE. Disponível em: &lt;paises.ibge.gov.br&gt;. Acesso em: 30 abr. 2023.</a:t>
            </a:r>
            <a:endParaRPr lang="pt-BR" sz="800" dirty="0">
              <a:latin typeface="Arial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E853D182-14D9-AD43-691A-C13466070313}"/>
              </a:ext>
            </a:extLst>
          </p:cNvPr>
          <p:cNvSpPr txBox="1"/>
          <p:nvPr/>
        </p:nvSpPr>
        <p:spPr>
          <a:xfrm>
            <a:off x="274320" y="3824037"/>
            <a:ext cx="3429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buNone/>
            </a:pPr>
            <a:r>
              <a:rPr lang="pt-BR" sz="1200" b="0" kern="1200" dirty="0">
                <a:solidFill>
                  <a:schemeClr val="tx1"/>
                </a:solidFill>
                <a:latin typeface="Arial"/>
                <a:ea typeface="Verdana"/>
                <a:cs typeface="Arial"/>
              </a:rPr>
              <a:t>Sobre os dados acima é correto afirmar que:</a:t>
            </a:r>
          </a:p>
          <a:p>
            <a:pPr lvl="0" algn="just">
              <a:buNone/>
            </a:pPr>
            <a:endParaRPr lang="pt-BR" sz="1200" dirty="0"/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6142AC8C-B111-39EA-39C8-8E24E7A9E5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22423"/>
              </p:ext>
            </p:extLst>
          </p:nvPr>
        </p:nvGraphicFramePr>
        <p:xfrm>
          <a:off x="161923" y="5790042"/>
          <a:ext cx="6529821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65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buNone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Tânia precisou fazer um cálculo utilizando uma calculadora digital e encontrou o seguinte resultado.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id="{D1CBEEE8-12AE-BB5B-A8A8-A011E103225D}"/>
              </a:ext>
            </a:extLst>
          </p:cNvPr>
          <p:cNvSpPr txBox="1"/>
          <p:nvPr/>
        </p:nvSpPr>
        <p:spPr>
          <a:xfrm>
            <a:off x="325277" y="7162485"/>
            <a:ext cx="6366468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28600" lvl="0" indent="-228600" algn="just">
              <a:buAutoNum type="alphaLcParenR"/>
            </a:pPr>
            <a:r>
              <a:rPr lang="pt-BR" sz="1200" dirty="0">
                <a:latin typeface="Arial"/>
                <a:cs typeface="Arial"/>
              </a:rPr>
              <a:t>O E significa “soma externa” e o resultado é uma representação do valor 9,7.</a:t>
            </a:r>
          </a:p>
          <a:p>
            <a:pPr marL="228600" indent="-228600" algn="just">
              <a:buFontTx/>
              <a:buAutoNum type="alphaLcParenR"/>
            </a:pPr>
            <a:r>
              <a:rPr lang="pt-BR" sz="1200" dirty="0">
                <a:latin typeface="Arial"/>
                <a:cs typeface="Arial"/>
              </a:rPr>
              <a:t>O E significa “extenso” e o resultado é uma representação do valor 57,4.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/>
                <a:cs typeface="Arial"/>
              </a:rPr>
              <a:t>O E significa “extremidade” e o resultado é uma representação do valor 5,74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/>
                <a:cs typeface="Arial"/>
              </a:rPr>
              <a:t>O E significa “esquerdo” e o resultado é uma representação do valor 57 000.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/>
                <a:cs typeface="Arial"/>
              </a:rPr>
              <a:t>O E significa “exponencial” e o resultado é uma representação do valor 57 000.</a:t>
            </a:r>
          </a:p>
          <a:p>
            <a:pPr marL="228600" indent="-228600" algn="just">
              <a:buFontTx/>
              <a:buAutoNum type="alphaLcParenR"/>
            </a:pP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66343A9E-F573-8F8C-0A07-EFDF9775E09B}"/>
              </a:ext>
            </a:extLst>
          </p:cNvPr>
          <p:cNvSpPr txBox="1"/>
          <p:nvPr/>
        </p:nvSpPr>
        <p:spPr>
          <a:xfrm>
            <a:off x="325277" y="6329518"/>
            <a:ext cx="636646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buNone/>
            </a:pPr>
            <a:r>
              <a:rPr lang="pt-BR" sz="1200" b="0" kern="1200" dirty="0">
                <a:solidFill>
                  <a:schemeClr val="tx1"/>
                </a:solidFill>
                <a:latin typeface="Arial"/>
                <a:ea typeface="Verdana"/>
                <a:cs typeface="Arial"/>
              </a:rPr>
              <a:t>5,7E+4</a:t>
            </a:r>
          </a:p>
          <a:p>
            <a:pPr lvl="0" algn="ctr">
              <a:buNone/>
            </a:pPr>
            <a:endParaRPr lang="pt-BR" sz="1200" b="0" kern="1200" dirty="0">
              <a:solidFill>
                <a:schemeClr val="tx1"/>
              </a:solidFill>
              <a:latin typeface="Arial"/>
              <a:ea typeface="Verdana"/>
              <a:cs typeface="Arial"/>
            </a:endParaRPr>
          </a:p>
          <a:p>
            <a:pPr lvl="0" algn="just">
              <a:buNone/>
            </a:pPr>
            <a:r>
              <a:rPr lang="pt-BR" sz="12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 a alternativa apresenta a melhor explicação para Tânia entender o resultado.</a:t>
            </a:r>
          </a:p>
          <a:p>
            <a:pPr lvl="0" algn="just">
              <a:buNone/>
            </a:pPr>
            <a:endParaRPr lang="pt-BR" sz="12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2593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</TotalTime>
  <Words>568</Words>
  <Application>Microsoft Office PowerPoint</Application>
  <PresentationFormat>Papel A4 (210 x 297 mm)</PresentationFormat>
  <Paragraphs>65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26</cp:revision>
  <dcterms:created xsi:type="dcterms:W3CDTF">2022-07-31T15:12:23Z</dcterms:created>
  <dcterms:modified xsi:type="dcterms:W3CDTF">2023-05-30T18:34:29Z</dcterms:modified>
</cp:coreProperties>
</file>