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7"/>
  </p:notesMasterIdLst>
  <p:sldIdLst>
    <p:sldId id="284" r:id="rId2"/>
    <p:sldId id="286" r:id="rId3"/>
    <p:sldId id="288" r:id="rId4"/>
    <p:sldId id="287" r:id="rId5"/>
    <p:sldId id="289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1E74B-81CF-4EFB-9B79-2C6E92375CB4}" v="4" dt="2023-05-01T05:57:12.199"/>
    <p1510:client id="{9A86FEAD-2A65-47FF-8C40-349C1E51DF9D}" v="25" dt="2023-05-01T13:51:24.513"/>
    <p1510:client id="{F1C5260D-9CB0-43AE-9F4F-CA4E79854816}" v="10" dt="2023-05-01T23:14:36.6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30/05/2023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980679"/>
            <a:ext cx="5820686" cy="5944641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Frações: significados (parte/todo, quociente), equivalência, comparação, adição e subtração;</a:t>
            </a:r>
          </a:p>
          <a:p>
            <a:pPr algn="ctr"/>
            <a:r>
              <a:rPr lang="pt-BR" sz="28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cálculo da fração de um número natural; adição e subtração de frações</a:t>
            </a:r>
          </a:p>
          <a:p>
            <a:pPr algn="ctr"/>
            <a:endParaRPr lang="pt-BR" sz="28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1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(EF06MA10) Resolver e elaborar problemas que envolvam adição ou subtração com números racionais positivos na representação fracionária.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3095479"/>
                  </p:ext>
                </p:extLst>
              </p:nvPr>
            </p:nvGraphicFramePr>
            <p:xfrm>
              <a:off x="161924" y="2076206"/>
              <a:ext cx="6529820" cy="108821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Liliane decidiu comprar uma garrafa de água de capacidade de 2 litros para que ela sempre ingerisse este volume durante o dia. Das 9 horas da manhã até o meio-dia, ela bebeu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do volume da garrafa. Das 13 h às 17 h ela bebeu mais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10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05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desse volume.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43095479"/>
                  </p:ext>
                </p:extLst>
              </p:nvPr>
            </p:nvGraphicFramePr>
            <p:xfrm>
              <a:off x="161924" y="2076206"/>
              <a:ext cx="6529820" cy="1088216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87452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5" t="-5517" b="-241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BCAC38E-7623-77BA-4633-960B3CA810F3}"/>
                  </a:ext>
                </a:extLst>
              </p:cNvPr>
              <p:cNvSpPr txBox="1"/>
              <p:nvPr/>
            </p:nvSpPr>
            <p:spPr>
              <a:xfrm>
                <a:off x="357405" y="3810753"/>
                <a:ext cx="6366468" cy="296119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 rtlCol="0" anchor="t">
                <a:spAutoFit/>
              </a:bodyPr>
              <a:lstStyle/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, respectivamente.</a:t>
                </a:r>
              </a:p>
              <a:p>
                <a:pPr marL="22860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BR" sz="1600" dirty="0">
                    <a:latin typeface="Arial"/>
                    <a:cs typeface="Arial"/>
                  </a:rPr>
                  <a:t> </a:t>
                </a:r>
                <a:r>
                  <a:rPr lang="pt-BR" sz="1200" dirty="0">
                    <a:latin typeface="Arial"/>
                    <a:cs typeface="Arial"/>
                  </a:rPr>
                  <a:t>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BR" sz="1200" dirty="0">
                    <a:latin typeface="Arial"/>
                    <a:cs typeface="Arial"/>
                  </a:rPr>
                  <a:t>, respectivamente. </a:t>
                </a: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BR" sz="1200" dirty="0">
                    <a:latin typeface="Arial"/>
                    <a:cs typeface="Arial"/>
                  </a:rPr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BR" sz="1200" dirty="0">
                    <a:latin typeface="Arial"/>
                    <a:cs typeface="Arial"/>
                  </a:rPr>
                  <a:t>, respectivamente.</a:t>
                </a: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/>
                    <a:cs typeface="Arial"/>
                  </a:rPr>
                  <a:t>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/>
                    <a:cs typeface="Arial"/>
                  </a:rPr>
                  <a:t>, respectivamente. </a:t>
                </a: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/>
                    <a:cs typeface="Arial"/>
                  </a:rPr>
                  <a:t>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6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6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10</m:t>
                        </m:r>
                      </m:den>
                    </m:f>
                    <m:r>
                      <a:rPr lang="pt-BR" sz="1600" i="1"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200" dirty="0">
                    <a:latin typeface="Arial"/>
                    <a:cs typeface="Arial"/>
                  </a:rPr>
                  <a:t>, respectivamente.</a:t>
                </a: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BCAC38E-7623-77BA-4633-960B3CA81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05" y="3810753"/>
                <a:ext cx="6366468" cy="29611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AEE58064-E293-8B01-0FE2-053E86669B60}"/>
              </a:ext>
            </a:extLst>
          </p:cNvPr>
          <p:cNvSpPr txBox="1"/>
          <p:nvPr/>
        </p:nvSpPr>
        <p:spPr>
          <a:xfrm>
            <a:off x="339409" y="3164422"/>
            <a:ext cx="63523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Quais as frações do volume total da garrafa que Liliane consumiu até às 17 h e quanto ainda resta consumir para atingir a sua meta?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BFF46091-707F-839C-0E4B-00ADADCA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01689"/>
              </p:ext>
            </p:extLst>
          </p:nvPr>
        </p:nvGraphicFramePr>
        <p:xfrm>
          <a:off x="161924" y="2096793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Helena foi fazer as compras do mês de sua casa. Ela organizou suas compras em categorias, correspondendo às seguintes frações do valor total pago:</a:t>
                      </a:r>
                    </a:p>
                    <a:p>
                      <a:pPr lvl="0" algn="just">
                        <a:buNone/>
                      </a:pPr>
                      <a:endParaRPr lang="pt-BR" sz="1200" b="0" kern="1200" dirty="0">
                        <a:solidFill>
                          <a:schemeClr val="tx1"/>
                        </a:solidFill>
                        <a:latin typeface="Arial"/>
                        <a:ea typeface="Verdana"/>
                        <a:cs typeface="Arial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51F5BC8F-6C9D-67E1-71D6-67E9D5044A10}"/>
                  </a:ext>
                </a:extLst>
              </p:cNvPr>
              <p:cNvSpPr txBox="1"/>
              <p:nvPr/>
            </p:nvSpPr>
            <p:spPr>
              <a:xfrm>
                <a:off x="295317" y="5790207"/>
                <a:ext cx="6366468" cy="2345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51F5BC8F-6C9D-67E1-71D6-67E9D5044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17" y="5790207"/>
                <a:ext cx="6366468" cy="23457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2D216DFC-C209-6BDF-2838-63A2F305A9CD}"/>
                  </a:ext>
                </a:extLst>
              </p:cNvPr>
              <p:cNvSpPr txBox="1"/>
              <p:nvPr/>
            </p:nvSpPr>
            <p:spPr>
              <a:xfrm>
                <a:off x="295316" y="2666018"/>
                <a:ext cx="6396427" cy="31241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pt-BR" sz="1200" b="1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Produtos de limpeza: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endParaRPr lang="pt-BR" sz="12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pt-BR" sz="1200" b="1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Gêneros alimentícios: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pt-BR" sz="12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pt-BR" sz="1200" b="1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Produtos de beleza: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2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pt-BR" sz="1200" b="1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Decoração do ambiente: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pt-BR" sz="14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:endParaRPr lang="pt-BR" sz="12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pt-BR" sz="1200" b="1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Cama, mesa e banho:</a:t>
                </a:r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  <m:r>
                      <a:rPr lang="pt-BR" sz="1400" b="0" i="1" kern="12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Verdana" panose="020B0604030504040204" pitchFamily="34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endParaRPr lang="pt-BR" sz="12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  <a:p>
                <a:pPr lvl="0" algn="ctr">
                  <a:buNone/>
                </a:pPr>
                <a:endParaRPr lang="pt-BR" sz="1200" b="0" kern="1200" dirty="0">
                  <a:solidFill>
                    <a:schemeClr val="tx1"/>
                  </a:solidFill>
                  <a:latin typeface="Arial"/>
                  <a:ea typeface="Verdana"/>
                  <a:cs typeface="Arial"/>
                </a:endParaRPr>
              </a:p>
              <a:p>
                <a:pPr algn="just"/>
                <a:r>
                  <a:rPr lang="pt-BR" sz="1200" b="0" kern="1200" dirty="0">
                    <a:solidFill>
                      <a:schemeClr val="tx1"/>
                    </a:solidFill>
                    <a:latin typeface="Arial" panose="020B0604020202020204" pitchFamily="34" charset="0"/>
                    <a:ea typeface="Verdana" panose="020B0604030504040204" pitchFamily="34" charset="0"/>
                    <a:cs typeface="Arial" panose="020B0604020202020204" pitchFamily="34" charset="0"/>
                  </a:rPr>
                  <a:t>Qual fração do valor total gasto foram pagos nas categorias de produtos de limpeza, gêneros alimentícios e cama, mesa e banho?</a:t>
                </a:r>
              </a:p>
              <a:p>
                <a:pPr algn="just"/>
                <a:endParaRPr lang="pt-BR" sz="1200" b="0" kern="1200" dirty="0">
                  <a:solidFill>
                    <a:schemeClr val="tx1"/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2D216DFC-C209-6BDF-2838-63A2F305A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16" y="2666018"/>
                <a:ext cx="6396427" cy="31241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834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3358003"/>
                  </p:ext>
                </p:extLst>
              </p:nvPr>
            </p:nvGraphicFramePr>
            <p:xfrm>
              <a:off x="164090" y="2099656"/>
              <a:ext cx="6529820" cy="110790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/>
                              <a:ea typeface="Verdana"/>
                              <a:cs typeface="Arial"/>
                            </a:rPr>
                            <a:t>Alana deseja passar a tarde de domingo no zoológico da cidade. Para chegar até lá, ela utiliza 3 transportes públicos, ônibus, metrô e trem, e caminha por mais alguns minutos. De ônibus, Alana percorre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/>
                              <a:ea typeface="Verdana"/>
                              <a:cs typeface="Arial"/>
                            </a:rPr>
                            <a:t> do caminho. Já de metrô e trem, percorre mais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/>
                                      <a:cs typeface="Arial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/>
                              <a:ea typeface="Verdana"/>
                              <a:cs typeface="Arial"/>
                            </a:rPr>
                            <a:t>. O resto do percurso ela completa andando.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3358003"/>
                  </p:ext>
                </p:extLst>
              </p:nvPr>
            </p:nvGraphicFramePr>
            <p:xfrm>
              <a:off x="164090" y="2099656"/>
              <a:ext cx="6529820" cy="110790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89420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2" t="-6081" b="-236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BCAC38E-7623-77BA-4633-960B3CA810F3}"/>
                  </a:ext>
                </a:extLst>
              </p:cNvPr>
              <p:cNvSpPr txBox="1"/>
              <p:nvPr/>
            </p:nvSpPr>
            <p:spPr>
              <a:xfrm>
                <a:off x="407482" y="3664659"/>
                <a:ext cx="6366468" cy="2728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15</m:t>
                        </m:r>
                      </m:den>
                    </m:f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5</m:t>
                        </m:r>
                      </m:den>
                    </m:f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2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15</m:t>
                        </m:r>
                      </m:den>
                    </m:f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</m:ctrlPr>
                      </m:fPr>
                      <m:num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2</m:t>
                        </m:r>
                      </m:num>
                      <m:den>
                        <m:r>
                          <a:rPr lang="pt-BR" sz="16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5</m:t>
                        </m:r>
                      </m:den>
                    </m:f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</m:ctrlPr>
                      </m:fPr>
                      <m:num>
                        <m:r>
                          <a:rPr lang="pt-BR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1</m:t>
                        </m:r>
                      </m:num>
                      <m:den>
                        <m:r>
                          <a:rPr lang="pt-BR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/>
                            <a:cs typeface="Arial"/>
                          </a:rPr>
                          <m:t>3</m:t>
                        </m:r>
                      </m:den>
                    </m:f>
                  </m:oMath>
                </a14:m>
                <a:endParaRPr lang="pt-BR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6BCAC38E-7623-77BA-4633-960B3CA810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482" y="3664659"/>
                <a:ext cx="6366468" cy="2728824"/>
              </a:xfrm>
              <a:prstGeom prst="rect">
                <a:avLst/>
              </a:prstGeom>
              <a:blipFill>
                <a:blip r:embed="rId4"/>
                <a:stretch>
                  <a:fillRect l="-19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6828A716-3A15-C120-F945-440FB2E1429F}"/>
              </a:ext>
            </a:extLst>
          </p:cNvPr>
          <p:cNvSpPr txBox="1"/>
          <p:nvPr/>
        </p:nvSpPr>
        <p:spPr>
          <a:xfrm>
            <a:off x="346037" y="3202994"/>
            <a:ext cx="34988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/>
                <a:ea typeface="Verdana"/>
                <a:cs typeface="Arial"/>
              </a:rPr>
              <a:t>De quanto é esta fração?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492827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ela 12">
                <a:extLst>
                  <a:ext uri="{FF2B5EF4-FFF2-40B4-BE49-F238E27FC236}">
                    <a16:creationId xmlns:a16="http://schemas.microsoft.com/office/drawing/2014/main" id="{BFF46091-707F-839C-0E4B-00ADADCA1F4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9495100"/>
                  </p:ext>
                </p:extLst>
              </p:nvPr>
            </p:nvGraphicFramePr>
            <p:xfrm>
              <a:off x="161924" y="2085860"/>
              <a:ext cx="6528436" cy="12716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52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Everton fez uma torta para levar para o trabalho e dividir com seus amigos. Ele partiu, previamente, a torta em 15 pedaços iguais. Marina comeu uma fração de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da torta, enquanto Heloísa comeu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. Mateus e João comeram a mesma fração de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pt-BR" sz="1600" b="0" i="1" kern="120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, cada um. Após todos comerem, Everton resolveu provar de sua culinária.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ela 12">
                <a:extLst>
                  <a:ext uri="{FF2B5EF4-FFF2-40B4-BE49-F238E27FC236}">
                    <a16:creationId xmlns:a16="http://schemas.microsoft.com/office/drawing/2014/main" id="{BFF46091-707F-839C-0E4B-00ADADCA1F4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59495100"/>
                  </p:ext>
                </p:extLst>
              </p:nvPr>
            </p:nvGraphicFramePr>
            <p:xfrm>
              <a:off x="161924" y="2085860"/>
              <a:ext cx="6528436" cy="127160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32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52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05791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75" t="-5172" b="-201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51F5BC8F-6C9D-67E1-71D6-67E9D5044A10}"/>
                  </a:ext>
                </a:extLst>
              </p:cNvPr>
              <p:cNvSpPr txBox="1"/>
              <p:nvPr/>
            </p:nvSpPr>
            <p:spPr>
              <a:xfrm>
                <a:off x="387697" y="3819129"/>
                <a:ext cx="6366468" cy="23476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Não restou bolo para Everton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lvl="0" indent="-228600">
                  <a:lnSpc>
                    <a:spcPct val="150000"/>
                  </a:lnSpc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  <m: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indent="-228600">
                  <a:lnSpc>
                    <a:spcPct val="150000"/>
                  </a:lnSpc>
                  <a:buFontTx/>
                  <a:buAutoNum type="alphaLcParenR"/>
                </a:pPr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pt-BR" sz="1400" b="0" i="1" kern="120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 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400" i="1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400" b="0" i="1" smtClean="0">
                            <a:latin typeface="Cambria Math" panose="02040503050406030204" pitchFamily="18" charset="0"/>
                            <a:ea typeface="Verdana" panose="020B0604030504040204" pitchFamily="34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51F5BC8F-6C9D-67E1-71D6-67E9D5044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97" y="3819129"/>
                <a:ext cx="6366468" cy="23476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6º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14177475-307E-8D34-FB70-776A82A472F0}"/>
              </a:ext>
            </a:extLst>
          </p:cNvPr>
          <p:cNvSpPr txBox="1"/>
          <p:nvPr/>
        </p:nvSpPr>
        <p:spPr>
          <a:xfrm>
            <a:off x="323892" y="3357464"/>
            <a:ext cx="63664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Qual fração do bolo restou para Everton e quanto as meninas consumiram dele, respectivamente?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3261385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1609</TotalTime>
  <Words>523</Words>
  <Application>Microsoft Office PowerPoint</Application>
  <PresentationFormat>Papel A4 (210 x 297 mm)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57</cp:revision>
  <dcterms:created xsi:type="dcterms:W3CDTF">2022-07-31T15:12:23Z</dcterms:created>
  <dcterms:modified xsi:type="dcterms:W3CDTF">2023-05-30T18:22:13Z</dcterms:modified>
</cp:coreProperties>
</file>