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9"/>
  </p:notesMasterIdLst>
  <p:sldIdLst>
    <p:sldId id="284" r:id="rId2"/>
    <p:sldId id="286" r:id="rId3"/>
    <p:sldId id="287" r:id="rId4"/>
    <p:sldId id="289" r:id="rId5"/>
    <p:sldId id="290" r:id="rId6"/>
    <p:sldId id="291" r:id="rId7"/>
    <p:sldId id="292" r:id="rId8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>
        <p:scale>
          <a:sx n="91" d="100"/>
          <a:sy n="91" d="100"/>
        </p:scale>
        <p:origin x="1476" y="-24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12/09/2023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12/09/2023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529289" y="1826791"/>
            <a:ext cx="5820686" cy="6252417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2800" dirty="0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Frações: significados (parte/todo, quociente), equivalência, comparação, adição e subtração;</a:t>
            </a:r>
          </a:p>
          <a:p>
            <a:pPr algn="ctr"/>
            <a:r>
              <a:rPr lang="pt-BR" sz="2800" dirty="0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cálculo da fração de um número natural; adição e subtração de frações</a:t>
            </a:r>
          </a:p>
          <a:p>
            <a:pPr algn="ctr"/>
            <a:endParaRPr lang="pt-BR" sz="32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(EF06MA09) Resolver e elaborar problemas que envolvam o cálculo da fração de uma quantidade e cujo resultado seja um número natural, com e sem uso de calculadora.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6º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2828804"/>
              </p:ext>
            </p:extLst>
          </p:nvPr>
        </p:nvGraphicFramePr>
        <p:xfrm>
          <a:off x="161924" y="2066907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/>
                          <a:ea typeface="Verdana"/>
                          <a:cs typeface="Arial"/>
                        </a:rPr>
                        <a:t>André estava brincando com seus amigos quando avistou um vendedor de doces. Ele e seus amigos foram comprar alguns docinhos. André tem R$ 5,00 na carteira e deseja comprar um docinho que custa 0,60 desse total. Seu amigo Ednaldo, no entanto, tem R$ 10,00 reais na carteira e deseja este mesmo docinho.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349429"/>
              </p:ext>
            </p:extLst>
          </p:nvPr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EDB06CDB-47C0-D7CB-9571-E80EC562118C}"/>
              </a:ext>
            </a:extLst>
          </p:cNvPr>
          <p:cNvSpPr txBox="1"/>
          <p:nvPr/>
        </p:nvSpPr>
        <p:spPr>
          <a:xfrm>
            <a:off x="323849" y="3661006"/>
            <a:ext cx="63664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R$ 1,00 e 0,1.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R$ 2,00 e 0,2.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R$ 3,00 e 0,3.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R$ 4,00 e 0,4.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R$ 5,00 e 0,5.</a:t>
            </a:r>
          </a:p>
          <a:p>
            <a:pPr marL="228600" lvl="0" indent="-228600">
              <a:buAutoNum type="alphaLcParenR"/>
            </a:pP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9FE97046-A98D-CFF8-F762-CF4344C89452}"/>
              </a:ext>
            </a:extLst>
          </p:cNvPr>
          <p:cNvSpPr txBox="1"/>
          <p:nvPr/>
        </p:nvSpPr>
        <p:spPr>
          <a:xfrm>
            <a:off x="323849" y="3014675"/>
            <a:ext cx="636646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/>
                <a:ea typeface="Verdana"/>
                <a:cs typeface="Arial"/>
              </a:rPr>
              <a:t>Qual é o preço do docinho em reais que André vai pagar e qual a fração desse valor em relação a quanto Ednaldo tem em sua carteira?</a:t>
            </a:r>
          </a:p>
          <a:p>
            <a:pPr algn="just"/>
            <a:endParaRPr lang="pt-BR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ela 4">
                <a:extLst>
                  <a:ext uri="{FF2B5EF4-FFF2-40B4-BE49-F238E27FC236}">
                    <a16:creationId xmlns:a16="http://schemas.microsoft.com/office/drawing/2014/main" id="{5C0AD316-CCAD-2527-A6E6-C9E3EB97949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74279266"/>
                  </p:ext>
                </p:extLst>
              </p:nvPr>
            </p:nvGraphicFramePr>
            <p:xfrm>
              <a:off x="161924" y="5280816"/>
              <a:ext cx="6529821" cy="1151399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23267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30655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9207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200" b="0" dirty="0">
                              <a:solidFill>
                                <a:schemeClr val="bg1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B4A8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just"/>
                          <a:r>
                            <a:rPr lang="pt-BR" sz="1200" b="0" kern="12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Verdana" panose="020B0604030504040204" pitchFamily="34" charset="0"/>
                              <a:cs typeface="Arial" panose="020B0604020202020204" pitchFamily="34" charset="0"/>
                            </a:rPr>
                            <a:t>Felipe foi ao mercado comprar ingredientes para um jantar de família. Gastou R$ 50,00 em carnes, R$ 10,00 em legumes e também R$ 25,00 em brownies para sobremesa. Seu amigo Marcos quis fazer uma refeição parecida com seus parentes, mas, como sua família é menor, economizou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pt-BR" sz="18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pt-BR" sz="18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pt-BR" sz="18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r>
                            <a:rPr lang="pt-BR" sz="1800" b="0" kern="12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Verdana" panose="020B060403050404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pt-BR" sz="1200" b="0" kern="12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Verdana" panose="020B0604030504040204" pitchFamily="34" charset="0"/>
                              <a:cs typeface="Arial" panose="020B0604020202020204" pitchFamily="34" charset="0"/>
                            </a:rPr>
                            <a:t>do que foi gasto por Felipe. </a:t>
                          </a: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1369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BR" sz="800" b="0" dirty="0">
                            <a:solidFill>
                              <a:schemeClr val="bg1"/>
                            </a:solidFill>
                            <a:effectLst/>
                            <a:latin typeface="+mj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just"/>
                          <a:endParaRPr lang="pt-BR" sz="1200" b="0" kern="12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Verdana" panose="020B060403050404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ela 4">
                <a:extLst>
                  <a:ext uri="{FF2B5EF4-FFF2-40B4-BE49-F238E27FC236}">
                    <a16:creationId xmlns:a16="http://schemas.microsoft.com/office/drawing/2014/main" id="{5C0AD316-CCAD-2527-A6E6-C9E3EB97949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74279266"/>
                  </p:ext>
                </p:extLst>
              </p:nvPr>
            </p:nvGraphicFramePr>
            <p:xfrm>
              <a:off x="161924" y="5280816"/>
              <a:ext cx="6529821" cy="1151399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23267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30655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93770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200" b="0" dirty="0">
                              <a:solidFill>
                                <a:schemeClr val="bg1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B4A8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575" t="-5806" b="-2258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1369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BR" sz="800" b="0" dirty="0">
                            <a:solidFill>
                              <a:schemeClr val="bg1"/>
                            </a:solidFill>
                            <a:effectLst/>
                            <a:latin typeface="+mj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just"/>
                          <a:endParaRPr lang="pt-BR" sz="1200" b="0" kern="12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Verdana" panose="020B060403050404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CaixaDeTexto 5">
            <a:extLst>
              <a:ext uri="{FF2B5EF4-FFF2-40B4-BE49-F238E27FC236}">
                <a16:creationId xmlns:a16="http://schemas.microsoft.com/office/drawing/2014/main" id="{370C7717-A7A3-0210-3A7F-1FE722FBFAAC}"/>
              </a:ext>
            </a:extLst>
          </p:cNvPr>
          <p:cNvSpPr txBox="1"/>
          <p:nvPr/>
        </p:nvSpPr>
        <p:spPr>
          <a:xfrm>
            <a:off x="325276" y="6893880"/>
            <a:ext cx="63664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R$ 7,00 em carnes, R$ 2,00 em legumes e R$ 5,00 em brownies.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R$ 40,00 em carnes, R$ 8,00 em legumes e R$ 20,00 em brownies.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R$ 42,00 em carnes, R$ 8,00 em legumes e R$ 20,00 em brownies.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R$ 49,00 em carnes, R$ 12,00 em legumes e R$ 31,00 em brownies.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R$ 52,00 em carnes, R$ 12,00 em legumes e R$ 30,10 em brownies.</a:t>
            </a:r>
          </a:p>
          <a:p>
            <a:pPr marL="228600" lvl="0" indent="-228600">
              <a:buAutoNum type="alphaLcParenR"/>
            </a:pP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8EAABAC5-973F-3A53-9EEB-8A14FBB24CA5}"/>
              </a:ext>
            </a:extLst>
          </p:cNvPr>
          <p:cNvSpPr txBox="1"/>
          <p:nvPr/>
        </p:nvSpPr>
        <p:spPr>
          <a:xfrm>
            <a:off x="325278" y="6432215"/>
            <a:ext cx="636646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Assim, Marcos investiu em carnes, legumes e brownies, respectivamente:</a:t>
            </a:r>
          </a:p>
          <a:p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979886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7" name="Tabela 4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48144585"/>
                  </p:ext>
                </p:extLst>
              </p:nvPr>
            </p:nvGraphicFramePr>
            <p:xfrm>
              <a:off x="161924" y="2076432"/>
              <a:ext cx="6529820" cy="156218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2195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30786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9207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200" b="0" dirty="0">
                              <a:solidFill>
                                <a:schemeClr val="bg1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B4A8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just"/>
                          <a:r>
                            <a:rPr lang="pt-BR" sz="1200" b="0" kern="12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Verdana" panose="020B0604030504040204" pitchFamily="34" charset="0"/>
                              <a:cs typeface="Arial" panose="020B0604020202020204" pitchFamily="34" charset="0"/>
                            </a:rPr>
                            <a:t>Mariana planejou suas obrigações diárias de acordo com o tempo dedicado àquela atividade. No estudo de matemática, ela decidiu investir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pt-BR" sz="18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pt-BR" sz="18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pt-BR" sz="18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  <m:t>12</m:t>
                                  </m:r>
                                </m:den>
                              </m:f>
                            </m:oMath>
                          </a14:m>
                          <a:r>
                            <a:rPr lang="pt-BR" sz="1200" b="0" kern="12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Verdana" panose="020B0604030504040204" pitchFamily="34" charset="0"/>
                              <a:cs typeface="Arial" panose="020B0604020202020204" pitchFamily="34" charset="0"/>
                            </a:rPr>
                            <a:t> do dia. No estudo de português,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pt-BR" sz="18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pt-BR" sz="18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pt-BR" sz="18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  <m:t>24</m:t>
                                  </m:r>
                                </m:den>
                              </m:f>
                            </m:oMath>
                          </a14:m>
                          <a:r>
                            <a:rPr lang="pt-BR" sz="1200" b="0" kern="12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Verdana" panose="020B0604030504040204" pitchFamily="34" charset="0"/>
                              <a:cs typeface="Arial" panose="020B0604020202020204" pitchFamily="34" charset="0"/>
                            </a:rPr>
                            <a:t> . Já para o inglês, ela investiria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pt-BR" sz="18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pt-BR" sz="18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pt-BR" sz="18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  <m:t>8</m:t>
                                  </m:r>
                                </m:den>
                              </m:f>
                            </m:oMath>
                          </a14:m>
                          <a:r>
                            <a:rPr lang="pt-BR" sz="1800" b="0" kern="12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Verdana" panose="020B060403050404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pt-BR" sz="1200" b="0" kern="12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Verdana" panose="020B0604030504040204" pitchFamily="34" charset="0"/>
                              <a:cs typeface="Arial" panose="020B0604020202020204" pitchFamily="34" charset="0"/>
                            </a:rPr>
                            <a:t> do seu dia. Para afazeres da casa e cuidados com seu cachorro,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pt-BR" sz="18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pt-BR" sz="18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pt-BR" sz="18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r>
                            <a:rPr lang="pt-BR" sz="1800" b="0" kern="12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Verdana" panose="020B060403050404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pt-BR" sz="1200" b="0" kern="12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Verdana" panose="020B0604030504040204" pitchFamily="34" charset="0"/>
                              <a:cs typeface="Arial" panose="020B0604020202020204" pitchFamily="34" charset="0"/>
                            </a:rPr>
                            <a:t>. </a:t>
                          </a: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1369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BR" sz="800" b="0" dirty="0">
                            <a:solidFill>
                              <a:schemeClr val="bg1"/>
                            </a:solidFill>
                            <a:effectLst/>
                            <a:latin typeface="+mj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just"/>
                          <a:endParaRPr lang="pt-BR" sz="1200" b="0" kern="12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Verdana" panose="020B060403050404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7" name="Tabela 4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48144585"/>
                  </p:ext>
                </p:extLst>
              </p:nvPr>
            </p:nvGraphicFramePr>
            <p:xfrm>
              <a:off x="161924" y="2076432"/>
              <a:ext cx="6529820" cy="156218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2195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30786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134848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200" b="0" dirty="0">
                              <a:solidFill>
                                <a:schemeClr val="bg1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B4A8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475" t="-3604" b="-1576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1369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BR" sz="800" b="0" dirty="0">
                            <a:solidFill>
                              <a:schemeClr val="bg1"/>
                            </a:solidFill>
                            <a:effectLst/>
                            <a:latin typeface="+mj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just"/>
                          <a:endParaRPr lang="pt-BR" sz="1200" b="0" kern="12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Verdana" panose="020B060403050404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EDB06CDB-47C0-D7CB-9571-E80EC562118C}"/>
              </a:ext>
            </a:extLst>
          </p:cNvPr>
          <p:cNvSpPr txBox="1"/>
          <p:nvPr/>
        </p:nvSpPr>
        <p:spPr>
          <a:xfrm>
            <a:off x="325276" y="4284943"/>
            <a:ext cx="63664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2 horas, 1 hora, 3 horas e 4 horas.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2 horas, 2 horas, 3 horas e 3 horas.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3 horas, 1 hora, 2 horas e 4 horas.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4 horas, 3 horas, 2 horas e 1 hora.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4 horas, 3 horas, 1 hora e 2 horas.</a:t>
            </a:r>
          </a:p>
          <a:p>
            <a:pPr marL="228600" lvl="0" indent="-228600">
              <a:buAutoNum type="alphaLcParenR"/>
            </a:pP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19C6ED6B-1BEA-E271-B5F2-4334A605351C}"/>
              </a:ext>
            </a:extLst>
          </p:cNvPr>
          <p:cNvSpPr txBox="1"/>
          <p:nvPr/>
        </p:nvSpPr>
        <p:spPr>
          <a:xfrm>
            <a:off x="325276" y="3638612"/>
            <a:ext cx="634931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Quantas horas Mariana investirá em suas atividades de Matemática, Português, Inglês e afazeres domésticos, respectivamente?</a:t>
            </a:r>
          </a:p>
          <a:p>
            <a:pPr algn="just"/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426514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2">
            <a:extLst>
              <a:ext uri="{FF2B5EF4-FFF2-40B4-BE49-F238E27FC236}">
                <a16:creationId xmlns:a16="http://schemas.microsoft.com/office/drawing/2014/main" id="{BFF46091-707F-839C-0E4B-00ADADCA1F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1128047"/>
              </p:ext>
            </p:extLst>
          </p:nvPr>
        </p:nvGraphicFramePr>
        <p:xfrm>
          <a:off x="161924" y="2082688"/>
          <a:ext cx="6529820" cy="13109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3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65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Julia deseja melhorar a dieta de seu cachorro Gudugo, utilizando uma ração de melhor qualidade. De acordo com o que diz a embalagem, para o peso do seu cão, o consumo diário de ração é de 300 gramas. No primeiro dia da dieta, ela deve colocar uma quantidade de 100 g da ração nova e 200 g da ração antiga. No segundo dia, 150 g de cada. No terceiro, 200 g da nova e 100 g da antiga. Por fim, no último dia, o cachorro de Júlia já estaria consumindo 300 g da nova ração.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aixaDeTexto 13">
                <a:extLst>
                  <a:ext uri="{FF2B5EF4-FFF2-40B4-BE49-F238E27FC236}">
                    <a16:creationId xmlns:a16="http://schemas.microsoft.com/office/drawing/2014/main" id="{51F5BC8F-6C9D-67E1-71D6-67E9D5044A10}"/>
                  </a:ext>
                </a:extLst>
              </p:cNvPr>
              <p:cNvSpPr txBox="1"/>
              <p:nvPr/>
            </p:nvSpPr>
            <p:spPr>
              <a:xfrm>
                <a:off x="325276" y="4037792"/>
                <a:ext cx="6366468" cy="2959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28600" lvl="0" indent="-228600">
                  <a:lnSpc>
                    <a:spcPct val="150000"/>
                  </a:lnSpc>
                  <a:buAutoNum type="alphaLcParenR"/>
                </a:pPr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600" i="1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600" i="1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a:rPr lang="pt-BR" sz="1600" i="1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  <m:r>
                      <a:rPr lang="pt-BR" sz="1600" i="1">
                        <a:latin typeface="Cambria Math" panose="02040503050406030204" pitchFamily="18" charset="0"/>
                        <a:ea typeface="Verdana" panose="020B0604030504040204" pitchFamily="34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no primeiro,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600" i="1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600" b="0" i="1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pt-BR" sz="1600" i="1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  <m:r>
                      <a:rPr lang="pt-BR" sz="1600" i="1">
                        <a:latin typeface="Cambria Math" panose="02040503050406030204" pitchFamily="18" charset="0"/>
                        <a:ea typeface="Verdana" panose="020B0604030504040204" pitchFamily="34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no segundo 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600" i="1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600" b="0" i="1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pt-BR" sz="1600" i="1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  <m:r>
                      <a:rPr lang="pt-BR" sz="1600" i="1">
                        <a:latin typeface="Cambria Math" panose="02040503050406030204" pitchFamily="18" charset="0"/>
                        <a:ea typeface="Verdana" panose="020B0604030504040204" pitchFamily="34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no terceiro.</a:t>
                </a:r>
              </a:p>
              <a:p>
                <a:pPr marL="228600" indent="-228600">
                  <a:lnSpc>
                    <a:spcPct val="150000"/>
                  </a:lnSpc>
                  <a:buFontTx/>
                  <a:buAutoNum type="alphaLcParenR"/>
                </a:pPr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600" i="1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600" i="1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a:rPr lang="pt-BR" sz="1600" i="1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  <m:r>
                      <a:rPr lang="pt-BR" sz="1600" i="1">
                        <a:latin typeface="Cambria Math" panose="02040503050406030204" pitchFamily="18" charset="0"/>
                        <a:ea typeface="Verdana" panose="020B0604030504040204" pitchFamily="34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no primeiro,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600" i="1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600" b="0" i="1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a:rPr lang="pt-BR" sz="1600" b="0" i="1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pt-BR" sz="1600" i="1">
                        <a:latin typeface="Cambria Math" panose="02040503050406030204" pitchFamily="18" charset="0"/>
                        <a:ea typeface="Verdana" panose="020B0604030504040204" pitchFamily="34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no segundo 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600" i="1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600" b="0" i="1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pt-BR" sz="1600" i="1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  <m:r>
                      <a:rPr lang="pt-BR" sz="1600" i="1">
                        <a:latin typeface="Cambria Math" panose="02040503050406030204" pitchFamily="18" charset="0"/>
                        <a:ea typeface="Verdana" panose="020B0604030504040204" pitchFamily="34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no terceiro.</a:t>
                </a:r>
              </a:p>
              <a:p>
                <a:pPr marL="228600" indent="-228600">
                  <a:lnSpc>
                    <a:spcPct val="150000"/>
                  </a:lnSpc>
                  <a:buFontTx/>
                  <a:buAutoNum type="alphaLcParenR"/>
                </a:pPr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6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6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a:rPr lang="pt-BR" sz="16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 no primeiro,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600" i="1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600" b="0" i="1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pt-BR" sz="1600" b="0" i="1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pt-BR" sz="1600" i="1">
                        <a:latin typeface="Cambria Math" panose="02040503050406030204" pitchFamily="18" charset="0"/>
                        <a:ea typeface="Verdana" panose="020B0604030504040204" pitchFamily="34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no segundo 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600" i="1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600" b="0" i="1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pt-BR" sz="1600" i="1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  <m:r>
                      <a:rPr lang="pt-BR" sz="1600" i="1">
                        <a:latin typeface="Cambria Math" panose="02040503050406030204" pitchFamily="18" charset="0"/>
                        <a:ea typeface="Verdana" panose="020B0604030504040204" pitchFamily="34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no terceiro.</a:t>
                </a:r>
              </a:p>
              <a:p>
                <a:pPr marL="228600" indent="-228600">
                  <a:lnSpc>
                    <a:spcPct val="150000"/>
                  </a:lnSpc>
                  <a:buFontTx/>
                  <a:buAutoNum type="alphaLcParenR"/>
                </a:pPr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6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6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pt-BR" sz="16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  <m:r>
                      <a:rPr lang="pt-BR" sz="1600" b="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Verdana" panose="020B0604030504040204" pitchFamily="34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no primeiro,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b="0" i="1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pt-BR" b="0" i="1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  <m:r>
                      <a:rPr lang="pt-BR" i="1">
                        <a:latin typeface="Cambria Math" panose="02040503050406030204" pitchFamily="18" charset="0"/>
                        <a:ea typeface="Verdana" panose="020B0604030504040204" pitchFamily="34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no segundo 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600" i="1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600" i="1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a:rPr lang="pt-BR" sz="1600" i="1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  <m:r>
                      <a:rPr lang="pt-BR" sz="1600" i="1">
                        <a:latin typeface="Cambria Math" panose="02040503050406030204" pitchFamily="18" charset="0"/>
                        <a:ea typeface="Verdana" panose="020B0604030504040204" pitchFamily="34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no terceiro.</a:t>
                </a:r>
              </a:p>
              <a:p>
                <a:pPr marL="228600" indent="-228600">
                  <a:lnSpc>
                    <a:spcPct val="150000"/>
                  </a:lnSpc>
                  <a:buFontTx/>
                  <a:buAutoNum type="alphaLcParenR"/>
                </a:pPr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6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6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pt-BR" sz="16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  <m:r>
                      <a:rPr lang="pt-BR" sz="1600" b="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Verdana" panose="020B0604030504040204" pitchFamily="34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no primeiro,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600" i="1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600" b="0" i="1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pt-BR" sz="1600" b="0" i="1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pt-BR" sz="1600" i="1">
                        <a:latin typeface="Cambria Math" panose="02040503050406030204" pitchFamily="18" charset="0"/>
                        <a:ea typeface="Verdana" panose="020B0604030504040204" pitchFamily="34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no segundo 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600" i="1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600" i="1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a:rPr lang="pt-BR" sz="1600" i="1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  <m:r>
                      <a:rPr lang="pt-BR" sz="1600" i="1">
                        <a:latin typeface="Cambria Math" panose="02040503050406030204" pitchFamily="18" charset="0"/>
                        <a:ea typeface="Verdana" panose="020B0604030504040204" pitchFamily="34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 no terceiro.</a:t>
                </a:r>
              </a:p>
              <a:p>
                <a:pPr marL="228600" indent="-228600">
                  <a:buFontTx/>
                  <a:buAutoNum type="alphaLcParenR"/>
                </a:pPr>
                <a:endParaRPr lang="pt-BR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CaixaDeTexto 13">
                <a:extLst>
                  <a:ext uri="{FF2B5EF4-FFF2-40B4-BE49-F238E27FC236}">
                    <a16:creationId xmlns:a16="http://schemas.microsoft.com/office/drawing/2014/main" id="{51F5BC8F-6C9D-67E1-71D6-67E9D5044A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276" y="4037792"/>
                <a:ext cx="6366468" cy="295965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41D7E765-4D11-71AA-9D01-435FD29EF9C7}"/>
              </a:ext>
            </a:extLst>
          </p:cNvPr>
          <p:cNvSpPr txBox="1"/>
          <p:nvPr/>
        </p:nvSpPr>
        <p:spPr>
          <a:xfrm>
            <a:off x="325276" y="3391461"/>
            <a:ext cx="63664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Em relação à quantidade total de ração, quais as frações de ração nova que o Gudugo deverá consumir em cada dia?</a:t>
            </a:r>
          </a:p>
          <a:p>
            <a:pPr algn="just"/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513160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498700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Um bolo foi dividido em 8 partes iguais. João comeu 3 partes. Quantas partes restaram?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02F60C85-DABA-7D21-9545-E9ABFFEFA21B}"/>
              </a:ext>
            </a:extLst>
          </p:cNvPr>
          <p:cNvSpPr txBox="1"/>
          <p:nvPr/>
        </p:nvSpPr>
        <p:spPr>
          <a:xfrm>
            <a:off x="469900" y="2586947"/>
            <a:ext cx="3429000" cy="10661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a) 2 </a:t>
            </a:r>
          </a:p>
          <a:p>
            <a:pPr lvl="0">
              <a:lnSpc>
                <a:spcPct val="107000"/>
              </a:lnSpc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b) 3 </a:t>
            </a:r>
          </a:p>
          <a:p>
            <a:pPr lvl="0">
              <a:lnSpc>
                <a:spcPct val="107000"/>
              </a:lnSpc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c) 4 </a:t>
            </a:r>
          </a:p>
          <a:p>
            <a:pPr lvl="0">
              <a:lnSpc>
                <a:spcPct val="107000"/>
              </a:lnSpc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d) 5</a:t>
            </a:r>
          </a:p>
          <a:p>
            <a:pPr lvl="0">
              <a:lnSpc>
                <a:spcPct val="107000"/>
              </a:lnSpc>
              <a:tabLst>
                <a:tab pos="457200" algn="l"/>
              </a:tabLst>
            </a:pPr>
            <a:endParaRPr lang="pt-BR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E2AD94FB-6CFD-D348-E508-B8A2DF0172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0726386"/>
              </p:ext>
            </p:extLst>
          </p:nvPr>
        </p:nvGraphicFramePr>
        <p:xfrm>
          <a:off x="161924" y="3761243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Uma pizza foi dividida em 6 fatias. Carla comeu 2 fatias. Quantas fatias restaram?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CaixaDeTexto 9">
            <a:extLst>
              <a:ext uri="{FF2B5EF4-FFF2-40B4-BE49-F238E27FC236}">
                <a16:creationId xmlns:a16="http://schemas.microsoft.com/office/drawing/2014/main" id="{B567EF71-E37A-AC56-D21D-084C48112617}"/>
              </a:ext>
            </a:extLst>
          </p:cNvPr>
          <p:cNvSpPr txBox="1"/>
          <p:nvPr/>
        </p:nvSpPr>
        <p:spPr>
          <a:xfrm>
            <a:off x="469900" y="4367008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a) 2 </a:t>
            </a:r>
          </a:p>
          <a:p>
            <a:pPr lvl="0"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b) 3 </a:t>
            </a:r>
          </a:p>
          <a:p>
            <a:pPr lvl="0"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c) 4 </a:t>
            </a:r>
          </a:p>
          <a:p>
            <a:pPr lvl="0"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d) 5</a:t>
            </a:r>
          </a:p>
          <a:p>
            <a:pPr lvl="0">
              <a:tabLst>
                <a:tab pos="457200" algn="l"/>
              </a:tabLst>
            </a:pPr>
            <a:endParaRPr lang="pt-BR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62B6D5A0-4FBD-386B-07CB-6091C18264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5055190"/>
              </p:ext>
            </p:extLst>
          </p:nvPr>
        </p:nvGraphicFramePr>
        <p:xfrm>
          <a:off x="161924" y="5538993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Um pacote de balas tem 12 unidades. Ana comeu 1/3 do pacote. Quantas balas ela comeu?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CaixaDeTexto 11">
            <a:extLst>
              <a:ext uri="{FF2B5EF4-FFF2-40B4-BE49-F238E27FC236}">
                <a16:creationId xmlns:a16="http://schemas.microsoft.com/office/drawing/2014/main" id="{A92A7EA2-C502-8BF1-0C40-A48591E9B27C}"/>
              </a:ext>
            </a:extLst>
          </p:cNvPr>
          <p:cNvSpPr txBox="1"/>
          <p:nvPr/>
        </p:nvSpPr>
        <p:spPr>
          <a:xfrm>
            <a:off x="469900" y="6144758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a) 2 </a:t>
            </a:r>
          </a:p>
          <a:p>
            <a:pPr lvl="0"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b) 4 </a:t>
            </a:r>
          </a:p>
          <a:p>
            <a:pPr lvl="0"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c) 6 </a:t>
            </a:r>
          </a:p>
          <a:p>
            <a:pPr lvl="0"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d) 8</a:t>
            </a:r>
          </a:p>
          <a:p>
            <a:pPr lvl="0">
              <a:tabLst>
                <a:tab pos="457200" algn="l"/>
              </a:tabLst>
            </a:pPr>
            <a:endParaRPr lang="pt-BR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17" name="Tabela 16">
            <a:extLst>
              <a:ext uri="{FF2B5EF4-FFF2-40B4-BE49-F238E27FC236}">
                <a16:creationId xmlns:a16="http://schemas.microsoft.com/office/drawing/2014/main" id="{3EB5874D-AF32-6CB6-C3AB-6DBF1CB3DB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3815226"/>
              </p:ext>
            </p:extLst>
          </p:nvPr>
        </p:nvGraphicFramePr>
        <p:xfrm>
          <a:off x="161924" y="7160421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Uma caixa de lápis tem 24 unidades. Pedro tirou 1/4 dos lápis da caixa. Quantos lápis ele tirou?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CaixaDeTexto 17">
            <a:extLst>
              <a:ext uri="{FF2B5EF4-FFF2-40B4-BE49-F238E27FC236}">
                <a16:creationId xmlns:a16="http://schemas.microsoft.com/office/drawing/2014/main" id="{6EBAEED9-6AC9-5C36-9E94-9CBF82C6F33F}"/>
              </a:ext>
            </a:extLst>
          </p:cNvPr>
          <p:cNvSpPr txBox="1"/>
          <p:nvPr/>
        </p:nvSpPr>
        <p:spPr>
          <a:xfrm>
            <a:off x="469900" y="7766186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a) 4 </a:t>
            </a:r>
          </a:p>
          <a:p>
            <a:pPr lvl="0"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b) 6 </a:t>
            </a:r>
          </a:p>
          <a:p>
            <a:pPr lvl="0"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c) 8 </a:t>
            </a:r>
          </a:p>
          <a:p>
            <a:pPr lvl="0"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d) 10</a:t>
            </a:r>
          </a:p>
          <a:p>
            <a:pPr lvl="0">
              <a:tabLst>
                <a:tab pos="457200" algn="l"/>
              </a:tabLst>
            </a:pPr>
            <a:endParaRPr lang="pt-BR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552438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Um tanque de gasolina tem 40 litros. Joana abasteceu 1/5 do tanque. Quantos litros de gasolina Joana abasteceu?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02F60C85-DABA-7D21-9545-E9ABFFEFA21B}"/>
              </a:ext>
            </a:extLst>
          </p:cNvPr>
          <p:cNvSpPr txBox="1"/>
          <p:nvPr/>
        </p:nvSpPr>
        <p:spPr>
          <a:xfrm>
            <a:off x="469900" y="2586947"/>
            <a:ext cx="3429000" cy="10717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a) 4 </a:t>
            </a:r>
          </a:p>
          <a:p>
            <a:pPr lvl="0">
              <a:lnSpc>
                <a:spcPct val="107000"/>
              </a:lnSpc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b) 6 </a:t>
            </a:r>
          </a:p>
          <a:p>
            <a:pPr lvl="0">
              <a:lnSpc>
                <a:spcPct val="107000"/>
              </a:lnSpc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c) 8 </a:t>
            </a:r>
          </a:p>
          <a:p>
            <a:pPr lvl="0">
              <a:lnSpc>
                <a:spcPct val="107000"/>
              </a:lnSpc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d) 10</a:t>
            </a:r>
          </a:p>
          <a:p>
            <a:pPr lvl="0">
              <a:lnSpc>
                <a:spcPct val="107000"/>
              </a:lnSpc>
              <a:tabLst>
                <a:tab pos="457200" algn="l"/>
              </a:tabLst>
            </a:pPr>
            <a:endParaRPr lang="pt-BR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E2AD94FB-6CFD-D348-E508-B8A2DF0172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0161705"/>
              </p:ext>
            </p:extLst>
          </p:nvPr>
        </p:nvGraphicFramePr>
        <p:xfrm>
          <a:off x="161924" y="3761243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Um jogo tem 50 fases. Carlos já concluiu 3/5 das fases. Quantas fases Carlos já concluiu?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CaixaDeTexto 9">
            <a:extLst>
              <a:ext uri="{FF2B5EF4-FFF2-40B4-BE49-F238E27FC236}">
                <a16:creationId xmlns:a16="http://schemas.microsoft.com/office/drawing/2014/main" id="{B567EF71-E37A-AC56-D21D-084C48112617}"/>
              </a:ext>
            </a:extLst>
          </p:cNvPr>
          <p:cNvSpPr txBox="1"/>
          <p:nvPr/>
        </p:nvSpPr>
        <p:spPr>
          <a:xfrm>
            <a:off x="469900" y="4367008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a) 15 </a:t>
            </a:r>
          </a:p>
          <a:p>
            <a:pPr lvl="0"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b) 20 </a:t>
            </a:r>
          </a:p>
          <a:p>
            <a:pPr lvl="0"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c) 25 </a:t>
            </a:r>
          </a:p>
          <a:p>
            <a:pPr lvl="0"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d) 30</a:t>
            </a:r>
          </a:p>
          <a:p>
            <a:pPr lvl="0">
              <a:tabLst>
                <a:tab pos="457200" algn="l"/>
              </a:tabLst>
            </a:pPr>
            <a:endParaRPr lang="pt-BR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62B6D5A0-4FBD-386B-07CB-6091C18264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0203715"/>
              </p:ext>
            </p:extLst>
          </p:nvPr>
        </p:nvGraphicFramePr>
        <p:xfrm>
          <a:off x="161924" y="5382671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Uma sacola tem 36 bolas. Marcos pegou 1/6 das bolas. Quantas bolas Marcos pegou?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CaixaDeTexto 11">
            <a:extLst>
              <a:ext uri="{FF2B5EF4-FFF2-40B4-BE49-F238E27FC236}">
                <a16:creationId xmlns:a16="http://schemas.microsoft.com/office/drawing/2014/main" id="{A92A7EA2-C502-8BF1-0C40-A48591E9B27C}"/>
              </a:ext>
            </a:extLst>
          </p:cNvPr>
          <p:cNvSpPr txBox="1"/>
          <p:nvPr/>
        </p:nvSpPr>
        <p:spPr>
          <a:xfrm>
            <a:off x="469900" y="5988436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a) 4 </a:t>
            </a:r>
          </a:p>
          <a:p>
            <a:pPr lvl="0"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b) 6 </a:t>
            </a:r>
          </a:p>
          <a:p>
            <a:pPr lvl="0"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c) 8 </a:t>
            </a:r>
          </a:p>
          <a:p>
            <a:pPr lvl="0"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d) 10</a:t>
            </a:r>
          </a:p>
          <a:p>
            <a:pPr lvl="0">
              <a:tabLst>
                <a:tab pos="457200" algn="l"/>
              </a:tabLst>
            </a:pPr>
            <a:endParaRPr lang="pt-BR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17" name="Tabela 16">
            <a:extLst>
              <a:ext uri="{FF2B5EF4-FFF2-40B4-BE49-F238E27FC236}">
                <a16:creationId xmlns:a16="http://schemas.microsoft.com/office/drawing/2014/main" id="{3EB5874D-AF32-6CB6-C3AB-6DBF1CB3DB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341929"/>
              </p:ext>
            </p:extLst>
          </p:nvPr>
        </p:nvGraphicFramePr>
        <p:xfrm>
          <a:off x="161924" y="7004099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Um pote de sorvete tem 30 colheres. Lucas pegou 1/3 das colheres. Quantas colheres Lucas pegou?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CaixaDeTexto 17">
            <a:extLst>
              <a:ext uri="{FF2B5EF4-FFF2-40B4-BE49-F238E27FC236}">
                <a16:creationId xmlns:a16="http://schemas.microsoft.com/office/drawing/2014/main" id="{6EBAEED9-6AC9-5C36-9E94-9CBF82C6F33F}"/>
              </a:ext>
            </a:extLst>
          </p:cNvPr>
          <p:cNvSpPr txBox="1"/>
          <p:nvPr/>
        </p:nvSpPr>
        <p:spPr>
          <a:xfrm>
            <a:off x="469900" y="7609864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a) 6 </a:t>
            </a:r>
          </a:p>
          <a:p>
            <a:pPr lvl="0"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b) 8 </a:t>
            </a:r>
          </a:p>
          <a:p>
            <a:pPr lvl="0"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c) 10 </a:t>
            </a:r>
          </a:p>
          <a:p>
            <a:pPr lvl="0"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d) 12</a:t>
            </a:r>
          </a:p>
          <a:p>
            <a:pPr lvl="0">
              <a:tabLst>
                <a:tab pos="457200" algn="l"/>
              </a:tabLst>
            </a:pPr>
            <a:endParaRPr lang="pt-BR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032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85290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Um bolo foi dividido em 10 partes iguais. Ana comeu 3/10 do bolo. Quantas partes do bolo Ana comeu?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02F60C85-DABA-7D21-9545-E9ABFFEFA21B}"/>
              </a:ext>
            </a:extLst>
          </p:cNvPr>
          <p:cNvSpPr txBox="1"/>
          <p:nvPr/>
        </p:nvSpPr>
        <p:spPr>
          <a:xfrm>
            <a:off x="469900" y="2586947"/>
            <a:ext cx="3429000" cy="10717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a) 2 </a:t>
            </a:r>
          </a:p>
          <a:p>
            <a:pPr lvl="0">
              <a:lnSpc>
                <a:spcPct val="107000"/>
              </a:lnSpc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b) 3 </a:t>
            </a:r>
          </a:p>
          <a:p>
            <a:pPr lvl="0">
              <a:lnSpc>
                <a:spcPct val="107000"/>
              </a:lnSpc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c) 4 </a:t>
            </a:r>
          </a:p>
          <a:p>
            <a:pPr lvl="0">
              <a:lnSpc>
                <a:spcPct val="107000"/>
              </a:lnSpc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d) 5</a:t>
            </a:r>
          </a:p>
          <a:p>
            <a:pPr lvl="0">
              <a:lnSpc>
                <a:spcPct val="107000"/>
              </a:lnSpc>
              <a:tabLst>
                <a:tab pos="457200" algn="l"/>
              </a:tabLst>
            </a:pPr>
            <a:endParaRPr lang="pt-BR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E2AD94FB-6CFD-D348-E508-B8A2DF0172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2570874"/>
              </p:ext>
            </p:extLst>
          </p:nvPr>
        </p:nvGraphicFramePr>
        <p:xfrm>
          <a:off x="161924" y="3761243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pt-BR" sz="12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Um pote de doces tem 24 unidades. Pedro comeu 2/3 dos doces. Quantas unidades de doces Pedro comeu?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CaixaDeTexto 9">
            <a:extLst>
              <a:ext uri="{FF2B5EF4-FFF2-40B4-BE49-F238E27FC236}">
                <a16:creationId xmlns:a16="http://schemas.microsoft.com/office/drawing/2014/main" id="{B567EF71-E37A-AC56-D21D-084C48112617}"/>
              </a:ext>
            </a:extLst>
          </p:cNvPr>
          <p:cNvSpPr txBox="1"/>
          <p:nvPr/>
        </p:nvSpPr>
        <p:spPr>
          <a:xfrm>
            <a:off x="469900" y="4367008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a) 8 </a:t>
            </a:r>
          </a:p>
          <a:p>
            <a:pPr lvl="0"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b) 12 </a:t>
            </a:r>
          </a:p>
          <a:p>
            <a:pPr lvl="0"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c) 16 </a:t>
            </a:r>
          </a:p>
          <a:p>
            <a:pPr lvl="0"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d) 18</a:t>
            </a:r>
          </a:p>
          <a:p>
            <a:pPr lvl="0">
              <a:tabLst>
                <a:tab pos="457200" algn="l"/>
              </a:tabLst>
            </a:pPr>
            <a:endParaRPr lang="pt-BR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136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2065</TotalTime>
  <Words>1118</Words>
  <Application>Microsoft Office PowerPoint</Application>
  <PresentationFormat>Papel A4 (210 x 297 mm)</PresentationFormat>
  <Paragraphs>130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61</cp:revision>
  <dcterms:created xsi:type="dcterms:W3CDTF">2022-07-31T15:12:23Z</dcterms:created>
  <dcterms:modified xsi:type="dcterms:W3CDTF">2023-09-12T18:25:53Z</dcterms:modified>
</cp:coreProperties>
</file>