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284" r:id="rId2"/>
    <p:sldId id="287" r:id="rId3"/>
    <p:sldId id="286" r:id="rId4"/>
    <p:sldId id="288" r:id="rId5"/>
    <p:sldId id="289"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2ED879-8A0A-47BD-98DD-0468A9A6F107}" v="58" dt="2023-04-29T20:43:10.450"/>
    <p1510:client id="{F44D56BD-6F07-46DA-AEB7-714E7F2ACE07}" v="1" dt="2023-04-29T17:49:18.579"/>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p:scale>
          <a:sx n="89" d="100"/>
          <a:sy n="89" d="100"/>
        </p:scale>
        <p:origin x="1524"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12/09/2023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12/09/2023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12/09/2023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12/09/2023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12/09/2023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90" y="1935781"/>
            <a:ext cx="5820686" cy="5468677"/>
          </a:xfrm>
          <a:prstGeom prst="rect">
            <a:avLst/>
          </a:prstGeom>
          <a:noFill/>
        </p:spPr>
        <p:txBody>
          <a:bodyPr wrap="square" anchor="ctr">
            <a:spAutoFit/>
          </a:bodyPr>
          <a:lstStyle/>
          <a:p>
            <a:pPr algn="ctr">
              <a:lnSpc>
                <a:spcPct val="150000"/>
              </a:lnSpc>
            </a:pPr>
            <a:r>
              <a:rPr lang="pt-BR" sz="4000" dirty="0">
                <a:solidFill>
                  <a:srgbClr val="000000"/>
                </a:solidFill>
                <a:latin typeface="Arial" panose="020B0604020202020204" pitchFamily="34" charset="0"/>
                <a:ea typeface="Verdana" panose="020B0604030504040204" pitchFamily="34" charset="0"/>
                <a:cs typeface="Arial" panose="020B0604020202020204" pitchFamily="34" charset="0"/>
              </a:rPr>
              <a:t>Múltiplos e divisores de um número natural</a:t>
            </a:r>
          </a:p>
          <a:p>
            <a:pPr algn="ctr">
              <a:lnSpc>
                <a:spcPct val="150000"/>
              </a:lnSpc>
            </a:pPr>
            <a:endParaRPr lang="pt-BR" sz="40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lnSpc>
                <a:spcPct val="150000"/>
              </a:lnSpc>
            </a:pPr>
            <a:endParaRPr lang="pt-BR" sz="1938"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(EF06MA06) Resolver e elaborar problemas que envolvam as ideias de múltiplo e de divisor.</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432097537"/>
              </p:ext>
            </p:extLst>
          </p:nvPr>
        </p:nvGraphicFramePr>
        <p:xfrm>
          <a:off x="161925" y="2094050"/>
          <a:ext cx="6529820" cy="76233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mãe de Matheus resolveu fazer uma festa de aniversário surpresa para seu filho. Para que não faltasse nada para os 30 convidados, ela fez as contas de quanto comprar de salgadinhos, docinhos e bebidas.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CaixaDeTexto 1">
            <a:extLst>
              <a:ext uri="{FF2B5EF4-FFF2-40B4-BE49-F238E27FC236}">
                <a16:creationId xmlns:a16="http://schemas.microsoft.com/office/drawing/2014/main" id="{EDB06CDB-47C0-D7CB-9571-E80EC562118C}"/>
              </a:ext>
            </a:extLst>
          </p:cNvPr>
          <p:cNvSpPr txBox="1"/>
          <p:nvPr/>
        </p:nvSpPr>
        <p:spPr>
          <a:xfrm>
            <a:off x="381857" y="3507900"/>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90 salgadinhos, 30 docinhos e 6000 </a:t>
            </a:r>
            <a:r>
              <a:rPr lang="pt-BR" sz="1200" dirty="0" err="1">
                <a:latin typeface="Arial" panose="020B0604020202020204" pitchFamily="34" charset="0"/>
                <a:cs typeface="Arial" panose="020B0604020202020204" pitchFamily="34" charset="0"/>
              </a:rPr>
              <a:t>mL</a:t>
            </a:r>
            <a:r>
              <a:rPr lang="pt-BR" sz="1200" dirty="0">
                <a:latin typeface="Arial" panose="020B0604020202020204" pitchFamily="34" charset="0"/>
                <a:cs typeface="Arial" panose="020B0604020202020204" pitchFamily="34" charset="0"/>
              </a:rPr>
              <a:t> de refrigerante. </a:t>
            </a:r>
          </a:p>
          <a:p>
            <a:pPr marL="228600" lvl="0" indent="-228600">
              <a:buAutoNum type="alphaLcParenR"/>
            </a:pPr>
            <a:r>
              <a:rPr lang="pt-BR" sz="1200" dirty="0">
                <a:latin typeface="Arial" panose="020B0604020202020204" pitchFamily="34" charset="0"/>
                <a:cs typeface="Arial" panose="020B0604020202020204" pitchFamily="34" charset="0"/>
              </a:rPr>
              <a:t>90 salgadinhos, 60 docinhos e 7500 </a:t>
            </a:r>
            <a:r>
              <a:rPr lang="pt-BR" sz="1200" dirty="0" err="1">
                <a:latin typeface="Arial" panose="020B0604020202020204" pitchFamily="34" charset="0"/>
                <a:cs typeface="Arial" panose="020B0604020202020204" pitchFamily="34" charset="0"/>
              </a:rPr>
              <a:t>mL</a:t>
            </a:r>
            <a:r>
              <a:rPr lang="pt-BR" sz="1200" dirty="0">
                <a:latin typeface="Arial" panose="020B0604020202020204" pitchFamily="34" charset="0"/>
                <a:cs typeface="Arial" panose="020B0604020202020204" pitchFamily="34" charset="0"/>
              </a:rPr>
              <a:t> de refrigerante.</a:t>
            </a:r>
          </a:p>
          <a:p>
            <a:pPr marL="228600" lvl="0" indent="-228600">
              <a:buAutoNum type="alphaLcParenR"/>
            </a:pPr>
            <a:r>
              <a:rPr lang="pt-BR" sz="1200" dirty="0">
                <a:latin typeface="Arial" panose="020B0604020202020204" pitchFamily="34" charset="0"/>
                <a:cs typeface="Arial" panose="020B0604020202020204" pitchFamily="34" charset="0"/>
              </a:rPr>
              <a:t>60 salgadinhos, 90 docinhos e 5000 </a:t>
            </a:r>
            <a:r>
              <a:rPr lang="pt-BR" sz="1200" dirty="0" err="1">
                <a:latin typeface="Arial" panose="020B0604020202020204" pitchFamily="34" charset="0"/>
                <a:cs typeface="Arial" panose="020B0604020202020204" pitchFamily="34" charset="0"/>
              </a:rPr>
              <a:t>mL</a:t>
            </a:r>
            <a:r>
              <a:rPr lang="pt-BR" sz="1200" dirty="0">
                <a:latin typeface="Arial" panose="020B0604020202020204" pitchFamily="34" charset="0"/>
                <a:cs typeface="Arial" panose="020B0604020202020204" pitchFamily="34" charset="0"/>
              </a:rPr>
              <a:t> de refrigerante.</a:t>
            </a:r>
          </a:p>
          <a:p>
            <a:pPr marL="228600" lvl="0" indent="-228600">
              <a:buAutoNum type="alphaLcParenR"/>
            </a:pPr>
            <a:r>
              <a:rPr lang="pt-BR" sz="1200" dirty="0">
                <a:latin typeface="Arial" panose="020B0604020202020204" pitchFamily="34" charset="0"/>
                <a:cs typeface="Arial" panose="020B0604020202020204" pitchFamily="34" charset="0"/>
              </a:rPr>
              <a:t>60 salgadinhos, 30 docinhos e 7500 </a:t>
            </a:r>
            <a:r>
              <a:rPr lang="pt-BR" sz="1200" dirty="0" err="1">
                <a:latin typeface="Arial" panose="020B0604020202020204" pitchFamily="34" charset="0"/>
                <a:cs typeface="Arial" panose="020B0604020202020204" pitchFamily="34" charset="0"/>
              </a:rPr>
              <a:t>mL</a:t>
            </a:r>
            <a:r>
              <a:rPr lang="pt-BR" sz="1200" dirty="0">
                <a:latin typeface="Arial" panose="020B0604020202020204" pitchFamily="34" charset="0"/>
                <a:cs typeface="Arial" panose="020B0604020202020204" pitchFamily="34" charset="0"/>
              </a:rPr>
              <a:t> de refrigerante.</a:t>
            </a:r>
          </a:p>
          <a:p>
            <a:pPr marL="228600" lvl="0" indent="-228600">
              <a:buAutoNum type="alphaLcParenR"/>
            </a:pPr>
            <a:r>
              <a:rPr lang="pt-BR" sz="1200" dirty="0">
                <a:latin typeface="Arial" panose="020B0604020202020204" pitchFamily="34" charset="0"/>
                <a:cs typeface="Arial" panose="020B0604020202020204" pitchFamily="34" charset="0"/>
              </a:rPr>
              <a:t>90 salgadinhos, 60 docinhos e 7000 </a:t>
            </a:r>
            <a:r>
              <a:rPr lang="pt-BR" sz="1200" dirty="0" err="1">
                <a:latin typeface="Arial" panose="020B0604020202020204" pitchFamily="34" charset="0"/>
                <a:cs typeface="Arial" panose="020B0604020202020204" pitchFamily="34" charset="0"/>
              </a:rPr>
              <a:t>mL</a:t>
            </a:r>
            <a:r>
              <a:rPr lang="pt-BR" sz="1200" dirty="0">
                <a:latin typeface="Arial" panose="020B0604020202020204" pitchFamily="34" charset="0"/>
                <a:cs typeface="Arial" panose="020B0604020202020204" pitchFamily="34" charset="0"/>
              </a:rPr>
              <a:t> de refrigerante.</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13" name="Tabela 12">
            <a:extLst>
              <a:ext uri="{FF2B5EF4-FFF2-40B4-BE49-F238E27FC236}">
                <a16:creationId xmlns:a16="http://schemas.microsoft.com/office/drawing/2014/main" id="{BFF46091-707F-839C-0E4B-00ADADCA1F40}"/>
              </a:ext>
            </a:extLst>
          </p:cNvPr>
          <p:cNvGraphicFramePr>
            <a:graphicFrameLocks noGrp="1"/>
          </p:cNvGraphicFramePr>
          <p:nvPr>
            <p:extLst>
              <p:ext uri="{D42A27DB-BD31-4B8C-83A1-F6EECF244321}">
                <p14:modId xmlns:p14="http://schemas.microsoft.com/office/powerpoint/2010/main" val="3253662294"/>
              </p:ext>
            </p:extLst>
          </p:nvPr>
        </p:nvGraphicFramePr>
        <p:xfrm>
          <a:off x="117559" y="5197772"/>
          <a:ext cx="6491482" cy="605765"/>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269526">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Mariana pediu à sua mãe que costurasse uma camisa para o seu time de basquete jogar nas olimpíadas do seu colégio.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CaixaDeTexto 13">
            <a:extLst>
              <a:ext uri="{FF2B5EF4-FFF2-40B4-BE49-F238E27FC236}">
                <a16:creationId xmlns:a16="http://schemas.microsoft.com/office/drawing/2014/main" id="{51F5BC8F-6C9D-67E1-71D6-67E9D5044A10}"/>
              </a:ext>
            </a:extLst>
          </p:cNvPr>
          <p:cNvSpPr txBox="1"/>
          <p:nvPr/>
        </p:nvSpPr>
        <p:spPr>
          <a:xfrm>
            <a:off x="337492" y="6609065"/>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20 metros de tecido.</a:t>
            </a:r>
          </a:p>
          <a:p>
            <a:pPr marL="228600" lvl="0" indent="-228600">
              <a:buAutoNum type="alphaLcParenR"/>
            </a:pPr>
            <a:r>
              <a:rPr lang="pt-BR" sz="1200" dirty="0">
                <a:latin typeface="Arial" panose="020B0604020202020204" pitchFamily="34" charset="0"/>
                <a:cs typeface="Arial" panose="020B0604020202020204" pitchFamily="34" charset="0"/>
              </a:rPr>
              <a:t>25 metros de tecido.</a:t>
            </a:r>
          </a:p>
          <a:p>
            <a:pPr marL="228600" lvl="0" indent="-228600">
              <a:buAutoNum type="alphaLcParenR"/>
            </a:pPr>
            <a:r>
              <a:rPr lang="pt-BR" sz="1200" dirty="0">
                <a:latin typeface="Arial" panose="020B0604020202020204" pitchFamily="34" charset="0"/>
                <a:cs typeface="Arial" panose="020B0604020202020204" pitchFamily="34" charset="0"/>
              </a:rPr>
              <a:t>25,5 metros de tecido. </a:t>
            </a:r>
          </a:p>
          <a:p>
            <a:pPr marL="228600" lvl="0" indent="-228600">
              <a:buAutoNum type="alphaLcParenR"/>
            </a:pPr>
            <a:r>
              <a:rPr lang="pt-BR" sz="1200" dirty="0">
                <a:latin typeface="Arial" panose="020B0604020202020204" pitchFamily="34" charset="0"/>
                <a:cs typeface="Arial" panose="020B0604020202020204" pitchFamily="34" charset="0"/>
              </a:rPr>
              <a:t>27,5 metros de tecido.</a:t>
            </a:r>
          </a:p>
          <a:p>
            <a:pPr marL="228600" lvl="0" indent="-228600">
              <a:buAutoNum type="alphaLcParenR"/>
            </a:pPr>
            <a:r>
              <a:rPr lang="pt-BR" sz="1200" dirty="0">
                <a:latin typeface="Arial" panose="020B0604020202020204" pitchFamily="34" charset="0"/>
                <a:cs typeface="Arial" panose="020B0604020202020204" pitchFamily="34" charset="0"/>
              </a:rPr>
              <a:t>30 metros de tecido.</a:t>
            </a:r>
          </a:p>
        </p:txBody>
      </p:sp>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8" name="CaixaDeTexto 7">
            <a:extLst>
              <a:ext uri="{FF2B5EF4-FFF2-40B4-BE49-F238E27FC236}">
                <a16:creationId xmlns:a16="http://schemas.microsoft.com/office/drawing/2014/main" id="{DDD714C5-2F3A-CEF7-A725-31F8137263F3}"/>
              </a:ext>
            </a:extLst>
          </p:cNvPr>
          <p:cNvSpPr txBox="1"/>
          <p:nvPr/>
        </p:nvSpPr>
        <p:spPr>
          <a:xfrm>
            <a:off x="371789" y="2858235"/>
            <a:ext cx="6332171" cy="646331"/>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Sabendo que cada convidado tende a comer 3 salgadinhos, 2 docinhos e 250 </a:t>
            </a:r>
            <a:r>
              <a:rPr lang="pt-BR" sz="1200" b="0" kern="1200" dirty="0" err="1">
                <a:solidFill>
                  <a:schemeClr val="tx1"/>
                </a:solidFill>
                <a:latin typeface="Arial" panose="020B0604020202020204" pitchFamily="34" charset="0"/>
                <a:ea typeface="Verdana" panose="020B0604030504040204" pitchFamily="34" charset="0"/>
                <a:cs typeface="Arial" panose="020B0604020202020204" pitchFamily="34" charset="0"/>
              </a:rPr>
              <a:t>mL</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 de refrigerante, quanto, no total, a mãe de Matheus deve comprar para a festa surpresa?</a:t>
            </a:r>
          </a:p>
          <a:p>
            <a:pPr algn="just"/>
            <a:endParaRPr lang="pt-BR" sz="1200" dirty="0"/>
          </a:p>
        </p:txBody>
      </p:sp>
      <p:sp>
        <p:nvSpPr>
          <p:cNvPr id="10" name="CaixaDeTexto 9">
            <a:extLst>
              <a:ext uri="{FF2B5EF4-FFF2-40B4-BE49-F238E27FC236}">
                <a16:creationId xmlns:a16="http://schemas.microsoft.com/office/drawing/2014/main" id="{B065C7CC-C7E3-3038-0C77-9F2CFDDF321B}"/>
              </a:ext>
            </a:extLst>
          </p:cNvPr>
          <p:cNvSpPr txBox="1"/>
          <p:nvPr/>
        </p:nvSpPr>
        <p:spPr>
          <a:xfrm>
            <a:off x="315208" y="5803537"/>
            <a:ext cx="6312036" cy="830997"/>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Sabendo-se que o time é composto por 10 meninas e que cada camisa leva, em média, um comprimento de 2,5 metros de tecido, quantos metros a mãe de Mariana deve comprar para fazer as camisas para o time e deixar uma camisa de reserva?</a:t>
            </a:r>
          </a:p>
          <a:p>
            <a:pPr algn="just"/>
            <a:endParaRPr lang="pt-BR" sz="1200" dirty="0"/>
          </a:p>
        </p:txBody>
      </p:sp>
    </p:spTree>
    <p:extLst>
      <p:ext uri="{BB962C8B-B14F-4D97-AF65-F5344CB8AC3E}">
        <p14:creationId xmlns:p14="http://schemas.microsoft.com/office/powerpoint/2010/main" val="299522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888806269"/>
              </p:ext>
            </p:extLst>
          </p:nvPr>
        </p:nvGraphicFramePr>
        <p:xfrm>
          <a:off x="161925" y="2081680"/>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Uma escola promoveu um evento de voluntariado, cuja a finalidade era plantar árvores em diversos locais da cidade. O evento teve 50 alunos inscritos. O idealizador do evento quer dividir essas 50 pessoas em grupos de mesma quantidade para enviá-las a diferentes pontos da cidade.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extLst>
              <p:ext uri="{D42A27DB-BD31-4B8C-83A1-F6EECF244321}">
                <p14:modId xmlns:p14="http://schemas.microsoft.com/office/powerpoint/2010/main" val="2765349429"/>
              </p:ext>
            </p:extLst>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CaixaDeTexto 1">
            <a:extLst>
              <a:ext uri="{FF2B5EF4-FFF2-40B4-BE49-F238E27FC236}">
                <a16:creationId xmlns:a16="http://schemas.microsoft.com/office/drawing/2014/main" id="{EDB06CDB-47C0-D7CB-9571-E80EC562118C}"/>
              </a:ext>
            </a:extLst>
          </p:cNvPr>
          <p:cNvSpPr txBox="1"/>
          <p:nvPr/>
        </p:nvSpPr>
        <p:spPr>
          <a:xfrm>
            <a:off x="355929" y="3488559"/>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2 grupos.</a:t>
            </a:r>
          </a:p>
          <a:p>
            <a:pPr marL="228600" lvl="0" indent="-228600">
              <a:buAutoNum type="alphaLcParenR"/>
            </a:pPr>
            <a:r>
              <a:rPr lang="pt-BR" sz="1200" dirty="0">
                <a:latin typeface="Arial" panose="020B0604020202020204" pitchFamily="34" charset="0"/>
                <a:cs typeface="Arial" panose="020B0604020202020204" pitchFamily="34" charset="0"/>
              </a:rPr>
              <a:t>5 grupos.</a:t>
            </a:r>
          </a:p>
          <a:p>
            <a:pPr marL="228600" lvl="0" indent="-228600">
              <a:buAutoNum type="alphaLcParenR"/>
            </a:pPr>
            <a:r>
              <a:rPr lang="pt-BR" sz="1200" dirty="0">
                <a:latin typeface="Arial" panose="020B0604020202020204" pitchFamily="34" charset="0"/>
                <a:cs typeface="Arial" panose="020B0604020202020204" pitchFamily="34" charset="0"/>
              </a:rPr>
              <a:t>10 grupos.</a:t>
            </a:r>
          </a:p>
          <a:p>
            <a:pPr marL="228600" lvl="0" indent="-228600">
              <a:buAutoNum type="alphaLcParenR"/>
            </a:pPr>
            <a:r>
              <a:rPr lang="pt-BR" sz="1200" dirty="0">
                <a:latin typeface="Arial" panose="020B0604020202020204" pitchFamily="34" charset="0"/>
                <a:cs typeface="Arial" panose="020B0604020202020204" pitchFamily="34" charset="0"/>
              </a:rPr>
              <a:t>15 grupos.</a:t>
            </a:r>
          </a:p>
          <a:p>
            <a:pPr marL="228600" lvl="0" indent="-228600">
              <a:buAutoNum type="alphaLcParenR"/>
            </a:pPr>
            <a:r>
              <a:rPr lang="pt-BR" sz="1200" dirty="0">
                <a:latin typeface="Arial" panose="020B0604020202020204" pitchFamily="34" charset="0"/>
                <a:cs typeface="Arial" panose="020B0604020202020204" pitchFamily="34" charset="0"/>
              </a:rPr>
              <a:t>25 grupos.</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13" name="Tabela 12">
            <a:extLst>
              <a:ext uri="{FF2B5EF4-FFF2-40B4-BE49-F238E27FC236}">
                <a16:creationId xmlns:a16="http://schemas.microsoft.com/office/drawing/2014/main" id="{BFF46091-707F-839C-0E4B-00ADADCA1F40}"/>
              </a:ext>
            </a:extLst>
          </p:cNvPr>
          <p:cNvGraphicFramePr>
            <a:graphicFrameLocks noGrp="1"/>
          </p:cNvGraphicFramePr>
          <p:nvPr>
            <p:extLst>
              <p:ext uri="{D42A27DB-BD31-4B8C-83A1-F6EECF244321}">
                <p14:modId xmlns:p14="http://schemas.microsoft.com/office/powerpoint/2010/main" val="125611100"/>
              </p:ext>
            </p:extLst>
          </p:nvPr>
        </p:nvGraphicFramePr>
        <p:xfrm>
          <a:off x="166972" y="5150553"/>
          <a:ext cx="6491482" cy="605765"/>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269526">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Com base nas definições de “divisor”, “divisível” e “múltiplo”, assinale a alternativa correta.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CaixaDeTexto 13">
            <a:extLst>
              <a:ext uri="{FF2B5EF4-FFF2-40B4-BE49-F238E27FC236}">
                <a16:creationId xmlns:a16="http://schemas.microsoft.com/office/drawing/2014/main" id="{51F5BC8F-6C9D-67E1-71D6-67E9D5044A10}"/>
              </a:ext>
            </a:extLst>
          </p:cNvPr>
          <p:cNvSpPr txBox="1"/>
          <p:nvPr/>
        </p:nvSpPr>
        <p:spPr>
          <a:xfrm>
            <a:off x="355929" y="5740545"/>
            <a:ext cx="6366468" cy="1200329"/>
          </a:xfrm>
          <a:prstGeom prst="rect">
            <a:avLst/>
          </a:prstGeom>
          <a:noFill/>
        </p:spPr>
        <p:txBody>
          <a:bodyPr wrap="square" lIns="91440" tIns="45720" rIns="91440" bIns="45720" rtlCol="0" anchor="t">
            <a:spAutoFit/>
          </a:bodyPr>
          <a:lstStyle/>
          <a:p>
            <a:pPr marL="228600" lvl="0" indent="-228600">
              <a:buAutoNum type="alphaLcParenR"/>
            </a:pPr>
            <a:r>
              <a:rPr lang="pt-BR" sz="1200" dirty="0">
                <a:latin typeface="Arial" panose="020B0604020202020204" pitchFamily="34" charset="0"/>
                <a:cs typeface="Arial" panose="020B0604020202020204" pitchFamily="34" charset="0"/>
              </a:rPr>
              <a:t>640 é divisor de 20.</a:t>
            </a:r>
          </a:p>
          <a:p>
            <a:pPr marL="228600" lvl="0" indent="-228600">
              <a:buAutoNum type="alphaLcParenR"/>
            </a:pPr>
            <a:r>
              <a:rPr lang="pt-BR" sz="1200" dirty="0">
                <a:latin typeface="Arial" panose="020B0604020202020204" pitchFamily="34" charset="0"/>
                <a:cs typeface="Arial" panose="020B0604020202020204" pitchFamily="34" charset="0"/>
              </a:rPr>
              <a:t>640 é divisível por 20.</a:t>
            </a:r>
          </a:p>
          <a:p>
            <a:pPr marL="228600" lvl="0" indent="-228600">
              <a:buAutoNum type="alphaLcParenR"/>
            </a:pPr>
            <a:r>
              <a:rPr lang="pt-BR" sz="1200" dirty="0">
                <a:latin typeface="Arial" panose="020B0604020202020204" pitchFamily="34" charset="0"/>
                <a:cs typeface="Arial" panose="020B0604020202020204" pitchFamily="34" charset="0"/>
              </a:rPr>
              <a:t>50 é divisível por 350. </a:t>
            </a:r>
          </a:p>
          <a:p>
            <a:pPr marL="228600" indent="-228600">
              <a:buAutoNum type="alphaLcParenR"/>
            </a:pPr>
            <a:r>
              <a:rPr lang="pt-BR" sz="1200" dirty="0">
                <a:latin typeface="Arial"/>
                <a:cs typeface="Arial"/>
              </a:rPr>
              <a:t>50 é múltiplo de 350.</a:t>
            </a:r>
          </a:p>
          <a:p>
            <a:pPr marL="228600" lvl="0" indent="-228600">
              <a:buAutoNum type="alphaLcParenR"/>
            </a:pPr>
            <a:r>
              <a:rPr lang="pt-BR" sz="1200" dirty="0">
                <a:latin typeface="Arial" panose="020B0604020202020204" pitchFamily="34" charset="0"/>
                <a:cs typeface="Arial" panose="020B0604020202020204" pitchFamily="34" charset="0"/>
              </a:rPr>
              <a:t>350 é divisor de 50.</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8" name="CaixaDeTexto 7">
            <a:extLst>
              <a:ext uri="{FF2B5EF4-FFF2-40B4-BE49-F238E27FC236}">
                <a16:creationId xmlns:a16="http://schemas.microsoft.com/office/drawing/2014/main" id="{ADA4462F-3362-AC4E-002F-7E0D94E24A5E}"/>
              </a:ext>
            </a:extLst>
          </p:cNvPr>
          <p:cNvSpPr txBox="1"/>
          <p:nvPr/>
        </p:nvSpPr>
        <p:spPr>
          <a:xfrm>
            <a:off x="346417" y="3026894"/>
            <a:ext cx="6345328" cy="461665"/>
          </a:xfrm>
          <a:prstGeom prst="rect">
            <a:avLst/>
          </a:prstGeom>
          <a:noFill/>
        </p:spPr>
        <p:txBody>
          <a:bodyPr wrap="square">
            <a:spAutoFit/>
          </a:bodyPr>
          <a:lstStyle/>
          <a:p>
            <a:r>
              <a:rPr lang="pt-BR" sz="1200" b="0" kern="1200" dirty="0">
                <a:solidFill>
                  <a:schemeClr val="tx1"/>
                </a:solidFill>
                <a:latin typeface="Arial"/>
                <a:ea typeface="Verdana"/>
                <a:cs typeface="Arial"/>
              </a:rPr>
              <a:t>Qual das alternativas abaixo equivale a uma divisão não exata dessas pessoas?</a:t>
            </a:r>
          </a:p>
          <a:p>
            <a:endParaRPr lang="pt-BR" sz="1200" dirty="0"/>
          </a:p>
        </p:txBody>
      </p:sp>
    </p:spTree>
    <p:extLst>
      <p:ext uri="{BB962C8B-B14F-4D97-AF65-F5344CB8AC3E}">
        <p14:creationId xmlns:p14="http://schemas.microsoft.com/office/powerpoint/2010/main" val="97988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019970993"/>
              </p:ext>
            </p:extLst>
          </p:nvPr>
        </p:nvGraphicFramePr>
        <p:xfrm>
          <a:off x="161925" y="19811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Divisão de materiais: Divida a sala de aula em grupos e distribua uma quantidade de materiais (lápis, canetas, blocos de construção etc.) para cada grupo. Peça aos alunos para resolverem problemas que envolvam dividir igualmente os materiais entre os membros do grupo.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2702DB04-0CD4-BD96-CA53-90A16B6D7C19}"/>
              </a:ext>
            </a:extLst>
          </p:cNvPr>
          <p:cNvGraphicFramePr>
            <a:graphicFrameLocks noGrp="1"/>
          </p:cNvGraphicFramePr>
          <p:nvPr>
            <p:extLst>
              <p:ext uri="{D42A27DB-BD31-4B8C-83A1-F6EECF244321}">
                <p14:modId xmlns:p14="http://schemas.microsoft.com/office/powerpoint/2010/main" val="3576643226"/>
              </p:ext>
            </p:extLst>
          </p:nvPr>
        </p:nvGraphicFramePr>
        <p:xfrm>
          <a:off x="161924" y="292639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Problemas de divisão: Apresente problemas de divisão para os alunos resolverem. Por exemplo, "Se João tem 24 balas e quer dividi-las igualmente entre ele e seus 3 amigos, quantas balas cada um receberá?"</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0C120ADD-4B7F-7467-55A2-D8A73C18EB7B}"/>
              </a:ext>
            </a:extLst>
          </p:cNvPr>
          <p:cNvGraphicFramePr>
            <a:graphicFrameLocks noGrp="1"/>
          </p:cNvGraphicFramePr>
          <p:nvPr>
            <p:extLst>
              <p:ext uri="{D42A27DB-BD31-4B8C-83A1-F6EECF244321}">
                <p14:modId xmlns:p14="http://schemas.microsoft.com/office/powerpoint/2010/main" val="4183885833"/>
              </p:ext>
            </p:extLst>
          </p:nvPr>
        </p:nvGraphicFramePr>
        <p:xfrm>
          <a:off x="181017" y="3688730"/>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Divisão de figuras: Mostre aos alunos figuras geométricas que precisam ser divididas igualmente em partes. Peça para eles desenharem as divisões e identificarem o número de partes ou frações resultantes.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93AA1B43-2845-8DAA-7284-8588DF222B89}"/>
              </a:ext>
            </a:extLst>
          </p:cNvPr>
          <p:cNvGraphicFramePr>
            <a:graphicFrameLocks noGrp="1"/>
          </p:cNvGraphicFramePr>
          <p:nvPr>
            <p:extLst>
              <p:ext uri="{D42A27DB-BD31-4B8C-83A1-F6EECF244321}">
                <p14:modId xmlns:p14="http://schemas.microsoft.com/office/powerpoint/2010/main" val="2907067099"/>
              </p:ext>
            </p:extLst>
          </p:nvPr>
        </p:nvGraphicFramePr>
        <p:xfrm>
          <a:off x="181017" y="4451064"/>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Jogo de divisores: Crie um jogo em que os alunos precisam identificar os divisores de um determinado número. Cada aluno deve escolher um número e então os outros alunos devem listar os divisores desse número.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0" name="Tabela 9">
            <a:extLst>
              <a:ext uri="{FF2B5EF4-FFF2-40B4-BE49-F238E27FC236}">
                <a16:creationId xmlns:a16="http://schemas.microsoft.com/office/drawing/2014/main" id="{1F6F4648-498E-A629-B43C-A475EBC46F43}"/>
              </a:ext>
            </a:extLst>
          </p:cNvPr>
          <p:cNvGraphicFramePr>
            <a:graphicFrameLocks noGrp="1"/>
          </p:cNvGraphicFramePr>
          <p:nvPr>
            <p:extLst>
              <p:ext uri="{D42A27DB-BD31-4B8C-83A1-F6EECF244321}">
                <p14:modId xmlns:p14="http://schemas.microsoft.com/office/powerpoint/2010/main" val="1495970753"/>
              </p:ext>
            </p:extLst>
          </p:nvPr>
        </p:nvGraphicFramePr>
        <p:xfrm>
          <a:off x="181017" y="5213398"/>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Quebra-cabeça dos divisores: Distribua para cada grupo uma folha com vários números. Os alunos devem recortar os números e separá-los em dois grupos: números que têm um dado número como divisor e números que não têm.</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1" name="Tabela 10">
            <a:extLst>
              <a:ext uri="{FF2B5EF4-FFF2-40B4-BE49-F238E27FC236}">
                <a16:creationId xmlns:a16="http://schemas.microsoft.com/office/drawing/2014/main" id="{9D7989EF-8133-D89B-DA37-7662FC88C602}"/>
              </a:ext>
            </a:extLst>
          </p:cNvPr>
          <p:cNvGraphicFramePr>
            <a:graphicFrameLocks noGrp="1"/>
          </p:cNvGraphicFramePr>
          <p:nvPr>
            <p:extLst>
              <p:ext uri="{D42A27DB-BD31-4B8C-83A1-F6EECF244321}">
                <p14:modId xmlns:p14="http://schemas.microsoft.com/office/powerpoint/2010/main" val="1412136628"/>
              </p:ext>
            </p:extLst>
          </p:nvPr>
        </p:nvGraphicFramePr>
        <p:xfrm>
          <a:off x="181017" y="597573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Cartões de múltiplos: Peça aos alunos para criar cartões com números múltiplos de um dado número. Em seguida, distribua esses cartões para os grupos e peça que eles organizem os números em ordem crescente ou decrescente.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2" name="Tabela 11">
            <a:extLst>
              <a:ext uri="{FF2B5EF4-FFF2-40B4-BE49-F238E27FC236}">
                <a16:creationId xmlns:a16="http://schemas.microsoft.com/office/drawing/2014/main" id="{5A2231D2-A276-D94F-71F2-CA3D5B44CC34}"/>
              </a:ext>
            </a:extLst>
          </p:cNvPr>
          <p:cNvGraphicFramePr>
            <a:graphicFrameLocks noGrp="1"/>
          </p:cNvGraphicFramePr>
          <p:nvPr>
            <p:extLst>
              <p:ext uri="{D42A27DB-BD31-4B8C-83A1-F6EECF244321}">
                <p14:modId xmlns:p14="http://schemas.microsoft.com/office/powerpoint/2010/main" val="602341912"/>
              </p:ext>
            </p:extLst>
          </p:nvPr>
        </p:nvGraphicFramePr>
        <p:xfrm>
          <a:off x="181017" y="673806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Problemas de múltiplos e divisores: Apresente aos alunos problemas que envolvam tanto múltiplos quanto divisores. Eles devem identificar as relações entre os números e usar as propriedades para resolvê-los.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Tabela 16">
            <a:extLst>
              <a:ext uri="{FF2B5EF4-FFF2-40B4-BE49-F238E27FC236}">
                <a16:creationId xmlns:a16="http://schemas.microsoft.com/office/drawing/2014/main" id="{2C3BA0C8-3CDB-E8B5-474D-1AA5E2410469}"/>
              </a:ext>
            </a:extLst>
          </p:cNvPr>
          <p:cNvGraphicFramePr>
            <a:graphicFrameLocks noGrp="1"/>
          </p:cNvGraphicFramePr>
          <p:nvPr>
            <p:extLst>
              <p:ext uri="{D42A27DB-BD31-4B8C-83A1-F6EECF244321}">
                <p14:modId xmlns:p14="http://schemas.microsoft.com/office/powerpoint/2010/main" val="209928615"/>
              </p:ext>
            </p:extLst>
          </p:nvPr>
        </p:nvGraphicFramePr>
        <p:xfrm>
          <a:off x="181017" y="7500400"/>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Caça-palavras de múltiplos e divisores: Crie uma caça-palavras com palavras relacionadas a múltiplos e divisores. Os alunos devem encontrar e identificar as palavras escondidas e explicar sua relação com o conteúdo.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145695201"/>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Quem sou eu? Cada aluno deve escolher um número e escrever algumas dicas sobre esse número, como seus divisores e múltiplos. Os outros alunos devem adivinhar qual é o número com base nas dicas.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2702DB04-0CD4-BD96-CA53-90A16B6D7C19}"/>
              </a:ext>
            </a:extLst>
          </p:cNvPr>
          <p:cNvGraphicFramePr>
            <a:graphicFrameLocks noGrp="1"/>
          </p:cNvGraphicFramePr>
          <p:nvPr>
            <p:extLst>
              <p:ext uri="{D42A27DB-BD31-4B8C-83A1-F6EECF244321}">
                <p14:modId xmlns:p14="http://schemas.microsoft.com/office/powerpoint/2010/main" val="2539510899"/>
              </p:ext>
            </p:extLst>
          </p:nvPr>
        </p:nvGraphicFramePr>
        <p:xfrm>
          <a:off x="161924" y="2743516"/>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14</a:t>
                      </a:r>
                      <a:endPar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Divisão fracionária: Introduza a divisão fracionária aos alunos, apresentando problemas onde eles precisam dividir quantidades fracionárias igualmente entre diferentes grupos. Por exemplo, "Se temos 2/3 de uma pizza e queremos dividir igualmente entre 4 pessoas, quanto cada pessoa receberá?"</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1500979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565</TotalTime>
  <Words>856</Words>
  <Application>Microsoft Office PowerPoint</Application>
  <PresentationFormat>Papel A4 (210 x 297 mm)</PresentationFormat>
  <Paragraphs>79</Paragraphs>
  <Slides>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67</cp:revision>
  <dcterms:created xsi:type="dcterms:W3CDTF">2022-07-31T15:12:23Z</dcterms:created>
  <dcterms:modified xsi:type="dcterms:W3CDTF">2023-09-12T18:24:14Z</dcterms:modified>
</cp:coreProperties>
</file>