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
  </p:notesMasterIdLst>
  <p:sldIdLst>
    <p:sldId id="284" r:id="rId2"/>
    <p:sldId id="287" r:id="rId3"/>
    <p:sldId id="288" r:id="rId4"/>
    <p:sldId id="286" r:id="rId5"/>
    <p:sldId id="289"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p:scale>
          <a:sx n="91" d="100"/>
          <a:sy n="91" d="100"/>
        </p:scale>
        <p:origin x="1476" y="-11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7-27T12:05:58.223"/>
    </inkml:context>
    <inkml:brush xml:id="br0">
      <inkml:brushProperty name="width" value="0.2" units="cm"/>
      <inkml:brushProperty name="height" value="0.2" units="cm"/>
      <inkml:brushProperty name="color" value="#E71224"/>
    </inkml:brush>
  </inkml:definitions>
  <inkml:trace contextRef="#ctx0" brushRef="#br0">1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7-27T12:05:58.224"/>
    </inkml:context>
    <inkml:brush xml:id="br0">
      <inkml:brushProperty name="width" value="0.2" units="cm"/>
      <inkml:brushProperty name="height" value="0.2" units="cm"/>
      <inkml:brushProperty name="color" value="#E71224"/>
    </inkml:brush>
  </inkml:definitions>
  <inkml:trace contextRef="#ctx0" brushRef="#br0">1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7-27T12:05:58.225"/>
    </inkml:context>
    <inkml:brush xml:id="br0">
      <inkml:brushProperty name="width" value="0.2" units="cm"/>
      <inkml:brushProperty name="height" value="0.2" units="cm"/>
      <inkml:brushProperty name="color" value="#E71224"/>
    </inkml:brush>
  </inkml:definitions>
  <inkml:trace contextRef="#ctx0" brushRef="#br0">0 0 24575,'0'0'-8191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7-27T12:05:58.226"/>
    </inkml:context>
    <inkml:brush xml:id="br0">
      <inkml:brushProperty name="width" value="0.2" units="cm"/>
      <inkml:brushProperty name="height" value="0.2" units="cm"/>
      <inkml:brushProperty name="color" value="#E71224"/>
    </inkml:brush>
  </inkml:definitions>
  <inkml:trace contextRef="#ctx0" brushRef="#br0">1 0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7-27T12:05:58.227"/>
    </inkml:context>
    <inkml:brush xml:id="br0">
      <inkml:brushProperty name="width" value="0.2" units="cm"/>
      <inkml:brushProperty name="height" value="0.2" units="cm"/>
      <inkml:brushProperty name="color" value="#E71224"/>
    </inkml:brush>
  </inkml:definitions>
  <inkml:trace contextRef="#ctx0" brushRef="#br0">1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28/07/2023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28/07/2023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28/07/2023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28/07/2023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28/07/2023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7.emf"/><Relationship Id="rId7" Type="http://schemas.openxmlformats.org/officeDocument/2006/relationships/customXml" Target="../ink/ink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30.png"/><Relationship Id="rId4" Type="http://schemas.openxmlformats.org/officeDocument/2006/relationships/customXml" Target="../ink/ink1.xml"/><Relationship Id="rId9" Type="http://schemas.openxmlformats.org/officeDocument/2006/relationships/customXml" Target="../ink/ink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474059" y="1999542"/>
            <a:ext cx="5931145" cy="6335068"/>
          </a:xfrm>
          <a:prstGeom prst="rect">
            <a:avLst/>
          </a:prstGeom>
          <a:noFill/>
        </p:spPr>
        <p:txBody>
          <a:bodyPr wrap="square" anchor="ctr">
            <a:spAutoFit/>
          </a:bodyPr>
          <a:lstStyle/>
          <a:p>
            <a:pPr algn="ctr"/>
            <a:r>
              <a:rPr lang="pt-BR" sz="2800" i="0" dirty="0">
                <a:solidFill>
                  <a:srgbClr val="000000"/>
                </a:solidFill>
                <a:effectLst/>
                <a:latin typeface="Arial" panose="020B0604020202020204" pitchFamily="34" charset="0"/>
                <a:cs typeface="Arial" panose="020B0604020202020204" pitchFamily="34" charset="0"/>
              </a:rPr>
              <a:t>Frações: significados (parte/todo, quociente), equivalência, comparação, adição e subtração; cálculo da fração de um número natural; adição e subtração de frações</a:t>
            </a:r>
          </a:p>
          <a:p>
            <a:pPr algn="ctr"/>
            <a:endParaRPr lang="pt-BR" sz="28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400" dirty="0">
                <a:latin typeface="Arial" panose="020B0604020202020204" pitchFamily="34" charset="0"/>
                <a:cs typeface="Arial" panose="020B0604020202020204" pitchFamily="34" charset="0"/>
              </a:rPr>
              <a:t>HABILIDADE</a:t>
            </a:r>
            <a:r>
              <a:rPr lang="pt-BR" sz="24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i="0" dirty="0">
                <a:solidFill>
                  <a:srgbClr val="000000"/>
                </a:solidFill>
                <a:effectLst/>
                <a:latin typeface="Arial" panose="020B0604020202020204" pitchFamily="34" charset="0"/>
                <a:cs typeface="Arial" panose="020B0604020202020204" pitchFamily="34" charset="0"/>
              </a:rPr>
              <a:t>(EF06MA08) Reconhecer que os números racionais positivos podem ser expressos nas formas fracionária e decimal, estabelecer relações entre essas representações, passando de uma representação para outra, e relacioná-los a pontos na reta numérica.</a:t>
            </a: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7" name="Tabela 46"/>
              <p:cNvGraphicFramePr>
                <a:graphicFrameLocks noGrp="1"/>
              </p:cNvGraphicFramePr>
              <p:nvPr>
                <p:extLst>
                  <p:ext uri="{D42A27DB-BD31-4B8C-83A1-F6EECF244321}">
                    <p14:modId xmlns:p14="http://schemas.microsoft.com/office/powerpoint/2010/main" val="2443700927"/>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a forma decimal do número fracionário </a:t>
                          </a:r>
                          <a14:m>
                            <m:oMath xmlns:m="http://schemas.openxmlformats.org/officeDocument/2006/math">
                              <m:f>
                                <m:fPr>
                                  <m:ctrlPr>
                                    <a:rPr lang="pt-BR" sz="1600" b="0" i="1" kern="1200" dirty="0" smtClean="0">
                                      <a:solidFill>
                                        <a:schemeClr val="tx1"/>
                                      </a:solidFill>
                                      <a:latin typeface="Cambria Math" panose="02040503050406030204" pitchFamily="18" charset="0"/>
                                    </a:rPr>
                                  </m:ctrlPr>
                                </m:fPr>
                                <m:num>
                                  <m:r>
                                    <a:rPr lang="pt-BR" sz="1600" b="0" kern="1200" dirty="0" smtClean="0">
                                      <a:solidFill>
                                        <a:schemeClr val="tx1"/>
                                      </a:solidFill>
                                      <a:latin typeface="Cambria Math" panose="02040503050406030204" pitchFamily="18" charset="0"/>
                                    </a:rPr>
                                    <m:t>3</m:t>
                                  </m:r>
                                </m:num>
                                <m:den>
                                  <m:r>
                                    <a:rPr lang="pt-BR" sz="1600" b="0" i="0" kern="1200" dirty="0" smtClean="0">
                                      <a:solidFill>
                                        <a:schemeClr val="tx1"/>
                                      </a:solidFill>
                                      <a:latin typeface="Cambria Math" panose="02040503050406030204" pitchFamily="18" charset="0"/>
                                    </a:rPr>
                                    <m:t>4</m:t>
                                  </m:r>
                                </m:den>
                              </m:f>
                            </m:oMath>
                          </a14:m>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mc:Choice>
        <mc:Fallback xmlns="">
          <p:graphicFrame>
            <p:nvGraphicFramePr>
              <p:cNvPr id="47" name="Tabela 46"/>
              <p:cNvGraphicFramePr>
                <a:graphicFrameLocks noGrp="1"/>
              </p:cNvGraphicFramePr>
              <p:nvPr>
                <p:extLst>
                  <p:ext uri="{D42A27DB-BD31-4B8C-83A1-F6EECF244321}">
                    <p14:modId xmlns:p14="http://schemas.microsoft.com/office/powerpoint/2010/main" val="2443700927"/>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endParaRPr lang="pt-B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5098" b="-55385"/>
                          </a:stretch>
                        </a:blip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mc:Fallback>
      </mc:AlternateContent>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3"/>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2127094914"/>
              </p:ext>
            </p:extLst>
          </p:nvPr>
        </p:nvGraphicFramePr>
        <p:xfrm>
          <a:off x="181017" y="34748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a forma fracionária do número decimal 0,3?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3340030300"/>
              </p:ext>
            </p:extLst>
          </p:nvPr>
        </p:nvGraphicFramePr>
        <p:xfrm>
          <a:off x="181017" y="61687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Represente o número decimal 0,6 como uma fração irreduzível.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6" name="CaixaDeTexto 5">
            <a:extLst>
              <a:ext uri="{FF2B5EF4-FFF2-40B4-BE49-F238E27FC236}">
                <a16:creationId xmlns:a16="http://schemas.microsoft.com/office/drawing/2014/main" id="{24C84BA3-0FF0-2093-B6A3-A0C53BB35512}"/>
              </a:ext>
            </a:extLst>
          </p:cNvPr>
          <p:cNvSpPr txBox="1"/>
          <p:nvPr/>
        </p:nvSpPr>
        <p:spPr>
          <a:xfrm>
            <a:off x="157593" y="2435910"/>
            <a:ext cx="5865519" cy="830997"/>
          </a:xfrm>
          <a:prstGeom prst="rect">
            <a:avLst/>
          </a:prstGeom>
          <a:noFill/>
        </p:spPr>
        <p:txBody>
          <a:bodyPr wrap="square">
            <a:spAutoFit/>
          </a:bodyPr>
          <a:lstStyle/>
          <a:p>
            <a:r>
              <a:rPr lang="pt-BR" sz="1200" b="0" i="0" dirty="0">
                <a:effectLst/>
                <a:latin typeface="Arial" panose="020B0604020202020204" pitchFamily="34" charset="0"/>
                <a:cs typeface="Arial" panose="020B0604020202020204" pitchFamily="34" charset="0"/>
              </a:rPr>
              <a:t>a) 0,75 </a:t>
            </a:r>
          </a:p>
          <a:p>
            <a:r>
              <a:rPr lang="pt-BR" sz="1200" dirty="0">
                <a:latin typeface="Arial" panose="020B0604020202020204" pitchFamily="34" charset="0"/>
                <a:cs typeface="Arial" panose="020B0604020202020204" pitchFamily="34" charset="0"/>
              </a:rPr>
              <a:t>b) </a:t>
            </a:r>
            <a:r>
              <a:rPr lang="pt-BR" sz="1200" b="0" i="0" dirty="0">
                <a:effectLst/>
                <a:latin typeface="Arial" panose="020B0604020202020204" pitchFamily="34" charset="0"/>
                <a:cs typeface="Arial" panose="020B0604020202020204" pitchFamily="34" charset="0"/>
              </a:rPr>
              <a:t>0,25</a:t>
            </a:r>
          </a:p>
          <a:p>
            <a:r>
              <a:rPr lang="pt-BR" sz="1200" b="0" i="0" dirty="0">
                <a:effectLst/>
                <a:latin typeface="Arial" panose="020B0604020202020204" pitchFamily="34" charset="0"/>
                <a:cs typeface="Arial" panose="020B0604020202020204" pitchFamily="34" charset="0"/>
              </a:rPr>
              <a:t>c) 0,5 </a:t>
            </a:r>
          </a:p>
          <a:p>
            <a:r>
              <a:rPr lang="pt-BR" sz="1200" b="0" i="0" dirty="0">
                <a:effectLst/>
                <a:latin typeface="Arial" panose="020B0604020202020204" pitchFamily="34" charset="0"/>
                <a:cs typeface="Arial" panose="020B0604020202020204" pitchFamily="34" charset="0"/>
              </a:rPr>
              <a:t>d) 1,25</a:t>
            </a:r>
            <a:endParaRPr lang="pt-BR" sz="12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0" name="CaixaDeTexto 9">
                <a:extLst>
                  <a:ext uri="{FF2B5EF4-FFF2-40B4-BE49-F238E27FC236}">
                    <a16:creationId xmlns:a16="http://schemas.microsoft.com/office/drawing/2014/main" id="{903E5B9E-68FB-DA07-1DBB-CB039D2964C8}"/>
                  </a:ext>
                </a:extLst>
              </p:cNvPr>
              <p:cNvSpPr txBox="1"/>
              <p:nvPr/>
            </p:nvSpPr>
            <p:spPr>
              <a:xfrm>
                <a:off x="147163" y="3928197"/>
                <a:ext cx="5706985" cy="2229200"/>
              </a:xfrm>
              <a:prstGeom prst="rect">
                <a:avLst/>
              </a:prstGeom>
              <a:noFill/>
            </p:spPr>
            <p:txBody>
              <a:bodyPr wrap="square">
                <a:spAutoFit/>
              </a:bodyPr>
              <a:lstStyle/>
              <a:p>
                <a:r>
                  <a:rPr lang="pt-BR" sz="1200" dirty="0">
                    <a:solidFill>
                      <a:schemeClr val="tx1"/>
                    </a:solidFill>
                    <a:latin typeface="Arial" panose="020B0604020202020204" pitchFamily="34" charset="0"/>
                    <a:cs typeface="Arial" panose="020B0604020202020204" pitchFamily="34" charset="0"/>
                  </a:rPr>
                  <a:t>a) </a:t>
                </a:r>
                <a14:m>
                  <m:oMath xmlns:m="http://schemas.openxmlformats.org/officeDocument/2006/math">
                    <m:f>
                      <m:fPr>
                        <m:ctrlPr>
                          <a:rPr lang="pt-BR" sz="1600" i="1" dirty="0" smtClean="0">
                            <a:solidFill>
                              <a:schemeClr val="tx1"/>
                            </a:solidFill>
                            <a:latin typeface="Cambria Math" panose="02040503050406030204" pitchFamily="18" charset="0"/>
                          </a:rPr>
                        </m:ctrlPr>
                      </m:fPr>
                      <m:num>
                        <m:r>
                          <a:rPr lang="pt-BR" sz="1600" dirty="0">
                            <a:solidFill>
                              <a:schemeClr val="tx1"/>
                            </a:solidFill>
                            <a:latin typeface="Cambria Math" panose="02040503050406030204" pitchFamily="18" charset="0"/>
                          </a:rPr>
                          <m:t>3</m:t>
                        </m:r>
                      </m:num>
                      <m:den>
                        <m:r>
                          <a:rPr lang="pt-BR" sz="1600" i="0" dirty="0">
                            <a:solidFill>
                              <a:schemeClr val="tx1"/>
                            </a:solidFill>
                            <a:latin typeface="Cambria Math" panose="02040503050406030204" pitchFamily="18" charset="0"/>
                          </a:rPr>
                          <m:t>10</m:t>
                        </m:r>
                      </m:den>
                    </m:f>
                  </m:oMath>
                </a14:m>
                <a:endParaRPr lang="pt-BR" sz="1600" dirty="0">
                  <a:solidFill>
                    <a:schemeClr val="tx1"/>
                  </a:solidFill>
                  <a:latin typeface="Arial" panose="020B0604020202020204" pitchFamily="34" charset="0"/>
                  <a:cs typeface="Arial" panose="020B0604020202020204" pitchFamily="34" charset="0"/>
                </a:endParaRPr>
              </a:p>
              <a:p>
                <a:endParaRPr lang="pt-BR" sz="1200" dirty="0">
                  <a:solidFill>
                    <a:schemeClr val="tx1"/>
                  </a:solidFill>
                  <a:latin typeface="Arial" panose="020B0604020202020204" pitchFamily="34" charset="0"/>
                  <a:cs typeface="Arial" panose="020B0604020202020204" pitchFamily="34" charset="0"/>
                </a:endParaRPr>
              </a:p>
              <a:p>
                <a:r>
                  <a:rPr lang="pt-BR" sz="1200" dirty="0">
                    <a:solidFill>
                      <a:schemeClr val="tx1"/>
                    </a:solidFill>
                    <a:latin typeface="Arial" panose="020B0604020202020204" pitchFamily="34" charset="0"/>
                    <a:cs typeface="Arial" panose="020B0604020202020204" pitchFamily="34" charset="0"/>
                  </a:rPr>
                  <a:t>b) </a:t>
                </a:r>
                <a14:m>
                  <m:oMath xmlns:m="http://schemas.openxmlformats.org/officeDocument/2006/math">
                    <m:f>
                      <m:fPr>
                        <m:ctrlPr>
                          <a:rPr lang="pt-BR" sz="1600" b="0" i="1" dirty="0" smtClean="0">
                            <a:solidFill>
                              <a:schemeClr val="tx1"/>
                            </a:solidFill>
                            <a:effectLst/>
                            <a:latin typeface="Cambria Math" panose="02040503050406030204" pitchFamily="18" charset="0"/>
                          </a:rPr>
                        </m:ctrlPr>
                      </m:fPr>
                      <m:num>
                        <m:r>
                          <a:rPr lang="pt-BR" sz="1600" b="0" i="0" dirty="0" smtClean="0">
                            <a:solidFill>
                              <a:schemeClr val="tx1"/>
                            </a:solidFill>
                            <a:effectLst/>
                            <a:latin typeface="Cambria Math" panose="02040503050406030204" pitchFamily="18" charset="0"/>
                          </a:rPr>
                          <m:t>1</m:t>
                        </m:r>
                      </m:num>
                      <m:den>
                        <m:r>
                          <a:rPr lang="pt-BR" sz="1600" b="0" i="0" dirty="0" smtClean="0">
                            <a:solidFill>
                              <a:schemeClr val="tx1"/>
                            </a:solidFill>
                            <a:effectLst/>
                            <a:latin typeface="Cambria Math" panose="02040503050406030204" pitchFamily="18" charset="0"/>
                          </a:rPr>
                          <m:t>3</m:t>
                        </m:r>
                      </m:den>
                    </m:f>
                  </m:oMath>
                </a14:m>
                <a:endParaRPr lang="pt-BR" sz="1200" b="0" i="0" dirty="0">
                  <a:solidFill>
                    <a:schemeClr val="tx1"/>
                  </a:solidFill>
                  <a:effectLst/>
                  <a:latin typeface="Arial" panose="020B0604020202020204" pitchFamily="34" charset="0"/>
                  <a:cs typeface="Arial" panose="020B0604020202020204" pitchFamily="34" charset="0"/>
                </a:endParaRPr>
              </a:p>
              <a:p>
                <a:endParaRPr lang="pt-BR" sz="1200" b="0" i="0" dirty="0">
                  <a:solidFill>
                    <a:schemeClr val="tx1"/>
                  </a:solidFill>
                  <a:effectLst/>
                  <a:latin typeface="Arial" panose="020B0604020202020204" pitchFamily="34" charset="0"/>
                  <a:cs typeface="Arial" panose="020B0604020202020204" pitchFamily="34" charset="0"/>
                </a:endParaRPr>
              </a:p>
              <a:p>
                <a:r>
                  <a:rPr lang="pt-BR" sz="1200" b="0" dirty="0">
                    <a:solidFill>
                      <a:schemeClr val="tx1"/>
                    </a:solidFill>
                    <a:effectLst/>
                    <a:latin typeface="Arial" panose="020B0604020202020204" pitchFamily="34" charset="0"/>
                    <a:cs typeface="Arial" panose="020B0604020202020204" pitchFamily="34" charset="0"/>
                  </a:rPr>
                  <a:t>c) </a:t>
                </a:r>
                <a14:m>
                  <m:oMath xmlns:m="http://schemas.openxmlformats.org/officeDocument/2006/math">
                    <m:f>
                      <m:fPr>
                        <m:ctrlPr>
                          <a:rPr lang="pt-BR" sz="1600" b="0" i="1" dirty="0" smtClean="0">
                            <a:solidFill>
                              <a:schemeClr val="tx1"/>
                            </a:solidFill>
                            <a:effectLst/>
                            <a:latin typeface="Cambria Math" panose="02040503050406030204" pitchFamily="18" charset="0"/>
                          </a:rPr>
                        </m:ctrlPr>
                      </m:fPr>
                      <m:num>
                        <m:r>
                          <a:rPr lang="pt-BR" sz="1600" b="0" i="0" dirty="0" smtClean="0">
                            <a:solidFill>
                              <a:schemeClr val="tx1"/>
                            </a:solidFill>
                            <a:effectLst/>
                            <a:latin typeface="Cambria Math" panose="02040503050406030204" pitchFamily="18" charset="0"/>
                          </a:rPr>
                          <m:t>2</m:t>
                        </m:r>
                      </m:num>
                      <m:den>
                        <m:r>
                          <a:rPr lang="pt-BR" sz="1600" b="0" i="0" dirty="0" smtClean="0">
                            <a:solidFill>
                              <a:schemeClr val="tx1"/>
                            </a:solidFill>
                            <a:effectLst/>
                            <a:latin typeface="Cambria Math" panose="02040503050406030204" pitchFamily="18" charset="0"/>
                          </a:rPr>
                          <m:t>5</m:t>
                        </m:r>
                      </m:den>
                    </m:f>
                  </m:oMath>
                </a14:m>
                <a:endParaRPr lang="pt-BR" sz="1200" b="0" i="0" dirty="0">
                  <a:solidFill>
                    <a:schemeClr val="tx1"/>
                  </a:solidFill>
                  <a:effectLst/>
                  <a:latin typeface="Arial" panose="020B0604020202020204" pitchFamily="34" charset="0"/>
                  <a:cs typeface="Arial" panose="020B0604020202020204" pitchFamily="34" charset="0"/>
                </a:endParaRPr>
              </a:p>
              <a:p>
                <a:endParaRPr lang="pt-BR" sz="1200" dirty="0">
                  <a:latin typeface="Arial" panose="020B0604020202020204" pitchFamily="34" charset="0"/>
                  <a:cs typeface="Arial" panose="020B0604020202020204" pitchFamily="34" charset="0"/>
                </a:endParaRPr>
              </a:p>
              <a:p>
                <a:r>
                  <a:rPr lang="pt-BR" sz="1200" b="0" i="0" dirty="0">
                    <a:solidFill>
                      <a:schemeClr val="tx1"/>
                    </a:solidFill>
                    <a:effectLst/>
                    <a:latin typeface="Arial" panose="020B0604020202020204" pitchFamily="34" charset="0"/>
                    <a:cs typeface="Arial" panose="020B0604020202020204" pitchFamily="34" charset="0"/>
                  </a:rPr>
                  <a:t>d) </a:t>
                </a:r>
                <a14:m>
                  <m:oMath xmlns:m="http://schemas.openxmlformats.org/officeDocument/2006/math">
                    <m:f>
                      <m:fPr>
                        <m:ctrlPr>
                          <a:rPr lang="pt-BR" sz="1600" b="0" i="1" dirty="0" smtClean="0">
                            <a:solidFill>
                              <a:schemeClr val="tx1"/>
                            </a:solidFill>
                            <a:effectLst/>
                            <a:latin typeface="Cambria Math" panose="02040503050406030204" pitchFamily="18" charset="0"/>
                          </a:rPr>
                        </m:ctrlPr>
                      </m:fPr>
                      <m:num>
                        <m:r>
                          <a:rPr lang="pt-BR" sz="1600" b="0" i="0" dirty="0" smtClean="0">
                            <a:solidFill>
                              <a:schemeClr val="tx1"/>
                            </a:solidFill>
                            <a:effectLst/>
                            <a:latin typeface="Cambria Math" panose="02040503050406030204" pitchFamily="18" charset="0"/>
                          </a:rPr>
                          <m:t>3</m:t>
                        </m:r>
                      </m:num>
                      <m:den>
                        <m:r>
                          <a:rPr lang="pt-BR" sz="1600" b="0" i="0" dirty="0" smtClean="0">
                            <a:solidFill>
                              <a:schemeClr val="tx1"/>
                            </a:solidFill>
                            <a:effectLst/>
                            <a:latin typeface="Cambria Math" panose="02040503050406030204" pitchFamily="18" charset="0"/>
                          </a:rPr>
                          <m:t>8</m:t>
                        </m:r>
                      </m:den>
                    </m:f>
                  </m:oMath>
                </a14:m>
                <a:endParaRPr lang="pt-BR" sz="1200" b="0" i="0" dirty="0">
                  <a:solidFill>
                    <a:schemeClr val="tx1"/>
                  </a:solidFill>
                  <a:effectLst/>
                  <a:latin typeface="Arial" panose="020B0604020202020204" pitchFamily="34" charset="0"/>
                  <a:cs typeface="Arial" panose="020B0604020202020204" pitchFamily="34" charset="0"/>
                </a:endParaRPr>
              </a:p>
              <a:p>
                <a:endParaRPr lang="pt-BR" sz="1200" dirty="0">
                  <a:latin typeface="Arial" panose="020B0604020202020204" pitchFamily="34" charset="0"/>
                  <a:cs typeface="Arial" panose="020B0604020202020204" pitchFamily="34" charset="0"/>
                </a:endParaRPr>
              </a:p>
            </p:txBody>
          </p:sp>
        </mc:Choice>
        <mc:Fallback xmlns="">
          <p:sp>
            <p:nvSpPr>
              <p:cNvPr id="10" name="CaixaDeTexto 9">
                <a:extLst>
                  <a:ext uri="{FF2B5EF4-FFF2-40B4-BE49-F238E27FC236}">
                    <a16:creationId xmlns:a16="http://schemas.microsoft.com/office/drawing/2014/main" id="{903E5B9E-68FB-DA07-1DBB-CB039D2964C8}"/>
                  </a:ext>
                </a:extLst>
              </p:cNvPr>
              <p:cNvSpPr txBox="1">
                <a:spLocks noRot="1" noChangeAspect="1" noMove="1" noResize="1" noEditPoints="1" noAdjustHandles="1" noChangeArrowheads="1" noChangeShapeType="1" noTextEdit="1"/>
              </p:cNvSpPr>
              <p:nvPr/>
            </p:nvSpPr>
            <p:spPr>
              <a:xfrm>
                <a:off x="147163" y="3928197"/>
                <a:ext cx="5706985" cy="2229200"/>
              </a:xfrm>
              <a:prstGeom prst="rect">
                <a:avLst/>
              </a:prstGeom>
              <a:blipFill>
                <a:blip r:embed="rId4"/>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2" name="CaixaDeTexto 11">
                <a:extLst>
                  <a:ext uri="{FF2B5EF4-FFF2-40B4-BE49-F238E27FC236}">
                    <a16:creationId xmlns:a16="http://schemas.microsoft.com/office/drawing/2014/main" id="{433E02C3-0CA0-3443-B968-73D4A935F023}"/>
                  </a:ext>
                </a:extLst>
              </p:cNvPr>
              <p:cNvSpPr txBox="1"/>
              <p:nvPr/>
            </p:nvSpPr>
            <p:spPr>
              <a:xfrm>
                <a:off x="181017" y="6578595"/>
                <a:ext cx="6254073" cy="2045175"/>
              </a:xfrm>
              <a:prstGeom prst="rect">
                <a:avLst/>
              </a:prstGeom>
              <a:noFill/>
            </p:spPr>
            <p:txBody>
              <a:bodyPr wrap="square">
                <a:spAutoFit/>
              </a:bodyPr>
              <a:lstStyle/>
              <a:p>
                <a:r>
                  <a:rPr lang="pt-BR" sz="1200" dirty="0">
                    <a:solidFill>
                      <a:schemeClr val="tx1"/>
                    </a:solidFill>
                  </a:rPr>
                  <a:t>a) </a:t>
                </a:r>
                <a14:m>
                  <m:oMath xmlns:m="http://schemas.openxmlformats.org/officeDocument/2006/math">
                    <m:f>
                      <m:fPr>
                        <m:ctrlPr>
                          <a:rPr lang="pt-BR" sz="1600" i="1" dirty="0" smtClean="0">
                            <a:solidFill>
                              <a:schemeClr val="tx1"/>
                            </a:solidFill>
                            <a:latin typeface="Cambria Math" panose="02040503050406030204" pitchFamily="18" charset="0"/>
                          </a:rPr>
                        </m:ctrlPr>
                      </m:fPr>
                      <m:num>
                        <m:r>
                          <a:rPr lang="pt-BR" sz="1600" dirty="0">
                            <a:solidFill>
                              <a:schemeClr val="tx1"/>
                            </a:solidFill>
                            <a:latin typeface="Cambria Math" panose="02040503050406030204" pitchFamily="18" charset="0"/>
                          </a:rPr>
                          <m:t>3</m:t>
                        </m:r>
                      </m:num>
                      <m:den>
                        <m:r>
                          <a:rPr lang="pt-BR" sz="1600" i="0" dirty="0">
                            <a:solidFill>
                              <a:schemeClr val="tx1"/>
                            </a:solidFill>
                            <a:latin typeface="Cambria Math" panose="02040503050406030204" pitchFamily="18" charset="0"/>
                          </a:rPr>
                          <m:t>10</m:t>
                        </m:r>
                      </m:den>
                    </m:f>
                  </m:oMath>
                </a14:m>
                <a:endParaRPr lang="pt-BR" sz="1200" b="0" i="0" dirty="0">
                  <a:effectLst/>
                  <a:latin typeface="Arial" panose="020B0604020202020204" pitchFamily="34" charset="0"/>
                  <a:cs typeface="Arial" panose="020B0604020202020204" pitchFamily="34" charset="0"/>
                </a:endParaRPr>
              </a:p>
              <a:p>
                <a:endParaRPr lang="pt-BR" sz="1200" b="0" i="0" dirty="0">
                  <a:effectLst/>
                  <a:latin typeface="Arial" panose="020B0604020202020204" pitchFamily="34" charset="0"/>
                  <a:cs typeface="Arial" panose="020B0604020202020204" pitchFamily="34" charset="0"/>
                </a:endParaRPr>
              </a:p>
              <a:p>
                <a:r>
                  <a:rPr lang="pt-BR" sz="1200" dirty="0">
                    <a:latin typeface="Arial" panose="020B0604020202020204" pitchFamily="34" charset="0"/>
                    <a:cs typeface="Arial" panose="020B0604020202020204" pitchFamily="34" charset="0"/>
                  </a:rPr>
                  <a:t>b) </a:t>
                </a:r>
                <a14:m>
                  <m:oMath xmlns:m="http://schemas.openxmlformats.org/officeDocument/2006/math">
                    <m:f>
                      <m:fPr>
                        <m:ctrlPr>
                          <a:rPr lang="pt-BR" sz="1600" i="1" dirty="0" smtClean="0">
                            <a:solidFill>
                              <a:schemeClr val="tx1"/>
                            </a:solidFill>
                            <a:latin typeface="Cambria Math" panose="02040503050406030204" pitchFamily="18" charset="0"/>
                          </a:rPr>
                        </m:ctrlPr>
                      </m:fPr>
                      <m:num>
                        <m:r>
                          <a:rPr lang="pt-BR" sz="1600" dirty="0">
                            <a:solidFill>
                              <a:schemeClr val="tx1"/>
                            </a:solidFill>
                            <a:latin typeface="Cambria Math" panose="02040503050406030204" pitchFamily="18" charset="0"/>
                          </a:rPr>
                          <m:t>3</m:t>
                        </m:r>
                      </m:num>
                      <m:den>
                        <m:r>
                          <a:rPr lang="pt-BR" sz="1600" b="0" i="0" dirty="0" smtClean="0">
                            <a:solidFill>
                              <a:schemeClr val="tx1"/>
                            </a:solidFill>
                            <a:latin typeface="Cambria Math" panose="02040503050406030204" pitchFamily="18" charset="0"/>
                          </a:rPr>
                          <m:t>5</m:t>
                        </m:r>
                      </m:den>
                    </m:f>
                  </m:oMath>
                </a14:m>
                <a:r>
                  <a:rPr lang="pt-BR" sz="1600" b="0" i="0" dirty="0">
                    <a:effectLst/>
                    <a:latin typeface="Arial" panose="020B0604020202020204" pitchFamily="34" charset="0"/>
                    <a:cs typeface="Arial" panose="020B0604020202020204" pitchFamily="34" charset="0"/>
                  </a:rPr>
                  <a:t> </a:t>
                </a:r>
                <a:endParaRPr lang="pt-BR" sz="1200" b="0" i="0" dirty="0">
                  <a:effectLst/>
                  <a:latin typeface="Arial" panose="020B0604020202020204" pitchFamily="34" charset="0"/>
                  <a:cs typeface="Arial" panose="020B0604020202020204" pitchFamily="34" charset="0"/>
                </a:endParaRPr>
              </a:p>
              <a:p>
                <a:endParaRPr lang="pt-BR" sz="1200" b="0" i="0" dirty="0">
                  <a:effectLst/>
                  <a:latin typeface="Arial" panose="020B0604020202020204" pitchFamily="34" charset="0"/>
                  <a:cs typeface="Arial" panose="020B0604020202020204" pitchFamily="34" charset="0"/>
                </a:endParaRPr>
              </a:p>
              <a:p>
                <a:r>
                  <a:rPr lang="pt-BR" sz="1200" b="0" i="0" dirty="0">
                    <a:effectLst/>
                    <a:latin typeface="Arial" panose="020B0604020202020204" pitchFamily="34" charset="0"/>
                    <a:cs typeface="Arial" panose="020B0604020202020204" pitchFamily="34" charset="0"/>
                  </a:rPr>
                  <a:t>c) </a:t>
                </a:r>
                <a14:m>
                  <m:oMath xmlns:m="http://schemas.openxmlformats.org/officeDocument/2006/math">
                    <m:f>
                      <m:fPr>
                        <m:ctrlPr>
                          <a:rPr lang="pt-BR" sz="1600" i="1" dirty="0" smtClean="0">
                            <a:solidFill>
                              <a:schemeClr val="tx1"/>
                            </a:solidFill>
                            <a:latin typeface="Cambria Math" panose="02040503050406030204" pitchFamily="18" charset="0"/>
                          </a:rPr>
                        </m:ctrlPr>
                      </m:fPr>
                      <m:num>
                        <m:r>
                          <a:rPr lang="pt-BR" sz="1600" b="0" i="0" dirty="0" smtClean="0">
                            <a:solidFill>
                              <a:schemeClr val="tx1"/>
                            </a:solidFill>
                            <a:latin typeface="Cambria Math" panose="02040503050406030204" pitchFamily="18" charset="0"/>
                          </a:rPr>
                          <m:t>6</m:t>
                        </m:r>
                      </m:num>
                      <m:den>
                        <m:r>
                          <a:rPr lang="pt-BR" sz="1600" i="0" dirty="0">
                            <a:solidFill>
                              <a:schemeClr val="tx1"/>
                            </a:solidFill>
                            <a:latin typeface="Cambria Math" panose="02040503050406030204" pitchFamily="18" charset="0"/>
                          </a:rPr>
                          <m:t>10</m:t>
                        </m:r>
                      </m:den>
                    </m:f>
                  </m:oMath>
                </a14:m>
                <a:endParaRPr lang="pt-BR" sz="1200" i="0" dirty="0">
                  <a:solidFill>
                    <a:schemeClr val="tx1"/>
                  </a:solidFill>
                  <a:latin typeface="Arial" panose="020B0604020202020204" pitchFamily="34" charset="0"/>
                </a:endParaRPr>
              </a:p>
              <a:p>
                <a:r>
                  <a:rPr lang="pt-BR" sz="1200" b="0" i="0" dirty="0">
                    <a:effectLst/>
                    <a:latin typeface="Arial" panose="020B0604020202020204" pitchFamily="34" charset="0"/>
                    <a:cs typeface="Arial" panose="020B0604020202020204" pitchFamily="34" charset="0"/>
                  </a:rPr>
                  <a:t> </a:t>
                </a:r>
              </a:p>
              <a:p>
                <a:r>
                  <a:rPr lang="pt-BR" sz="1200" b="0" i="0" dirty="0">
                    <a:effectLst/>
                    <a:latin typeface="Arial" panose="020B0604020202020204" pitchFamily="34" charset="0"/>
                    <a:cs typeface="Arial" panose="020B0604020202020204" pitchFamily="34" charset="0"/>
                  </a:rPr>
                  <a:t>d) </a:t>
                </a:r>
                <a14:m>
                  <m:oMath xmlns:m="http://schemas.openxmlformats.org/officeDocument/2006/math">
                    <m:f>
                      <m:fPr>
                        <m:ctrlPr>
                          <a:rPr lang="pt-BR" sz="1600" i="1" dirty="0" smtClean="0">
                            <a:solidFill>
                              <a:schemeClr val="tx1"/>
                            </a:solidFill>
                            <a:latin typeface="Cambria Math" panose="02040503050406030204" pitchFamily="18" charset="0"/>
                          </a:rPr>
                        </m:ctrlPr>
                      </m:fPr>
                      <m:num>
                        <m:r>
                          <a:rPr lang="pt-BR" sz="1600" b="0" i="0" dirty="0" smtClean="0">
                            <a:solidFill>
                              <a:schemeClr val="tx1"/>
                            </a:solidFill>
                            <a:latin typeface="Cambria Math" panose="02040503050406030204" pitchFamily="18" charset="0"/>
                          </a:rPr>
                          <m:t>6</m:t>
                        </m:r>
                      </m:num>
                      <m:den>
                        <m:r>
                          <a:rPr lang="pt-BR" sz="1600" b="0" i="0" dirty="0" smtClean="0">
                            <a:solidFill>
                              <a:schemeClr val="tx1"/>
                            </a:solidFill>
                            <a:latin typeface="Cambria Math" panose="02040503050406030204" pitchFamily="18" charset="0"/>
                          </a:rPr>
                          <m:t>5</m:t>
                        </m:r>
                      </m:den>
                    </m:f>
                  </m:oMath>
                </a14:m>
                <a:endParaRPr lang="pt-BR" sz="1200" dirty="0">
                  <a:latin typeface="Arial" panose="020B0604020202020204" pitchFamily="34" charset="0"/>
                  <a:cs typeface="Arial" panose="020B0604020202020204" pitchFamily="34" charset="0"/>
                </a:endParaRPr>
              </a:p>
            </p:txBody>
          </p:sp>
        </mc:Choice>
        <mc:Fallback xmlns="">
          <p:sp>
            <p:nvSpPr>
              <p:cNvPr id="12" name="CaixaDeTexto 11">
                <a:extLst>
                  <a:ext uri="{FF2B5EF4-FFF2-40B4-BE49-F238E27FC236}">
                    <a16:creationId xmlns:a16="http://schemas.microsoft.com/office/drawing/2014/main" id="{433E02C3-0CA0-3443-B968-73D4A935F023}"/>
                  </a:ext>
                </a:extLst>
              </p:cNvPr>
              <p:cNvSpPr txBox="1">
                <a:spLocks noRot="1" noChangeAspect="1" noMove="1" noResize="1" noEditPoints="1" noAdjustHandles="1" noChangeArrowheads="1" noChangeShapeType="1" noTextEdit="1"/>
              </p:cNvSpPr>
              <p:nvPr/>
            </p:nvSpPr>
            <p:spPr>
              <a:xfrm>
                <a:off x="181017" y="6578595"/>
                <a:ext cx="6254073" cy="2045175"/>
              </a:xfrm>
              <a:prstGeom prst="rect">
                <a:avLst/>
              </a:prstGeom>
              <a:blipFill>
                <a:blip r:embed="rId5"/>
                <a:stretch>
                  <a:fillRect l="-97"/>
                </a:stretch>
              </a:blipFill>
            </p:spPr>
            <p:txBody>
              <a:bodyPr/>
              <a:lstStyle/>
              <a:p>
                <a:r>
                  <a:rPr lang="pt-BR">
                    <a:noFill/>
                  </a:rPr>
                  <a:t> </a:t>
                </a:r>
              </a:p>
            </p:txBody>
          </p:sp>
        </mc:Fallback>
      </mc:AlternateContent>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7" name="Tabela 46"/>
              <p:cNvGraphicFramePr>
                <a:graphicFrameLocks noGrp="1"/>
              </p:cNvGraphicFramePr>
              <p:nvPr>
                <p:extLst>
                  <p:ext uri="{D42A27DB-BD31-4B8C-83A1-F6EECF244321}">
                    <p14:modId xmlns:p14="http://schemas.microsoft.com/office/powerpoint/2010/main" val="1972311239"/>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a forma decimal do número fracionário </a:t>
                          </a:r>
                          <a14:m>
                            <m:oMath xmlns:m="http://schemas.openxmlformats.org/officeDocument/2006/math">
                              <m:f>
                                <m:fPr>
                                  <m:ctrlPr>
                                    <a:rPr lang="pt-BR" sz="1600" b="0" i="1" kern="1200" smtClean="0">
                                      <a:solidFill>
                                        <a:schemeClr val="tx1"/>
                                      </a:solidFill>
                                      <a:latin typeface="Cambria Math" panose="02040503050406030204" pitchFamily="18" charset="0"/>
                                      <a:ea typeface="Verdana" panose="020B0604030504040204" pitchFamily="34" charset="0"/>
                                      <a:cs typeface="Arial" panose="020B0604020202020204" pitchFamily="34" charset="0"/>
                                    </a:rPr>
                                  </m:ctrlPr>
                                </m:fPr>
                                <m:num>
                                  <m:r>
                                    <a:rPr lang="pt-BR" sz="1600" b="0" i="1" kern="1200" smtClean="0">
                                      <a:solidFill>
                                        <a:schemeClr val="tx1"/>
                                      </a:solidFill>
                                      <a:latin typeface="Cambria Math" panose="02040503050406030204" pitchFamily="18" charset="0"/>
                                      <a:ea typeface="Verdana" panose="020B0604030504040204" pitchFamily="34" charset="0"/>
                                      <a:cs typeface="Arial" panose="020B0604020202020204" pitchFamily="34" charset="0"/>
                                    </a:rPr>
                                    <m:t>7</m:t>
                                  </m:r>
                                </m:num>
                                <m:den>
                                  <m:r>
                                    <a:rPr lang="pt-BR" sz="1600" b="0" i="1" kern="1200" smtClean="0">
                                      <a:solidFill>
                                        <a:schemeClr val="tx1"/>
                                      </a:solidFill>
                                      <a:latin typeface="Cambria Math" panose="02040503050406030204" pitchFamily="18" charset="0"/>
                                      <a:ea typeface="Verdana" panose="020B0604030504040204" pitchFamily="34" charset="0"/>
                                      <a:cs typeface="Arial" panose="020B0604020202020204" pitchFamily="34" charset="0"/>
                                    </a:rPr>
                                    <m:t>8</m:t>
                                  </m:r>
                                </m:den>
                              </m:f>
                            </m:oMath>
                          </a14:m>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mc:Choice>
        <mc:Fallback xmlns="">
          <p:graphicFrame>
            <p:nvGraphicFramePr>
              <p:cNvPr id="47" name="Tabela 46"/>
              <p:cNvGraphicFramePr>
                <a:graphicFrameLocks noGrp="1"/>
              </p:cNvGraphicFramePr>
              <p:nvPr>
                <p:extLst>
                  <p:ext uri="{D42A27DB-BD31-4B8C-83A1-F6EECF244321}">
                    <p14:modId xmlns:p14="http://schemas.microsoft.com/office/powerpoint/2010/main" val="1972311239"/>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endParaRPr lang="pt-B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5098" b="-55385"/>
                          </a:stretch>
                        </a:blip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mc:Fallback>
      </mc:AlternateContent>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3"/>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3827555137"/>
              </p:ext>
            </p:extLst>
          </p:nvPr>
        </p:nvGraphicFramePr>
        <p:xfrm>
          <a:off x="181017" y="3667103"/>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Coloque os decimais abaixo na ordem crescente: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6" name="CaixaDeTexto 5">
            <a:extLst>
              <a:ext uri="{FF2B5EF4-FFF2-40B4-BE49-F238E27FC236}">
                <a16:creationId xmlns:a16="http://schemas.microsoft.com/office/drawing/2014/main" id="{DCCE5EDD-0DFC-AEEC-82BC-73140FBE32A2}"/>
              </a:ext>
            </a:extLst>
          </p:cNvPr>
          <p:cNvSpPr txBox="1"/>
          <p:nvPr/>
        </p:nvSpPr>
        <p:spPr>
          <a:xfrm>
            <a:off x="161923" y="2394198"/>
            <a:ext cx="6548913" cy="830997"/>
          </a:xfrm>
          <a:prstGeom prst="rect">
            <a:avLst/>
          </a:prstGeom>
          <a:noFill/>
        </p:spPr>
        <p:txBody>
          <a:bodyPr wrap="square">
            <a:spAutoFit/>
          </a:bodyPr>
          <a:lstStyle/>
          <a:p>
            <a:r>
              <a:rPr lang="pt-BR" sz="1200" b="0" i="0" dirty="0">
                <a:effectLst/>
                <a:latin typeface="Arial" panose="020B0604020202020204" pitchFamily="34" charset="0"/>
                <a:cs typeface="Arial" panose="020B0604020202020204" pitchFamily="34" charset="0"/>
              </a:rPr>
              <a:t>a) 0,875</a:t>
            </a:r>
          </a:p>
          <a:p>
            <a:r>
              <a:rPr lang="pt-BR" sz="1200" dirty="0">
                <a:latin typeface="Arial" panose="020B0604020202020204" pitchFamily="34" charset="0"/>
                <a:cs typeface="Arial" panose="020B0604020202020204" pitchFamily="34" charset="0"/>
              </a:rPr>
              <a:t>b) </a:t>
            </a:r>
            <a:r>
              <a:rPr lang="pt-BR" sz="1200" b="0" i="0" dirty="0">
                <a:effectLst/>
                <a:latin typeface="Arial" panose="020B0604020202020204" pitchFamily="34" charset="0"/>
                <a:cs typeface="Arial" panose="020B0604020202020204" pitchFamily="34" charset="0"/>
              </a:rPr>
              <a:t>0,75</a:t>
            </a:r>
          </a:p>
          <a:p>
            <a:r>
              <a:rPr lang="pt-BR" sz="1200" dirty="0">
                <a:latin typeface="Arial" panose="020B0604020202020204" pitchFamily="34" charset="0"/>
                <a:cs typeface="Arial" panose="020B0604020202020204" pitchFamily="34" charset="0"/>
              </a:rPr>
              <a:t>c) </a:t>
            </a:r>
            <a:r>
              <a:rPr lang="pt-BR" sz="1200" b="0" i="0" dirty="0">
                <a:effectLst/>
                <a:latin typeface="Arial" panose="020B0604020202020204" pitchFamily="34" charset="0"/>
                <a:cs typeface="Arial" panose="020B0604020202020204" pitchFamily="34" charset="0"/>
              </a:rPr>
              <a:t>0,8750</a:t>
            </a:r>
          </a:p>
          <a:p>
            <a:r>
              <a:rPr lang="pt-BR" sz="1200" dirty="0">
                <a:latin typeface="Arial" panose="020B0604020202020204" pitchFamily="34" charset="0"/>
                <a:cs typeface="Arial" panose="020B0604020202020204" pitchFamily="34" charset="0"/>
              </a:rPr>
              <a:t>d) </a:t>
            </a:r>
            <a:r>
              <a:rPr lang="pt-BR" sz="1200" b="0" i="0" dirty="0">
                <a:effectLst/>
                <a:latin typeface="Arial" panose="020B0604020202020204" pitchFamily="34" charset="0"/>
                <a:cs typeface="Arial" panose="020B0604020202020204" pitchFamily="34" charset="0"/>
              </a:rPr>
              <a:t>0,85</a:t>
            </a:r>
            <a:endParaRPr lang="pt-BR" sz="1200" dirty="0">
              <a:latin typeface="Arial" panose="020B0604020202020204" pitchFamily="34" charset="0"/>
              <a:cs typeface="Arial" panose="020B0604020202020204" pitchFamily="34" charset="0"/>
            </a:endParaRPr>
          </a:p>
        </p:txBody>
      </p:sp>
      <p:sp>
        <p:nvSpPr>
          <p:cNvPr id="8" name="CaixaDeTexto 7">
            <a:extLst>
              <a:ext uri="{FF2B5EF4-FFF2-40B4-BE49-F238E27FC236}">
                <a16:creationId xmlns:a16="http://schemas.microsoft.com/office/drawing/2014/main" id="{ED221933-2D51-2483-CE3B-1A81D0296968}"/>
              </a:ext>
            </a:extLst>
          </p:cNvPr>
          <p:cNvSpPr txBox="1"/>
          <p:nvPr/>
        </p:nvSpPr>
        <p:spPr>
          <a:xfrm>
            <a:off x="1460147" y="4272868"/>
            <a:ext cx="6136406" cy="276999"/>
          </a:xfrm>
          <a:prstGeom prst="rect">
            <a:avLst/>
          </a:prstGeom>
          <a:noFill/>
        </p:spPr>
        <p:txBody>
          <a:bodyPr wrap="square">
            <a:spAutoFit/>
          </a:bodyPr>
          <a:lstStyle/>
          <a:p>
            <a:r>
              <a:rPr lang="pt-BR" sz="1200" b="1" dirty="0">
                <a:latin typeface="Arial" panose="020B0604020202020204" pitchFamily="34" charset="0"/>
                <a:cs typeface="Arial" panose="020B0604020202020204" pitchFamily="34" charset="0"/>
              </a:rPr>
              <a:t>8,9     9,99     3,09     2,08     9,8     3,012     2,1</a:t>
            </a:r>
          </a:p>
        </p:txBody>
      </p:sp>
      <p:pic>
        <p:nvPicPr>
          <p:cNvPr id="12" name="Imagem 11">
            <a:extLst>
              <a:ext uri="{FF2B5EF4-FFF2-40B4-BE49-F238E27FC236}">
                <a16:creationId xmlns:a16="http://schemas.microsoft.com/office/drawing/2014/main" id="{D7619359-3F6D-203B-18A6-A51E1163E737}"/>
              </a:ext>
            </a:extLst>
          </p:cNvPr>
          <p:cNvPicPr>
            <a:picLocks noChangeAspect="1"/>
          </p:cNvPicPr>
          <p:nvPr/>
        </p:nvPicPr>
        <p:blipFill>
          <a:blip r:embed="rId4"/>
          <a:stretch>
            <a:fillRect/>
          </a:stretch>
        </p:blipFill>
        <p:spPr>
          <a:xfrm>
            <a:off x="617114" y="5002762"/>
            <a:ext cx="5657625" cy="240393"/>
          </a:xfrm>
          <a:prstGeom prst="rect">
            <a:avLst/>
          </a:prstGeom>
        </p:spPr>
      </p:pic>
      <mc:AlternateContent xmlns:mc="http://schemas.openxmlformats.org/markup-compatibility/2006" xmlns:a14="http://schemas.microsoft.com/office/drawing/2010/main">
        <mc:Choice Requires="a14">
          <p:graphicFrame>
            <p:nvGraphicFramePr>
              <p:cNvPr id="13" name="Tabela 12">
                <a:extLst>
                  <a:ext uri="{FF2B5EF4-FFF2-40B4-BE49-F238E27FC236}">
                    <a16:creationId xmlns:a16="http://schemas.microsoft.com/office/drawing/2014/main" id="{D774F9B5-67BB-FCEE-8296-E3F457439F7A}"/>
                  </a:ext>
                </a:extLst>
              </p:cNvPr>
              <p:cNvGraphicFramePr>
                <a:graphicFrameLocks noGrp="1"/>
              </p:cNvGraphicFramePr>
              <p:nvPr>
                <p:extLst>
                  <p:ext uri="{D42A27DB-BD31-4B8C-83A1-F6EECF244321}">
                    <p14:modId xmlns:p14="http://schemas.microsoft.com/office/powerpoint/2010/main" val="3005049671"/>
                  </p:ext>
                </p:extLst>
              </p:nvPr>
            </p:nvGraphicFramePr>
            <p:xfrm>
              <a:off x="161923" y="5656003"/>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 Qual decimal representa a fração </a:t>
                          </a:r>
                          <a14:m>
                            <m:oMath xmlns:m="http://schemas.openxmlformats.org/officeDocument/2006/math">
                              <m:f>
                                <m:fPr>
                                  <m:ctrlPr>
                                    <a:rPr lang="pt-BR" sz="1600" b="0" i="1" kern="1200" dirty="0" smtClean="0">
                                      <a:solidFill>
                                        <a:schemeClr val="tx1"/>
                                      </a:solidFill>
                                      <a:latin typeface="Cambria Math" panose="02040503050406030204" pitchFamily="18" charset="0"/>
                                    </a:rPr>
                                  </m:ctrlPr>
                                </m:fPr>
                                <m:num>
                                  <m:r>
                                    <a:rPr lang="pt-BR" sz="1600" b="0" kern="1200" dirty="0" smtClean="0">
                                      <a:solidFill>
                                        <a:schemeClr val="tx1"/>
                                      </a:solidFill>
                                      <a:latin typeface="Cambria Math" panose="02040503050406030204" pitchFamily="18" charset="0"/>
                                    </a:rPr>
                                    <m:t>23</m:t>
                                  </m:r>
                                </m:num>
                                <m:den>
                                  <m:r>
                                    <a:rPr lang="pt-BR" sz="1600" b="0" i="0" kern="1200" dirty="0" smtClean="0">
                                      <a:solidFill>
                                        <a:schemeClr val="tx1"/>
                                      </a:solidFill>
                                      <a:latin typeface="Cambria Math" panose="02040503050406030204" pitchFamily="18" charset="0"/>
                                    </a:rPr>
                                    <m:t>1000</m:t>
                                  </m:r>
                                </m:den>
                              </m:f>
                            </m:oMath>
                          </a14:m>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mc:Choice>
        <mc:Fallback xmlns="">
          <p:graphicFrame>
            <p:nvGraphicFramePr>
              <p:cNvPr id="13" name="Tabela 12">
                <a:extLst>
                  <a:ext uri="{FF2B5EF4-FFF2-40B4-BE49-F238E27FC236}">
                    <a16:creationId xmlns:a16="http://schemas.microsoft.com/office/drawing/2014/main" id="{D774F9B5-67BB-FCEE-8296-E3F457439F7A}"/>
                  </a:ext>
                </a:extLst>
              </p:cNvPr>
              <p:cNvGraphicFramePr>
                <a:graphicFrameLocks noGrp="1"/>
              </p:cNvGraphicFramePr>
              <p:nvPr>
                <p:extLst>
                  <p:ext uri="{D42A27DB-BD31-4B8C-83A1-F6EECF244321}">
                    <p14:modId xmlns:p14="http://schemas.microsoft.com/office/powerpoint/2010/main" val="3005049671"/>
                  </p:ext>
                </p:extLst>
              </p:nvPr>
            </p:nvGraphicFramePr>
            <p:xfrm>
              <a:off x="161923" y="5656003"/>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endParaRPr lang="pt-B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5"/>
                          <a:stretch>
                            <a:fillRect l="-5098" b="-55385"/>
                          </a:stretch>
                        </a:blip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mc:Fallback>
      </mc:AlternateContent>
      <p:sp>
        <p:nvSpPr>
          <p:cNvPr id="15" name="CaixaDeTexto 14">
            <a:extLst>
              <a:ext uri="{FF2B5EF4-FFF2-40B4-BE49-F238E27FC236}">
                <a16:creationId xmlns:a16="http://schemas.microsoft.com/office/drawing/2014/main" id="{843D4662-713C-75A6-E03F-A538E2558A7D}"/>
              </a:ext>
            </a:extLst>
          </p:cNvPr>
          <p:cNvSpPr txBox="1"/>
          <p:nvPr/>
        </p:nvSpPr>
        <p:spPr>
          <a:xfrm>
            <a:off x="161923" y="6182836"/>
            <a:ext cx="5054846" cy="830997"/>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2,3</a:t>
            </a:r>
          </a:p>
          <a:p>
            <a:r>
              <a:rPr lang="pt-BR" sz="1200" dirty="0">
                <a:latin typeface="Arial" panose="020B0604020202020204" pitchFamily="34" charset="0"/>
                <a:cs typeface="Arial" panose="020B0604020202020204" pitchFamily="34" charset="0"/>
              </a:rPr>
              <a:t>b) 0,23 </a:t>
            </a:r>
          </a:p>
          <a:p>
            <a:r>
              <a:rPr lang="pt-BR" sz="1200" dirty="0">
                <a:latin typeface="Arial" panose="020B0604020202020204" pitchFamily="34" charset="0"/>
                <a:cs typeface="Arial" panose="020B0604020202020204" pitchFamily="34" charset="0"/>
              </a:rPr>
              <a:t>c) 0,023 </a:t>
            </a:r>
          </a:p>
          <a:p>
            <a:r>
              <a:rPr lang="pt-BR" sz="1200" dirty="0">
                <a:latin typeface="Arial" panose="020B0604020202020204" pitchFamily="34" charset="0"/>
                <a:cs typeface="Arial" panose="020B0604020202020204" pitchFamily="34" charset="0"/>
              </a:rPr>
              <a:t>d) 0,0023</a:t>
            </a:r>
          </a:p>
        </p:txBody>
      </p:sp>
    </p:spTree>
    <p:extLst>
      <p:ext uri="{BB962C8B-B14F-4D97-AF65-F5344CB8AC3E}">
        <p14:creationId xmlns:p14="http://schemas.microsoft.com/office/powerpoint/2010/main" val="174843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1752645512"/>
              </p:ext>
            </p:extLst>
          </p:nvPr>
        </p:nvGraphicFramePr>
        <p:xfrm>
          <a:off x="161924" y="2088959"/>
          <a:ext cx="6539276" cy="1493854"/>
        </p:xfrm>
        <a:graphic>
          <a:graphicData uri="http://schemas.openxmlformats.org/drawingml/2006/table">
            <a:tbl>
              <a:tblPr firstRow="1" firstCol="1" bandRow="1">
                <a:tableStyleId>{5C22544A-7EE6-4342-B048-85BDC9FD1C3A}</a:tableStyleId>
              </a:tblPr>
              <a:tblGrid>
                <a:gridCol w="222277">
                  <a:extLst>
                    <a:ext uri="{9D8B030D-6E8A-4147-A177-3AD203B41FA5}">
                      <a16:colId xmlns:a16="http://schemas.microsoft.com/office/drawing/2014/main" val="20000"/>
                    </a:ext>
                  </a:extLst>
                </a:gridCol>
                <a:gridCol w="6316999">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a:ea typeface="Verdana"/>
                          <a:cs typeface="Arial"/>
                        </a:rPr>
                        <a:t>A professora de Maria, Paulo e Alana, alunos dos 6° ano A, comentou em sala de aula que 1 a cada 10 alunos tirou nota 10 na prova de Matemática nesta turma. A partir dessa informação, Maria foi comentar com João, da turma B, que 1/10 dos alunos tirou 10 na prova de matemática. Da mesma forma, Paulo comentou com Joana, da turma C, que um décimo da sua turma alcançou nota máxima na disciplina de matemática. Alana comentou com Paulina, da turma D, que 3/30 da sua turma tirou 10 em matemática, já que a turma A é composta por 30 alunos.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2" name="CaixaDeTexto 1">
            <a:extLst>
              <a:ext uri="{FF2B5EF4-FFF2-40B4-BE49-F238E27FC236}">
                <a16:creationId xmlns:a16="http://schemas.microsoft.com/office/drawing/2014/main" id="{EDB06CDB-47C0-D7CB-9571-E80EC562118C}"/>
              </a:ext>
            </a:extLst>
          </p:cNvPr>
          <p:cNvSpPr txBox="1"/>
          <p:nvPr/>
        </p:nvSpPr>
        <p:spPr>
          <a:xfrm>
            <a:off x="325276" y="4059447"/>
            <a:ext cx="6366468" cy="1200329"/>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Maria e Paulo deram a informação correta, enquanto Alana se equivocou.</a:t>
            </a:r>
          </a:p>
          <a:p>
            <a:pPr marL="228600" lvl="0" indent="-228600">
              <a:buAutoNum type="alphaLcParenR"/>
            </a:pPr>
            <a:r>
              <a:rPr lang="pt-BR" sz="1200" dirty="0">
                <a:latin typeface="Arial" panose="020B0604020202020204" pitchFamily="34" charset="0"/>
                <a:cs typeface="Arial" panose="020B0604020202020204" pitchFamily="34" charset="0"/>
              </a:rPr>
              <a:t>Maria, Paulo e Alana deram a informação correta.</a:t>
            </a:r>
          </a:p>
          <a:p>
            <a:pPr marL="228600" lvl="0" indent="-228600">
              <a:buAutoNum type="alphaLcParenR"/>
            </a:pPr>
            <a:r>
              <a:rPr lang="pt-BR" sz="1200" dirty="0">
                <a:latin typeface="Arial" panose="020B0604020202020204" pitchFamily="34" charset="0"/>
                <a:cs typeface="Arial" panose="020B0604020202020204" pitchFamily="34" charset="0"/>
              </a:rPr>
              <a:t>Maria e Alana deram a informação correta, enquanto Paulo se equivocou.</a:t>
            </a:r>
          </a:p>
          <a:p>
            <a:pPr marL="228600" lvl="0" indent="-228600">
              <a:buAutoNum type="alphaLcParenR"/>
            </a:pPr>
            <a:r>
              <a:rPr lang="pt-BR" sz="1200" dirty="0">
                <a:latin typeface="Arial" panose="020B0604020202020204" pitchFamily="34" charset="0"/>
                <a:cs typeface="Arial" panose="020B0604020202020204" pitchFamily="34" charset="0"/>
              </a:rPr>
              <a:t>Maria se equivocou, enquanto Paulo e Alana deram a informação correta.</a:t>
            </a:r>
          </a:p>
          <a:p>
            <a:pPr marL="228600" lvl="0" indent="-228600">
              <a:buAutoNum type="alphaLcParenR"/>
            </a:pPr>
            <a:r>
              <a:rPr lang="pt-BR" sz="1200" dirty="0">
                <a:latin typeface="Arial" panose="020B0604020202020204" pitchFamily="34" charset="0"/>
                <a:cs typeface="Arial" panose="020B0604020202020204" pitchFamily="34" charset="0"/>
              </a:rPr>
              <a:t>Maria, Paulo e Alana se equivocaram.</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sp>
        <p:nvSpPr>
          <p:cNvPr id="8" name="CaixaDeTexto 7">
            <a:extLst>
              <a:ext uri="{FF2B5EF4-FFF2-40B4-BE49-F238E27FC236}">
                <a16:creationId xmlns:a16="http://schemas.microsoft.com/office/drawing/2014/main" id="{6D1468A9-6608-2499-889F-535E6CDE00C1}"/>
              </a:ext>
            </a:extLst>
          </p:cNvPr>
          <p:cNvSpPr txBox="1"/>
          <p:nvPr/>
        </p:nvSpPr>
        <p:spPr>
          <a:xfrm>
            <a:off x="315820" y="3601619"/>
            <a:ext cx="6288866" cy="461665"/>
          </a:xfrm>
          <a:prstGeom prst="rect">
            <a:avLst/>
          </a:prstGeom>
          <a:noFill/>
        </p:spPr>
        <p:txBody>
          <a:bodyPr wrap="square">
            <a:spAutoFit/>
          </a:bodyPr>
          <a:lstStyle/>
          <a:p>
            <a:r>
              <a:rPr lang="pt-BR" sz="1200" b="0" kern="1200" dirty="0">
                <a:solidFill>
                  <a:schemeClr val="tx1"/>
                </a:solidFill>
                <a:latin typeface="Arial"/>
                <a:ea typeface="Verdana"/>
                <a:cs typeface="Arial"/>
              </a:rPr>
              <a:t>Dessa forma, assinale a alternativa correta:</a:t>
            </a:r>
          </a:p>
          <a:p>
            <a:endParaRPr lang="pt-BR" sz="1200" dirty="0"/>
          </a:p>
        </p:txBody>
      </p:sp>
      <p:graphicFrame>
        <p:nvGraphicFramePr>
          <p:cNvPr id="6" name="Tabela 5">
            <a:extLst>
              <a:ext uri="{FF2B5EF4-FFF2-40B4-BE49-F238E27FC236}">
                <a16:creationId xmlns:a16="http://schemas.microsoft.com/office/drawing/2014/main" id="{7A65F52A-4A56-77B8-A378-B0CEA92AF04C}"/>
              </a:ext>
            </a:extLst>
          </p:cNvPr>
          <p:cNvGraphicFramePr>
            <a:graphicFrameLocks noGrp="1"/>
          </p:cNvGraphicFramePr>
          <p:nvPr>
            <p:extLst>
              <p:ext uri="{D42A27DB-BD31-4B8C-83A1-F6EECF244321}">
                <p14:modId xmlns:p14="http://schemas.microsoft.com/office/powerpoint/2010/main" val="3932964649"/>
              </p:ext>
            </p:extLst>
          </p:nvPr>
        </p:nvGraphicFramePr>
        <p:xfrm>
          <a:off x="152468" y="5747337"/>
          <a:ext cx="6529820" cy="605765"/>
        </p:xfrm>
        <a:graphic>
          <a:graphicData uri="http://schemas.openxmlformats.org/drawingml/2006/table">
            <a:tbl>
              <a:tblPr firstRow="1" firstCol="1" bandRow="1">
                <a:tableStyleId>{5C22544A-7EE6-4342-B048-85BDC9FD1C3A}</a:tableStyleId>
              </a:tblPr>
              <a:tblGrid>
                <a:gridCol w="257435">
                  <a:extLst>
                    <a:ext uri="{9D8B030D-6E8A-4147-A177-3AD203B41FA5}">
                      <a16:colId xmlns:a16="http://schemas.microsoft.com/office/drawing/2014/main" val="20000"/>
                    </a:ext>
                  </a:extLst>
                </a:gridCol>
                <a:gridCol w="6272385">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Aline foi à padaria comprar pão para o jantar da família. O valor da compra foi de R$ 4,90. Ao pagar, com uma nota de 5 reais, ela obteve como troco uma moeda de 10 centavos.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 name="CaixaDeTexto 6">
            <a:extLst>
              <a:ext uri="{FF2B5EF4-FFF2-40B4-BE49-F238E27FC236}">
                <a16:creationId xmlns:a16="http://schemas.microsoft.com/office/drawing/2014/main" id="{6331F993-70CA-6E76-E92A-8C2ED3026376}"/>
              </a:ext>
            </a:extLst>
          </p:cNvPr>
          <p:cNvSpPr txBox="1"/>
          <p:nvPr/>
        </p:nvSpPr>
        <p:spPr>
          <a:xfrm>
            <a:off x="315820" y="6943829"/>
            <a:ext cx="6366468" cy="1200329"/>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1/10 de um real, também representado por R$ 0,10.</a:t>
            </a:r>
          </a:p>
          <a:p>
            <a:pPr marL="228600" lvl="0" indent="-228600">
              <a:buAutoNum type="alphaLcParenR"/>
            </a:pPr>
            <a:r>
              <a:rPr lang="pt-BR" sz="1200" dirty="0">
                <a:latin typeface="Arial" panose="020B0604020202020204" pitchFamily="34" charset="0"/>
                <a:cs typeface="Arial" panose="020B0604020202020204" pitchFamily="34" charset="0"/>
              </a:rPr>
              <a:t>1/100 de um real, também representado por R$ 0,010.</a:t>
            </a:r>
          </a:p>
          <a:p>
            <a:pPr marL="228600" lvl="0" indent="-228600">
              <a:buAutoNum type="alphaLcParenR"/>
            </a:pPr>
            <a:r>
              <a:rPr lang="pt-BR" sz="1200" dirty="0">
                <a:latin typeface="Arial" panose="020B0604020202020204" pitchFamily="34" charset="0"/>
                <a:cs typeface="Arial" panose="020B0604020202020204" pitchFamily="34" charset="0"/>
              </a:rPr>
              <a:t>1/1000 de um real, também representado por R$ 0,0010.</a:t>
            </a:r>
          </a:p>
          <a:p>
            <a:pPr marL="228600" lvl="0" indent="-228600">
              <a:buAutoNum type="alphaLcParenR"/>
            </a:pPr>
            <a:r>
              <a:rPr lang="pt-BR" sz="1200" dirty="0">
                <a:latin typeface="Arial" panose="020B0604020202020204" pitchFamily="34" charset="0"/>
                <a:cs typeface="Arial" panose="020B0604020202020204" pitchFamily="34" charset="0"/>
              </a:rPr>
              <a:t>1/5 de um real, também representado por R$ 0,50.</a:t>
            </a:r>
          </a:p>
          <a:p>
            <a:pPr marL="228600" lvl="0" indent="-228600">
              <a:buAutoNum type="alphaLcParenR"/>
            </a:pPr>
            <a:r>
              <a:rPr lang="pt-BR" sz="1200" dirty="0">
                <a:latin typeface="Arial" panose="020B0604020202020204" pitchFamily="34" charset="0"/>
                <a:cs typeface="Arial" panose="020B0604020202020204" pitchFamily="34" charset="0"/>
              </a:rPr>
              <a:t>10 centavos não pode ser representado como parte do real.</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sp>
        <p:nvSpPr>
          <p:cNvPr id="9" name="CaixaDeTexto 8">
            <a:extLst>
              <a:ext uri="{FF2B5EF4-FFF2-40B4-BE49-F238E27FC236}">
                <a16:creationId xmlns:a16="http://schemas.microsoft.com/office/drawing/2014/main" id="{36F9670D-B44E-2AAC-74C0-B065101308E1}"/>
              </a:ext>
            </a:extLst>
          </p:cNvPr>
          <p:cNvSpPr txBox="1"/>
          <p:nvPr/>
        </p:nvSpPr>
        <p:spPr>
          <a:xfrm>
            <a:off x="315820" y="6341901"/>
            <a:ext cx="6366468" cy="461665"/>
          </a:xfrm>
          <a:prstGeom prst="rect">
            <a:avLst/>
          </a:prstGeom>
          <a:noFill/>
        </p:spPr>
        <p:txBody>
          <a:bodyPr wrap="square">
            <a:spAutoFit/>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Em relação a diferentes representações desse valor, assinale a alternativa que indique o valor de 10 centavos:</a:t>
            </a:r>
            <a:endParaRPr lang="pt-BR" sz="1200" dirty="0"/>
          </a:p>
        </p:txBody>
      </p:sp>
    </p:spTree>
    <p:extLst>
      <p:ext uri="{BB962C8B-B14F-4D97-AF65-F5344CB8AC3E}">
        <p14:creationId xmlns:p14="http://schemas.microsoft.com/office/powerpoint/2010/main" val="979886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470288860"/>
              </p:ext>
            </p:extLst>
          </p:nvPr>
        </p:nvGraphicFramePr>
        <p:xfrm>
          <a:off x="161924" y="2076432"/>
          <a:ext cx="6529820" cy="76233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Marília decidiu fazer saladas de frutas para ela e suas amigas. Encontrou em casa uma penca de bananas (com doze bananas), uma cesta com cinco maçãs e um pote com quinze ameixas secas.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2" name="CaixaDeTexto 1">
            <a:extLst>
              <a:ext uri="{FF2B5EF4-FFF2-40B4-BE49-F238E27FC236}">
                <a16:creationId xmlns:a16="http://schemas.microsoft.com/office/drawing/2014/main" id="{EDB06CDB-47C0-D7CB-9571-E80EC562118C}"/>
              </a:ext>
            </a:extLst>
          </p:cNvPr>
          <p:cNvSpPr txBox="1"/>
          <p:nvPr/>
        </p:nvSpPr>
        <p:spPr>
          <a:xfrm>
            <a:off x="342900" y="3485097"/>
            <a:ext cx="6366468" cy="1200329"/>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1/4 da penca; 0,3 da cesta e 10/15 do pote. </a:t>
            </a:r>
          </a:p>
          <a:p>
            <a:pPr marL="228600" lvl="0" indent="-228600">
              <a:buAutoNum type="alphaLcParenR"/>
            </a:pPr>
            <a:r>
              <a:rPr lang="pt-BR" sz="1200" dirty="0">
                <a:latin typeface="Arial" panose="020B0604020202020204" pitchFamily="34" charset="0"/>
                <a:cs typeface="Arial" panose="020B0604020202020204" pitchFamily="34" charset="0"/>
              </a:rPr>
              <a:t>Um terço da penca; 0,6 da cesta e 10/15 do pote. </a:t>
            </a:r>
          </a:p>
          <a:p>
            <a:pPr marL="228600" lvl="0" indent="-228600">
              <a:buAutoNum type="alphaLcParenR"/>
            </a:pPr>
            <a:r>
              <a:rPr lang="pt-BR" sz="1200" dirty="0">
                <a:latin typeface="Arial" panose="020B0604020202020204" pitchFamily="34" charset="0"/>
                <a:cs typeface="Arial" panose="020B0604020202020204" pitchFamily="34" charset="0"/>
              </a:rPr>
              <a:t>1/3 da penca; três quintos da cesta e 15/10 do pote. </a:t>
            </a:r>
          </a:p>
          <a:p>
            <a:pPr marL="228600" lvl="0" indent="-228600">
              <a:buAutoNum type="alphaLcParenR"/>
            </a:pPr>
            <a:r>
              <a:rPr lang="pt-BR" sz="1200" dirty="0">
                <a:latin typeface="Arial" panose="020B0604020202020204" pitchFamily="34" charset="0"/>
                <a:cs typeface="Arial" panose="020B0604020202020204" pitchFamily="34" charset="0"/>
              </a:rPr>
              <a:t>12/4 da penca; 3/5 da cesta e 10/15 do pote. </a:t>
            </a:r>
          </a:p>
          <a:p>
            <a:pPr marL="228600" lvl="0" indent="-228600">
              <a:buAutoNum type="alphaLcParenR"/>
            </a:pPr>
            <a:r>
              <a:rPr lang="pt-BR" sz="1200" dirty="0">
                <a:latin typeface="Arial" panose="020B0604020202020204" pitchFamily="34" charset="0"/>
                <a:cs typeface="Arial" panose="020B0604020202020204" pitchFamily="34" charset="0"/>
              </a:rPr>
              <a:t>12/4 da penca; cinco terços da cesta e 0,15 do pote.</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sp>
        <p:nvSpPr>
          <p:cNvPr id="21" name="CaixaDeTexto 20">
            <a:extLst>
              <a:ext uri="{FF2B5EF4-FFF2-40B4-BE49-F238E27FC236}">
                <a16:creationId xmlns:a16="http://schemas.microsoft.com/office/drawing/2014/main" id="{2DE39762-DAC2-0E3F-785E-405D756E8D2C}"/>
              </a:ext>
            </a:extLst>
          </p:cNvPr>
          <p:cNvSpPr txBox="1"/>
          <p:nvPr/>
        </p:nvSpPr>
        <p:spPr>
          <a:xfrm>
            <a:off x="342900" y="2838766"/>
            <a:ext cx="6348844" cy="646331"/>
          </a:xfrm>
          <a:prstGeom prst="rect">
            <a:avLst/>
          </a:prstGeom>
          <a:noFill/>
        </p:spPr>
        <p:txBody>
          <a:bodyPr wrap="square">
            <a:spAutoFit/>
          </a:bodyPr>
          <a:lstStyle/>
          <a:p>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Sabendo que ela utilizou quatro bananas, três maçãs e dez ameixas, pode-se dizer que ela consumiu, respectivamente:</a:t>
            </a:r>
          </a:p>
          <a:p>
            <a:endParaRPr lang="pt-BR" sz="1200" dirty="0"/>
          </a:p>
        </p:txBody>
      </p:sp>
      <p:graphicFrame>
        <p:nvGraphicFramePr>
          <p:cNvPr id="6" name="Tabela 5">
            <a:extLst>
              <a:ext uri="{FF2B5EF4-FFF2-40B4-BE49-F238E27FC236}">
                <a16:creationId xmlns:a16="http://schemas.microsoft.com/office/drawing/2014/main" id="{BA9D6F56-6C13-5E85-AE27-D01CD23B5AE8}"/>
              </a:ext>
            </a:extLst>
          </p:cNvPr>
          <p:cNvGraphicFramePr>
            <a:graphicFrameLocks noGrp="1"/>
          </p:cNvGraphicFramePr>
          <p:nvPr>
            <p:extLst>
              <p:ext uri="{D42A27DB-BD31-4B8C-83A1-F6EECF244321}">
                <p14:modId xmlns:p14="http://schemas.microsoft.com/office/powerpoint/2010/main" val="1201506509"/>
              </p:ext>
            </p:extLst>
          </p:nvPr>
        </p:nvGraphicFramePr>
        <p:xfrm>
          <a:off x="161924" y="5317102"/>
          <a:ext cx="6491482" cy="579454"/>
        </p:xfrm>
        <a:graphic>
          <a:graphicData uri="http://schemas.openxmlformats.org/drawingml/2006/table">
            <a:tbl>
              <a:tblPr firstRow="1" firstCol="1" bandRow="1">
                <a:tableStyleId>{5C22544A-7EE6-4342-B048-85BDC9FD1C3A}</a:tableStyleId>
              </a:tblPr>
              <a:tblGrid>
                <a:gridCol w="279510">
                  <a:extLst>
                    <a:ext uri="{9D8B030D-6E8A-4147-A177-3AD203B41FA5}">
                      <a16:colId xmlns:a16="http://schemas.microsoft.com/office/drawing/2014/main" val="20000"/>
                    </a:ext>
                  </a:extLst>
                </a:gridCol>
                <a:gridCol w="6211972">
                  <a:extLst>
                    <a:ext uri="{9D8B030D-6E8A-4147-A177-3AD203B41FA5}">
                      <a16:colId xmlns:a16="http://schemas.microsoft.com/office/drawing/2014/main" val="20001"/>
                    </a:ext>
                  </a:extLst>
                </a:gridCol>
              </a:tblGrid>
              <a:tr h="331514">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 partir dos conhecimentos sobre números decimais e suas formas fracionárias, indique quais os valores que melhor correspondem aos pontos indicados na reta numérica abaixo: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 name="CaixaDeTexto 6">
            <a:extLst>
              <a:ext uri="{FF2B5EF4-FFF2-40B4-BE49-F238E27FC236}">
                <a16:creationId xmlns:a16="http://schemas.microsoft.com/office/drawing/2014/main" id="{4D80E63E-1B90-4601-F631-CE3328E79102}"/>
              </a:ext>
            </a:extLst>
          </p:cNvPr>
          <p:cNvSpPr txBox="1"/>
          <p:nvPr/>
        </p:nvSpPr>
        <p:spPr>
          <a:xfrm>
            <a:off x="382620" y="7165630"/>
            <a:ext cx="6366468" cy="1200329"/>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I: 0,9; II: 45; III: 7/10; IV: 8,5; V: 10.</a:t>
            </a:r>
          </a:p>
          <a:p>
            <a:pPr marL="228600" lvl="0" indent="-228600">
              <a:buAutoNum type="alphaLcParenR"/>
            </a:pPr>
            <a:r>
              <a:rPr lang="pt-BR" sz="1200" dirty="0">
                <a:latin typeface="Arial" panose="020B0604020202020204" pitchFamily="34" charset="0"/>
                <a:cs typeface="Arial" panose="020B0604020202020204" pitchFamily="34" charset="0"/>
              </a:rPr>
              <a:t>I: 0,9; II: 4,5; III: 7/100; IV: 85/10; V: 10/10.</a:t>
            </a:r>
          </a:p>
          <a:p>
            <a:pPr marL="228600" lvl="0" indent="-228600">
              <a:buAutoNum type="alphaLcParenR"/>
            </a:pPr>
            <a:r>
              <a:rPr lang="pt-BR" sz="1200" dirty="0">
                <a:latin typeface="Arial" panose="020B0604020202020204" pitchFamily="34" charset="0"/>
                <a:cs typeface="Arial" panose="020B0604020202020204" pitchFamily="34" charset="0"/>
              </a:rPr>
              <a:t>I: 0,9; II: 45/100; III: 70/10; IV: 17/2; V: 10.</a:t>
            </a:r>
          </a:p>
          <a:p>
            <a:pPr marL="228600" lvl="0" indent="-228600">
              <a:buAutoNum type="alphaLcParenR"/>
            </a:pPr>
            <a:r>
              <a:rPr lang="pt-BR" sz="1200" dirty="0">
                <a:latin typeface="Arial" panose="020B0604020202020204" pitchFamily="34" charset="0"/>
                <a:cs typeface="Arial" panose="020B0604020202020204" pitchFamily="34" charset="0"/>
              </a:rPr>
              <a:t>I: 9/100; II: 45/100; III: 7; IV: 85/100; V: 10/100.</a:t>
            </a:r>
          </a:p>
          <a:p>
            <a:pPr marL="228600" lvl="0" indent="-228600">
              <a:buAutoNum type="alphaLcParenR"/>
            </a:pPr>
            <a:r>
              <a:rPr lang="pt-BR" sz="1200" dirty="0">
                <a:latin typeface="Arial" panose="020B0604020202020204" pitchFamily="34" charset="0"/>
                <a:cs typeface="Arial" panose="020B0604020202020204" pitchFamily="34" charset="0"/>
              </a:rPr>
              <a:t>I: 9/10; II: 4,5; III: 70/10; IV: 85/10; V: 10.</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pic>
        <p:nvPicPr>
          <p:cNvPr id="8" name="Imagem 7">
            <a:extLst>
              <a:ext uri="{FF2B5EF4-FFF2-40B4-BE49-F238E27FC236}">
                <a16:creationId xmlns:a16="http://schemas.microsoft.com/office/drawing/2014/main" id="{F1016925-F59F-4784-2F14-25435F8784A1}"/>
              </a:ext>
            </a:extLst>
          </p:cNvPr>
          <p:cNvPicPr>
            <a:picLocks noChangeAspect="1"/>
          </p:cNvPicPr>
          <p:nvPr/>
        </p:nvPicPr>
        <p:blipFill rotWithShape="1">
          <a:blip r:embed="rId3">
            <a:grayscl/>
          </a:blip>
          <a:srcRect b="48918"/>
          <a:stretch/>
        </p:blipFill>
        <p:spPr>
          <a:xfrm>
            <a:off x="382620" y="6159540"/>
            <a:ext cx="6166193" cy="319032"/>
          </a:xfrm>
          <a:prstGeom prst="rect">
            <a:avLst/>
          </a:prstGeom>
        </p:spPr>
      </p:pic>
      <mc:AlternateContent xmlns:mc="http://schemas.openxmlformats.org/markup-compatibility/2006" xmlns:p14="http://schemas.microsoft.com/office/powerpoint/2010/main">
        <mc:Choice Requires="p14">
          <p:contentPart p14:bwMode="auto" r:id="rId4">
            <p14:nvContentPartPr>
              <p14:cNvPr id="9" name="Tinta 8">
                <a:extLst>
                  <a:ext uri="{FF2B5EF4-FFF2-40B4-BE49-F238E27FC236}">
                    <a16:creationId xmlns:a16="http://schemas.microsoft.com/office/drawing/2014/main" id="{79B8303D-6CE9-0168-2F81-9DF0C2DFCFFA}"/>
                  </a:ext>
                </a:extLst>
              </p14:cNvPr>
              <p14:cNvContentPartPr/>
              <p14:nvPr/>
            </p14:nvContentPartPr>
            <p14:xfrm>
              <a:off x="1050510" y="6412249"/>
              <a:ext cx="360" cy="360"/>
            </p14:xfrm>
          </p:contentPart>
        </mc:Choice>
        <mc:Fallback xmlns="">
          <p:pic>
            <p:nvPicPr>
              <p:cNvPr id="9" name="Tinta 8">
                <a:extLst>
                  <a:ext uri="{FF2B5EF4-FFF2-40B4-BE49-F238E27FC236}">
                    <a16:creationId xmlns:a16="http://schemas.microsoft.com/office/drawing/2014/main" id="{79B8303D-6CE9-0168-2F81-9DF0C2DFCFFA}"/>
                  </a:ext>
                </a:extLst>
              </p:cNvPr>
              <p:cNvPicPr/>
              <p:nvPr/>
            </p:nvPicPr>
            <p:blipFill>
              <a:blip r:embed="rId5"/>
              <a:stretch>
                <a:fillRect/>
              </a:stretch>
            </p:blipFill>
            <p:spPr>
              <a:xfrm>
                <a:off x="1014510" y="6376249"/>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Tinta 9">
                <a:extLst>
                  <a:ext uri="{FF2B5EF4-FFF2-40B4-BE49-F238E27FC236}">
                    <a16:creationId xmlns:a16="http://schemas.microsoft.com/office/drawing/2014/main" id="{C29BBE4B-7339-9E26-DA41-F229673C4CAE}"/>
                  </a:ext>
                </a:extLst>
              </p14:cNvPr>
              <p14:cNvContentPartPr/>
              <p14:nvPr/>
            </p14:nvContentPartPr>
            <p14:xfrm>
              <a:off x="3054270" y="6418729"/>
              <a:ext cx="360" cy="360"/>
            </p14:xfrm>
          </p:contentPart>
        </mc:Choice>
        <mc:Fallback xmlns="">
          <p:pic>
            <p:nvPicPr>
              <p:cNvPr id="10" name="Tinta 9">
                <a:extLst>
                  <a:ext uri="{FF2B5EF4-FFF2-40B4-BE49-F238E27FC236}">
                    <a16:creationId xmlns:a16="http://schemas.microsoft.com/office/drawing/2014/main" id="{C29BBE4B-7339-9E26-DA41-F229673C4CAE}"/>
                  </a:ext>
                </a:extLst>
              </p:cNvPr>
              <p:cNvPicPr/>
              <p:nvPr/>
            </p:nvPicPr>
            <p:blipFill>
              <a:blip r:embed="rId5"/>
              <a:stretch>
                <a:fillRect/>
              </a:stretch>
            </p:blipFill>
            <p:spPr>
              <a:xfrm>
                <a:off x="3018270" y="6382729"/>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Tinta 10">
                <a:extLst>
                  <a:ext uri="{FF2B5EF4-FFF2-40B4-BE49-F238E27FC236}">
                    <a16:creationId xmlns:a16="http://schemas.microsoft.com/office/drawing/2014/main" id="{225F056D-6CAE-35A9-695C-DB541431B076}"/>
                  </a:ext>
                </a:extLst>
              </p14:cNvPr>
              <p14:cNvContentPartPr/>
              <p14:nvPr/>
            </p14:nvContentPartPr>
            <p14:xfrm>
              <a:off x="4429110" y="6412249"/>
              <a:ext cx="360" cy="360"/>
            </p14:xfrm>
          </p:contentPart>
        </mc:Choice>
        <mc:Fallback xmlns="">
          <p:pic>
            <p:nvPicPr>
              <p:cNvPr id="11" name="Tinta 10">
                <a:extLst>
                  <a:ext uri="{FF2B5EF4-FFF2-40B4-BE49-F238E27FC236}">
                    <a16:creationId xmlns:a16="http://schemas.microsoft.com/office/drawing/2014/main" id="{225F056D-6CAE-35A9-695C-DB541431B076}"/>
                  </a:ext>
                </a:extLst>
              </p:cNvPr>
              <p:cNvPicPr/>
              <p:nvPr/>
            </p:nvPicPr>
            <p:blipFill>
              <a:blip r:embed="rId5"/>
              <a:stretch>
                <a:fillRect/>
              </a:stretch>
            </p:blipFill>
            <p:spPr>
              <a:xfrm>
                <a:off x="4393110" y="6376249"/>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Tinta 11">
                <a:extLst>
                  <a:ext uri="{FF2B5EF4-FFF2-40B4-BE49-F238E27FC236}">
                    <a16:creationId xmlns:a16="http://schemas.microsoft.com/office/drawing/2014/main" id="{DE6FA7D8-F9BB-D5C9-6A94-89DC17AB7096}"/>
                  </a:ext>
                </a:extLst>
              </p14:cNvPr>
              <p14:cNvContentPartPr/>
              <p14:nvPr/>
            </p14:nvContentPartPr>
            <p14:xfrm>
              <a:off x="5213910" y="6412249"/>
              <a:ext cx="360" cy="360"/>
            </p14:xfrm>
          </p:contentPart>
        </mc:Choice>
        <mc:Fallback xmlns="">
          <p:pic>
            <p:nvPicPr>
              <p:cNvPr id="12" name="Tinta 11">
                <a:extLst>
                  <a:ext uri="{FF2B5EF4-FFF2-40B4-BE49-F238E27FC236}">
                    <a16:creationId xmlns:a16="http://schemas.microsoft.com/office/drawing/2014/main" id="{DE6FA7D8-F9BB-D5C9-6A94-89DC17AB7096}"/>
                  </a:ext>
                </a:extLst>
              </p:cNvPr>
              <p:cNvPicPr/>
              <p:nvPr/>
            </p:nvPicPr>
            <p:blipFill>
              <a:blip r:embed="rId5"/>
              <a:stretch>
                <a:fillRect/>
              </a:stretch>
            </p:blipFill>
            <p:spPr>
              <a:xfrm>
                <a:off x="5177910" y="6376249"/>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Tinta 12">
                <a:extLst>
                  <a:ext uri="{FF2B5EF4-FFF2-40B4-BE49-F238E27FC236}">
                    <a16:creationId xmlns:a16="http://schemas.microsoft.com/office/drawing/2014/main" id="{298A6C6E-0572-4DB0-2D48-8527B6B3A745}"/>
                  </a:ext>
                </a:extLst>
              </p14:cNvPr>
              <p14:cNvContentPartPr/>
              <p14:nvPr/>
            </p14:nvContentPartPr>
            <p14:xfrm>
              <a:off x="6043710" y="6405769"/>
              <a:ext cx="360" cy="360"/>
            </p14:xfrm>
          </p:contentPart>
        </mc:Choice>
        <mc:Fallback xmlns="">
          <p:pic>
            <p:nvPicPr>
              <p:cNvPr id="13" name="Tinta 12">
                <a:extLst>
                  <a:ext uri="{FF2B5EF4-FFF2-40B4-BE49-F238E27FC236}">
                    <a16:creationId xmlns:a16="http://schemas.microsoft.com/office/drawing/2014/main" id="{298A6C6E-0572-4DB0-2D48-8527B6B3A745}"/>
                  </a:ext>
                </a:extLst>
              </p:cNvPr>
              <p:cNvPicPr/>
              <p:nvPr/>
            </p:nvPicPr>
            <p:blipFill>
              <a:blip r:embed="rId5"/>
              <a:stretch>
                <a:fillRect/>
              </a:stretch>
            </p:blipFill>
            <p:spPr>
              <a:xfrm>
                <a:off x="6007710" y="6369769"/>
                <a:ext cx="72000" cy="72000"/>
              </a:xfrm>
              <a:prstGeom prst="rect">
                <a:avLst/>
              </a:prstGeom>
            </p:spPr>
          </p:pic>
        </mc:Fallback>
      </mc:AlternateContent>
      <p:sp>
        <p:nvSpPr>
          <p:cNvPr id="14" name="CaixaDeTexto 13">
            <a:extLst>
              <a:ext uri="{FF2B5EF4-FFF2-40B4-BE49-F238E27FC236}">
                <a16:creationId xmlns:a16="http://schemas.microsoft.com/office/drawing/2014/main" id="{032BF73D-9198-6CE3-1437-9562B95F5460}"/>
              </a:ext>
            </a:extLst>
          </p:cNvPr>
          <p:cNvSpPr txBox="1"/>
          <p:nvPr/>
        </p:nvSpPr>
        <p:spPr>
          <a:xfrm>
            <a:off x="933854" y="6068748"/>
            <a:ext cx="223138"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pt-BR" sz="1200" dirty="0"/>
              <a:t>I</a:t>
            </a:r>
          </a:p>
        </p:txBody>
      </p:sp>
      <p:sp>
        <p:nvSpPr>
          <p:cNvPr id="15" name="CaixaDeTexto 14">
            <a:extLst>
              <a:ext uri="{FF2B5EF4-FFF2-40B4-BE49-F238E27FC236}">
                <a16:creationId xmlns:a16="http://schemas.microsoft.com/office/drawing/2014/main" id="{07668E73-4257-D1E4-982B-E40BC43F86B6}"/>
              </a:ext>
            </a:extLst>
          </p:cNvPr>
          <p:cNvSpPr txBox="1"/>
          <p:nvPr/>
        </p:nvSpPr>
        <p:spPr>
          <a:xfrm>
            <a:off x="2928022" y="6078478"/>
            <a:ext cx="261610"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pt-BR" sz="1200" dirty="0"/>
              <a:t>II</a:t>
            </a:r>
          </a:p>
        </p:txBody>
      </p:sp>
      <p:sp>
        <p:nvSpPr>
          <p:cNvPr id="16" name="CaixaDeTexto 15">
            <a:extLst>
              <a:ext uri="{FF2B5EF4-FFF2-40B4-BE49-F238E27FC236}">
                <a16:creationId xmlns:a16="http://schemas.microsoft.com/office/drawing/2014/main" id="{2B9D2727-A08B-78A6-9CB0-6F227253CC23}"/>
              </a:ext>
            </a:extLst>
          </p:cNvPr>
          <p:cNvSpPr txBox="1"/>
          <p:nvPr/>
        </p:nvSpPr>
        <p:spPr>
          <a:xfrm>
            <a:off x="4289893" y="6065508"/>
            <a:ext cx="300082"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pt-BR" sz="1200" dirty="0"/>
              <a:t>III</a:t>
            </a:r>
          </a:p>
        </p:txBody>
      </p:sp>
      <p:sp>
        <p:nvSpPr>
          <p:cNvPr id="17" name="CaixaDeTexto 16">
            <a:extLst>
              <a:ext uri="{FF2B5EF4-FFF2-40B4-BE49-F238E27FC236}">
                <a16:creationId xmlns:a16="http://schemas.microsoft.com/office/drawing/2014/main" id="{79D8BAB9-0297-FF16-1A2D-C4F5574DFC95}"/>
              </a:ext>
            </a:extLst>
          </p:cNvPr>
          <p:cNvSpPr txBox="1"/>
          <p:nvPr/>
        </p:nvSpPr>
        <p:spPr>
          <a:xfrm>
            <a:off x="5071351" y="6055783"/>
            <a:ext cx="324257"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pt-BR" sz="1200" dirty="0"/>
              <a:t>IV</a:t>
            </a:r>
          </a:p>
        </p:txBody>
      </p:sp>
      <p:sp>
        <p:nvSpPr>
          <p:cNvPr id="18" name="CaixaDeTexto 17">
            <a:extLst>
              <a:ext uri="{FF2B5EF4-FFF2-40B4-BE49-F238E27FC236}">
                <a16:creationId xmlns:a16="http://schemas.microsoft.com/office/drawing/2014/main" id="{84150718-0B65-F7D1-5E5D-C4B7EECCC0A8}"/>
              </a:ext>
            </a:extLst>
          </p:cNvPr>
          <p:cNvSpPr txBox="1"/>
          <p:nvPr/>
        </p:nvSpPr>
        <p:spPr>
          <a:xfrm>
            <a:off x="5914416" y="6059028"/>
            <a:ext cx="270894"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pt-BR" sz="1200" dirty="0"/>
              <a:t>V</a:t>
            </a:r>
          </a:p>
        </p:txBody>
      </p:sp>
      <p:sp>
        <p:nvSpPr>
          <p:cNvPr id="19" name="CaixaDeTexto 18">
            <a:extLst>
              <a:ext uri="{FF2B5EF4-FFF2-40B4-BE49-F238E27FC236}">
                <a16:creationId xmlns:a16="http://schemas.microsoft.com/office/drawing/2014/main" id="{4045B353-39B2-A521-FEB2-6C6677D5A783}"/>
              </a:ext>
            </a:extLst>
          </p:cNvPr>
          <p:cNvSpPr txBox="1"/>
          <p:nvPr/>
        </p:nvSpPr>
        <p:spPr>
          <a:xfrm rot="5400000">
            <a:off x="5943616" y="6339585"/>
            <a:ext cx="1284247" cy="215444"/>
          </a:xfrm>
          <a:prstGeom prst="rect">
            <a:avLst/>
          </a:prstGeom>
          <a:noFill/>
        </p:spPr>
        <p:txBody>
          <a:bodyPr wrap="square" rtlCol="0">
            <a:spAutoFit/>
          </a:bodyPr>
          <a:lstStyle/>
          <a:p>
            <a:r>
              <a:rPr lang="pt-BR" sz="800" dirty="0">
                <a:latin typeface="Arial" panose="020B0604020202020204" pitchFamily="34" charset="0"/>
                <a:cs typeface="Arial" panose="020B0604020202020204" pitchFamily="34" charset="0"/>
              </a:rPr>
              <a:t>Fonte: Jefferson Silva.</a:t>
            </a:r>
          </a:p>
        </p:txBody>
      </p:sp>
      <p:cxnSp>
        <p:nvCxnSpPr>
          <p:cNvPr id="20" name="Conector reto 19">
            <a:extLst>
              <a:ext uri="{FF2B5EF4-FFF2-40B4-BE49-F238E27FC236}">
                <a16:creationId xmlns:a16="http://schemas.microsoft.com/office/drawing/2014/main" id="{D4ED2497-8D29-557A-B45E-C66A24330D15}"/>
              </a:ext>
            </a:extLst>
          </p:cNvPr>
          <p:cNvCxnSpPr/>
          <p:nvPr/>
        </p:nvCxnSpPr>
        <p:spPr>
          <a:xfrm>
            <a:off x="382620" y="6405769"/>
            <a:ext cx="597549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2" name="Tabela 33">
            <a:extLst>
              <a:ext uri="{FF2B5EF4-FFF2-40B4-BE49-F238E27FC236}">
                <a16:creationId xmlns:a16="http://schemas.microsoft.com/office/drawing/2014/main" id="{28F17A52-21A6-3979-BEAB-C53E1A77538F}"/>
              </a:ext>
            </a:extLst>
          </p:cNvPr>
          <p:cNvGraphicFramePr>
            <a:graphicFrameLocks noGrp="1"/>
          </p:cNvGraphicFramePr>
          <p:nvPr/>
        </p:nvGraphicFramePr>
        <p:xfrm>
          <a:off x="382620" y="6375324"/>
          <a:ext cx="5972978" cy="370840"/>
        </p:xfrm>
        <a:graphic>
          <a:graphicData uri="http://schemas.openxmlformats.org/drawingml/2006/table">
            <a:tbl>
              <a:tblPr firstRow="1" bandRow="1">
                <a:tableStyleId>{5940675A-B579-460E-94D1-54222C63F5DA}</a:tableStyleId>
              </a:tblPr>
              <a:tblGrid>
                <a:gridCol w="5972978">
                  <a:extLst>
                    <a:ext uri="{9D8B030D-6E8A-4147-A177-3AD203B41FA5}">
                      <a16:colId xmlns:a16="http://schemas.microsoft.com/office/drawing/2014/main" val="140770066"/>
                    </a:ext>
                  </a:extLst>
                </a:gridCol>
              </a:tblGrid>
              <a:tr h="370840">
                <a:tc>
                  <a:txBody>
                    <a:bodyPr/>
                    <a:lstStyle/>
                    <a:p>
                      <a:r>
                        <a:rPr lang="pt-BR" dirty="0"/>
                        <a:t>   0            1            2            3            4            5           6             7            8            9           10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40730750"/>
                  </a:ext>
                </a:extLst>
              </a:tr>
            </a:tbl>
          </a:graphicData>
        </a:graphic>
      </p:graphicFrame>
    </p:spTree>
    <p:extLst>
      <p:ext uri="{BB962C8B-B14F-4D97-AF65-F5344CB8AC3E}">
        <p14:creationId xmlns:p14="http://schemas.microsoft.com/office/powerpoint/2010/main" val="2270155016"/>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680</TotalTime>
  <Words>858</Words>
  <Application>Microsoft Office PowerPoint</Application>
  <PresentationFormat>Papel A4 (210 x 297 mm)</PresentationFormat>
  <Paragraphs>104</Paragraphs>
  <Slides>5</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5</vt:i4>
      </vt:variant>
    </vt:vector>
  </HeadingPairs>
  <TitlesOfParts>
    <vt:vector size="10" baseType="lpstr">
      <vt:lpstr>Arial</vt:lpstr>
      <vt:lpstr>Calibri</vt:lpstr>
      <vt:lpstr>Calibri Light</vt:lpstr>
      <vt:lpstr>Cambria Math</vt:lpstr>
      <vt:lpstr>Tema do Office</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66</cp:revision>
  <dcterms:created xsi:type="dcterms:W3CDTF">2022-07-31T15:12:23Z</dcterms:created>
  <dcterms:modified xsi:type="dcterms:W3CDTF">2023-07-28T21:49:07Z</dcterms:modified>
</cp:coreProperties>
</file>