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6" r:id="rId3"/>
    <p:sldId id="287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845B26-299C-E077-0FBC-FC076588D8FD}" name="Jefferson Silva" initials="JS" userId="4b4173df6b62d035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1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4C92D-3B68-420D-BEA8-7E16057E52C1}" v="4172" dt="2023-05-01T15:59:36.553"/>
    <p1510:client id="{97EE20FA-9814-40F5-9C21-B3207D4F0BF2}" v="290" dt="2023-05-01T23:22:44.161"/>
    <p1510:client id="{990D5F5F-9BE0-42C7-B3BE-FC98C189C0F5}" v="838" dt="2023-05-01T17:47:17.708"/>
    <p1510:client id="{C87FB40C-A1A2-4C7D-9D99-EE15914B0DDF}" v="2440" dt="2023-05-01T18:41:53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041145"/>
            <a:ext cx="5820686" cy="58237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Propriedades da igualdade</a:t>
            </a: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(EF06MA14) Reconhecer que a relação de igualdade matemática não se altera ao adicionar, subtrair, multiplicar ou dividir os seus dois membros por um mesmo número e utilizar essa noção para determinar valores desconhecidos na resolução de problemas.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740575"/>
              </p:ext>
            </p:extLst>
          </p:nvPr>
        </p:nvGraphicFramePr>
        <p:xfrm>
          <a:off x="161925" y="16382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Roberto sempre gostou muito de fazer musculação. Durante um período de isolamento devido à pandemia, ele não pôde ir ao ginásio e precisou se exercitar em casa. Para isso, utilizou tijolos encontrados em um cômodo que estava em construção. Durante os exercícios, Roberto percebeu que a força que necessitava para levantar um halter de 20 Kg era compatível com o levantamento de 4 tijolos.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404500" y="3047821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tijolos + 20 Kg.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tijolos - 20 Kg.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tijolos = 20 Kg.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tijolos x 20 Kg.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tijolos &gt; 20 Kg.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9DF1C37-1E4C-F5F2-3E17-E5CE26F53DD6}"/>
              </a:ext>
            </a:extLst>
          </p:cNvPr>
          <p:cNvSpPr txBox="1"/>
          <p:nvPr/>
        </p:nvSpPr>
        <p:spPr>
          <a:xfrm>
            <a:off x="355599" y="2594926"/>
            <a:ext cx="63361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Sabendo disso, qual a alternativa abaixo estabelece a melhor correlação entre a massa e quantidades dos pesos utilizadas por Roberto.</a:t>
            </a: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2A162CF-27D8-8E88-EC6C-4B2C6099F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27214"/>
              </p:ext>
            </p:extLst>
          </p:nvPr>
        </p:nvGraphicFramePr>
        <p:xfrm>
          <a:off x="161924" y="4276396"/>
          <a:ext cx="6491482" cy="506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Vamos analisar os ingredientes de uma receita de pão caseiro: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2F4B00E6-56F2-6D0C-46F6-CD313E2C8276}"/>
              </a:ext>
            </a:extLst>
          </p:cNvPr>
          <p:cNvSpPr txBox="1"/>
          <p:nvPr/>
        </p:nvSpPr>
        <p:spPr>
          <a:xfrm>
            <a:off x="161924" y="4739146"/>
            <a:ext cx="6309889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1 Kg de farinha de trigo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½ xícara de água morna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4 colheres de sopa de açúcar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2 ovos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1 e ½ xícara de leite morno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½ xícara de óleo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1 colher de sopa de sal</a:t>
            </a:r>
          </a:p>
          <a:p>
            <a:pPr algn="ctr"/>
            <a:r>
              <a:rPr lang="pt-BR" sz="1600" b="0" kern="1200" dirty="0">
                <a:solidFill>
                  <a:schemeClr val="tx1"/>
                </a:solidFill>
                <a:latin typeface="Baguet Script"/>
                <a:ea typeface="Verdana"/>
                <a:cs typeface="Arial"/>
              </a:rPr>
              <a:t>30 g de fermento biológico</a:t>
            </a:r>
          </a:p>
          <a:p>
            <a:pPr algn="ctr"/>
            <a:endParaRPr lang="pt-BR" sz="1200" b="0" kern="1200" dirty="0">
              <a:solidFill>
                <a:schemeClr val="tx1"/>
              </a:solidFill>
              <a:latin typeface="Baguet Script" panose="00000500000000000000" pitchFamily="2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Sem variar as proporções dos ingredientes, qual a quantidade de fermento que deveríamos utilizar se só estiverem disponíveis 2 colheres de sopa de açúcar no preparo do pão caseiro?</a:t>
            </a:r>
          </a:p>
          <a:p>
            <a:pPr algn="just"/>
            <a:endParaRPr lang="pt-BR" sz="1200" dirty="0">
              <a:latin typeface="Arial"/>
              <a:ea typeface="Verdana"/>
              <a:cs typeface="Arial"/>
            </a:endParaRP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5 g de fermento.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10 g de fermento.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15 g de fermento.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20 g e fermento.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25 g de fermento.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793346"/>
              </p:ext>
            </p:extLst>
          </p:nvPr>
        </p:nvGraphicFramePr>
        <p:xfrm>
          <a:off x="181017" y="1662682"/>
          <a:ext cx="6529820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Um grupo de 5 amigos decidiu ir numa festa em que o “</a:t>
                      </a:r>
                      <a:r>
                        <a:rPr lang="pt-BR" sz="1200" b="0" i="1" u="none" strike="noStrike" kern="1200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dress</a:t>
                      </a:r>
                      <a:r>
                        <a:rPr lang="pt-BR" sz="1200" b="0" i="1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pt-BR" sz="1200" b="0" i="1" u="none" strike="noStrike" kern="1200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code</a:t>
                      </a: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” (código de vestimenta) deveria incluir camisetas apresentando operações em que o resultado fosse a senha de acesso ao local da festa, como mostrado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1E8E631-7FFC-2CA7-505A-A832FD8F6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93" y="2539627"/>
            <a:ext cx="4123013" cy="1372686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85A5569-F85D-48BD-7764-072C8AFD4328}"/>
              </a:ext>
            </a:extLst>
          </p:cNvPr>
          <p:cNvSpPr txBox="1"/>
          <p:nvPr/>
        </p:nvSpPr>
        <p:spPr>
          <a:xfrm>
            <a:off x="181017" y="4057738"/>
            <a:ext cx="62863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dirty="0">
                <a:solidFill>
                  <a:schemeClr val="tx1"/>
                </a:solidFill>
                <a:latin typeface="Arial"/>
              </a:rPr>
              <a:t>Sabendo disso, qual dos 5 amigos não conseguiu ter acesso ao local?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ea typeface="+mn-lt"/>
                <a:cs typeface="+mn-lt"/>
              </a:rPr>
              <a:t>Paola</a:t>
            </a:r>
            <a:endParaRPr lang="pt-BR" sz="1200" b="1" dirty="0">
              <a:latin typeface="Arial"/>
              <a:cs typeface="Calibri"/>
            </a:endParaRP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ea typeface="+mn-lt"/>
                <a:cs typeface="+mn-lt"/>
              </a:rPr>
              <a:t>Camila.</a:t>
            </a:r>
            <a:endParaRPr lang="pt-BR" sz="1200" b="1" dirty="0">
              <a:latin typeface="Arial"/>
              <a:ea typeface="+mn-lt"/>
              <a:cs typeface="Calibri"/>
            </a:endParaRP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ea typeface="+mn-lt"/>
                <a:cs typeface="Arial"/>
              </a:rPr>
              <a:t>Tiago.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ea typeface="+mn-lt"/>
                <a:cs typeface="+mn-lt"/>
              </a:rPr>
              <a:t>Melina.</a:t>
            </a:r>
            <a:endParaRPr lang="pt-BR" sz="1200" b="1" dirty="0">
              <a:latin typeface="Arial"/>
              <a:ea typeface="+mn-lt"/>
              <a:cs typeface="+mn-lt"/>
            </a:endParaRP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ea typeface="+mn-lt"/>
                <a:cs typeface="Arial"/>
              </a:rPr>
              <a:t>Evandro</a:t>
            </a:r>
            <a:endParaRPr lang="pt-BR" sz="1200" b="0" dirty="0">
              <a:solidFill>
                <a:schemeClr val="tx1"/>
              </a:solidFill>
              <a:latin typeface="Arial"/>
            </a:endParaRPr>
          </a:p>
          <a:p>
            <a:pPr lvl="0" algn="just">
              <a:buNone/>
            </a:pPr>
            <a:endParaRPr lang="pt-BR" sz="1200" b="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842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6262DB8-7879-CADF-9BA4-1DE86C3A4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105254"/>
              </p:ext>
            </p:extLst>
          </p:nvPr>
        </p:nvGraphicFramePr>
        <p:xfrm>
          <a:off x="161924" y="221277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latin typeface="Arial"/>
                        </a:rPr>
                        <a:t>A mãe de Diego e David deu uma quantia de dinheiro a cada um deles para gastarem nos brinquedos que quisessem em um parque de diversões. Uma placa em frente à bilheteria informava o valor do ticket de cada brinquedo: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9CDA0A05-2530-D9C8-44F8-352CB8D096B6}"/>
              </a:ext>
            </a:extLst>
          </p:cNvPr>
          <p:cNvSpPr txBox="1"/>
          <p:nvPr/>
        </p:nvSpPr>
        <p:spPr>
          <a:xfrm>
            <a:off x="1746889" y="3228454"/>
            <a:ext cx="335988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buNone/>
            </a:pPr>
            <a:r>
              <a:rPr lang="pt-BR" sz="1800" b="0" i="0" u="none" strike="noStrike" kern="1200" noProof="0" dirty="0">
                <a:solidFill>
                  <a:schemeClr val="tx1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Roda-gigante: R$ 2,00</a:t>
            </a:r>
          </a:p>
          <a:p>
            <a:pPr lvl="0" algn="ctr">
              <a:buNone/>
            </a:pPr>
            <a:r>
              <a:rPr lang="pt-BR" sz="1800" b="0" i="0" u="none" strike="noStrike" kern="1200" noProof="0" dirty="0">
                <a:solidFill>
                  <a:schemeClr val="tx1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Trem fantasma: R$ 2,50</a:t>
            </a:r>
          </a:p>
          <a:p>
            <a:pPr lvl="0" algn="ctr">
              <a:buNone/>
            </a:pPr>
            <a:r>
              <a:rPr lang="pt-BR" sz="1800" b="0" i="0" u="none" strike="noStrike" kern="1200" noProof="0" dirty="0">
                <a:solidFill>
                  <a:schemeClr val="tx1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Montanha-russa: R$ 5,00</a:t>
            </a:r>
          </a:p>
          <a:p>
            <a:pPr lvl="0" algn="ctr">
              <a:buNone/>
            </a:pPr>
            <a:r>
              <a:rPr lang="pt-BR" sz="1800" b="0" i="0" u="none" strike="noStrike" kern="1200" noProof="0" dirty="0">
                <a:solidFill>
                  <a:schemeClr val="tx1"/>
                </a:solidFill>
                <a:latin typeface="Biome Light" panose="020B0502040204020203" pitchFamily="34" charset="0"/>
                <a:cs typeface="Biome Light" panose="020B0502040204020203" pitchFamily="34" charset="0"/>
              </a:rPr>
              <a:t>Carrossel: R$ 1,00</a:t>
            </a:r>
            <a:endParaRPr lang="pt-BR" dirty="0">
              <a:latin typeface="Biome Light" panose="020B0502040204020203" pitchFamily="34" charset="0"/>
              <a:cs typeface="Biome Light" panose="020B0502040204020203" pitchFamily="34" charset="0"/>
            </a:endParaRPr>
          </a:p>
        </p:txBody>
      </p:sp>
      <p:sp>
        <p:nvSpPr>
          <p:cNvPr id="10" name="Coração 9">
            <a:extLst>
              <a:ext uri="{FF2B5EF4-FFF2-40B4-BE49-F238E27FC236}">
                <a16:creationId xmlns:a16="http://schemas.microsoft.com/office/drawing/2014/main" id="{4E0BD104-D6CF-6B3B-954E-35C85ED99C91}"/>
              </a:ext>
            </a:extLst>
          </p:cNvPr>
          <p:cNvSpPr/>
          <p:nvPr/>
        </p:nvSpPr>
        <p:spPr>
          <a:xfrm>
            <a:off x="3868186" y="4096108"/>
            <a:ext cx="241564" cy="24066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F95E4E7D-0EDA-C4E9-8BD4-3B308C5F458E}"/>
              </a:ext>
            </a:extLst>
          </p:cNvPr>
          <p:cNvSpPr txBox="1"/>
          <p:nvPr/>
        </p:nvSpPr>
        <p:spPr>
          <a:xfrm>
            <a:off x="290670" y="4732439"/>
            <a:ext cx="640107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noProof="0" dirty="0">
                <a:solidFill>
                  <a:schemeClr val="tx1"/>
                </a:solidFill>
                <a:latin typeface="Arial"/>
              </a:rPr>
              <a:t>Diego foi 2 vezes no trem fantasma, 3 vezes no carrossel e 2 vezes na montanha-russa e gastou 2 reais a menos que David, que foi 5 vezes na roda-gigante, 1 vez na montanha-russa e 2 vezes no trem fantasma e gastou R$ 20,00. Sabendo disso, determine o valor do ticket do carrossel, que foi tampado por um adesivo na placa da bilheteria.</a:t>
            </a:r>
          </a:p>
          <a:p>
            <a:pPr lvl="0" algn="just">
              <a:buNone/>
            </a:pPr>
            <a:endParaRPr lang="pt-BR" sz="1200" dirty="0">
              <a:latin typeface="Arial"/>
            </a:endParaRP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Calibri"/>
              </a:rPr>
              <a:t>O ticket do carrossel custava R$ 1,00.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Calibri"/>
              </a:rPr>
              <a:t>O ticket do carrossel custava R$ 1,50.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Calibri"/>
              </a:rPr>
              <a:t>O ticket do carrossel custava R$ 2,00.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/>
                <a:cs typeface="Calibri"/>
              </a:rPr>
              <a:t>O ticket do carrossel custava R$ 2,50.</a:t>
            </a:r>
          </a:p>
          <a:p>
            <a:pPr marL="228600" indent="-228600" algn="just">
              <a:buFontTx/>
              <a:buAutoNum type="alphaLcParenR"/>
            </a:pPr>
            <a:r>
              <a:rPr lang="pt-BR" sz="1200" dirty="0">
                <a:latin typeface="Arial"/>
                <a:cs typeface="Calibri"/>
              </a:rPr>
              <a:t>O ticket do carrossel custava R$ 3,00.</a:t>
            </a:r>
          </a:p>
          <a:p>
            <a:pPr lvl="0" algn="just">
              <a:buNone/>
            </a:pPr>
            <a:endParaRPr lang="pt-BR" sz="1200" b="0" i="0" u="none" strike="noStrike" kern="1200" noProof="0" dirty="0">
              <a:solidFill>
                <a:schemeClr val="tx1"/>
              </a:solidFill>
              <a:latin typeface="Arial"/>
            </a:endParaRPr>
          </a:p>
          <a:p>
            <a:pPr lvl="0" algn="just">
              <a:buNone/>
            </a:pPr>
            <a:endParaRPr lang="pt-BR" sz="1200" b="0" i="0" u="none" strike="noStrike" kern="1200" noProof="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9021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1215</TotalTime>
  <Words>588</Words>
  <Application>Microsoft Office PowerPoint</Application>
  <PresentationFormat>Papel A4 (210 x 297 mm)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Baguet Script</vt:lpstr>
      <vt:lpstr>Biome Light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fernando.savio@maestroeducacao.com.br</cp:lastModifiedBy>
  <cp:revision>11</cp:revision>
  <dcterms:created xsi:type="dcterms:W3CDTF">2022-07-31T15:12:23Z</dcterms:created>
  <dcterms:modified xsi:type="dcterms:W3CDTF">2023-09-14T12:09:33Z</dcterms:modified>
</cp:coreProperties>
</file>