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84" r:id="rId2"/>
    <p:sldId id="286" r:id="rId3"/>
    <p:sldId id="287" r:id="rId4"/>
    <p:sldId id="289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8845B26-299C-E077-0FBC-FC076588D8FD}" name="Jefferson Silva" initials="JS" userId="4b4173df6b62d035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estro Educação" initials="ME" lastIdx="1" clrIdx="0">
    <p:extLst>
      <p:ext uri="{19B8F6BF-5375-455C-9EA6-DF929625EA0E}">
        <p15:presenceInfo xmlns:p15="http://schemas.microsoft.com/office/powerpoint/2012/main" userId="543760a03316e62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94C92D-3B68-420D-BEA8-7E16057E52C1}" v="4172" dt="2023-05-01T15:59:36.553"/>
    <p1510:client id="{97EE20FA-9814-40F5-9C21-B3207D4F0BF2}" v="290" dt="2023-05-01T23:22:44.161"/>
    <p1510:client id="{990D5F5F-9BE0-42C7-B3BE-FC98C189C0F5}" v="838" dt="2023-05-01T17:47:17.708"/>
    <p1510:client id="{C87FB40C-A1A2-4C7D-9D99-EE15914B0DDF}" v="2440" dt="2023-05-01T18:41:53.5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14/09/2023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14/09/2023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14/09/2023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14/09/2023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14/09/2023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14/09/2023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14/09/2023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14/09/2023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14/09/2023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14/09/2023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14/09/2023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14/09/2023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14/09/2023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529289" y="2041145"/>
            <a:ext cx="5820686" cy="582371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360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Propriedades da igualdade</a:t>
            </a:r>
          </a:p>
          <a:p>
            <a:pPr algn="ctr">
              <a:lnSpc>
                <a:spcPct val="150000"/>
              </a:lnSpc>
            </a:pPr>
            <a:endParaRPr lang="pt-BR" sz="1938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pt-BR" sz="1938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(EF06MA14) Reconhecer que a relação de igualdade matemática não se altera ao adicionar, subtrair, multiplicar ou dividir os seus dois membros por um mesmo número e utilizar essa noção para determinar valores desconhecidos na resolução de problemas.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>
                <a:latin typeface="Arial" panose="020B0604020202020204" pitchFamily="34" charset="0"/>
                <a:cs typeface="Arial" panose="020B0604020202020204" pitchFamily="34" charset="0"/>
              </a:rPr>
              <a:t>Atividade de Matemática – 6º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740575"/>
              </p:ext>
            </p:extLst>
          </p:nvPr>
        </p:nvGraphicFramePr>
        <p:xfrm>
          <a:off x="161925" y="1638282"/>
          <a:ext cx="6529820" cy="1128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/>
                          <a:ea typeface="Verdana"/>
                          <a:cs typeface="Arial"/>
                        </a:rPr>
                        <a:t>Roberto sempre gostou muito de fazer musculação. Durante um período de isolamento devido à pandemia, ele não pôde ir ao ginásio e precisou se exercitar em casa. Para isso, utilizou tijolos encontrados em um cômodo que estava em construção. Durante os exercícios, Roberto percebeu que a força que necessitava para levantar um halter de 20 Kg era compatível com o levantamento de 4 tijolos.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349429"/>
              </p:ext>
            </p:extLst>
          </p:nvPr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EDB06CDB-47C0-D7CB-9571-E80EC562118C}"/>
              </a:ext>
            </a:extLst>
          </p:cNvPr>
          <p:cNvSpPr txBox="1"/>
          <p:nvPr/>
        </p:nvSpPr>
        <p:spPr>
          <a:xfrm>
            <a:off x="404500" y="3047821"/>
            <a:ext cx="63664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4 tijolos + 20 Kg.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4 tijolos - 20 Kg.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4 tijolos = 20 Kg.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4 tijolos x 20 Kg.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4 tijolos &gt; 20 Kg.</a:t>
            </a:r>
          </a:p>
          <a:p>
            <a:pPr marL="228600" lvl="0" indent="-228600">
              <a:buAutoNum type="alphaLcParenR"/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>
                <a:latin typeface="Arial" panose="020B0604020202020204" pitchFamily="34" charset="0"/>
                <a:cs typeface="Arial" panose="020B0604020202020204" pitchFamily="34" charset="0"/>
              </a:rPr>
              <a:t>Atividade de Matemática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79DF1C37-1E4C-F5F2-3E17-E5CE26F53DD6}"/>
              </a:ext>
            </a:extLst>
          </p:cNvPr>
          <p:cNvSpPr txBox="1"/>
          <p:nvPr/>
        </p:nvSpPr>
        <p:spPr>
          <a:xfrm>
            <a:off x="355599" y="2594926"/>
            <a:ext cx="63361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0" kern="1200" dirty="0">
                <a:solidFill>
                  <a:schemeClr val="tx1"/>
                </a:solidFill>
                <a:latin typeface="Arial"/>
                <a:ea typeface="Verdana"/>
                <a:cs typeface="Arial"/>
              </a:rPr>
              <a:t>Sabendo disso, qual a alternativa abaixo estabelece a melhor correlação entre a massa e quantidades dos pesos utilizadas por Roberto.</a:t>
            </a:r>
          </a:p>
          <a:p>
            <a:pPr marL="0" marR="0" lvl="0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b="0" kern="1200" dirty="0">
              <a:solidFill>
                <a:schemeClr val="tx1"/>
              </a:solidFill>
              <a:latin typeface="Arial"/>
              <a:ea typeface="Verdana"/>
              <a:cs typeface="Arial"/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72A162CF-27D8-8E88-EC6C-4B2C6099F3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527214"/>
              </p:ext>
            </p:extLst>
          </p:nvPr>
        </p:nvGraphicFramePr>
        <p:xfrm>
          <a:off x="161924" y="4276396"/>
          <a:ext cx="6491482" cy="5060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95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31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/>
                          <a:ea typeface="Verdana"/>
                          <a:cs typeface="Arial"/>
                        </a:rPr>
                        <a:t>Vamos analisar os ingredientes de uma receita de pão caseiro: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5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2F4B00E6-56F2-6D0C-46F6-CD313E2C8276}"/>
              </a:ext>
            </a:extLst>
          </p:cNvPr>
          <p:cNvSpPr txBox="1"/>
          <p:nvPr/>
        </p:nvSpPr>
        <p:spPr>
          <a:xfrm>
            <a:off x="161924" y="4739146"/>
            <a:ext cx="6309889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600" b="0" kern="1200" dirty="0">
                <a:solidFill>
                  <a:schemeClr val="tx1"/>
                </a:solidFill>
                <a:latin typeface="Baguet Script"/>
                <a:ea typeface="Verdana"/>
                <a:cs typeface="Arial"/>
              </a:rPr>
              <a:t>1 Kg de farinha de trigo</a:t>
            </a:r>
          </a:p>
          <a:p>
            <a:pPr algn="ctr"/>
            <a:r>
              <a:rPr lang="pt-BR" sz="1600" b="0" kern="1200" dirty="0">
                <a:solidFill>
                  <a:schemeClr val="tx1"/>
                </a:solidFill>
                <a:latin typeface="Baguet Script"/>
                <a:ea typeface="Verdana"/>
                <a:cs typeface="Arial"/>
              </a:rPr>
              <a:t>½ xícara de água morna</a:t>
            </a:r>
          </a:p>
          <a:p>
            <a:pPr algn="ctr"/>
            <a:r>
              <a:rPr lang="pt-BR" sz="1600" b="0" kern="1200" dirty="0">
                <a:solidFill>
                  <a:schemeClr val="tx1"/>
                </a:solidFill>
                <a:latin typeface="Baguet Script"/>
                <a:ea typeface="Verdana"/>
                <a:cs typeface="Arial"/>
              </a:rPr>
              <a:t>4 colheres de sopa de açúcar</a:t>
            </a:r>
          </a:p>
          <a:p>
            <a:pPr algn="ctr"/>
            <a:r>
              <a:rPr lang="pt-BR" sz="1600" b="0" kern="1200" dirty="0">
                <a:solidFill>
                  <a:schemeClr val="tx1"/>
                </a:solidFill>
                <a:latin typeface="Baguet Script"/>
                <a:ea typeface="Verdana"/>
                <a:cs typeface="Arial"/>
              </a:rPr>
              <a:t>2 ovos</a:t>
            </a:r>
          </a:p>
          <a:p>
            <a:pPr algn="ctr"/>
            <a:r>
              <a:rPr lang="pt-BR" sz="1600" b="0" kern="1200" dirty="0">
                <a:solidFill>
                  <a:schemeClr val="tx1"/>
                </a:solidFill>
                <a:latin typeface="Baguet Script"/>
                <a:ea typeface="Verdana"/>
                <a:cs typeface="Arial"/>
              </a:rPr>
              <a:t>1 e ½ xícara de leite morno</a:t>
            </a:r>
          </a:p>
          <a:p>
            <a:pPr algn="ctr"/>
            <a:r>
              <a:rPr lang="pt-BR" sz="1600" b="0" kern="1200" dirty="0">
                <a:solidFill>
                  <a:schemeClr val="tx1"/>
                </a:solidFill>
                <a:latin typeface="Baguet Script"/>
                <a:ea typeface="Verdana"/>
                <a:cs typeface="Arial"/>
              </a:rPr>
              <a:t>½ xícara de óleo</a:t>
            </a:r>
          </a:p>
          <a:p>
            <a:pPr algn="ctr"/>
            <a:r>
              <a:rPr lang="pt-BR" sz="1600" b="0" kern="1200" dirty="0">
                <a:solidFill>
                  <a:schemeClr val="tx1"/>
                </a:solidFill>
                <a:latin typeface="Baguet Script"/>
                <a:ea typeface="Verdana"/>
                <a:cs typeface="Arial"/>
              </a:rPr>
              <a:t>1 colher de sopa de sal</a:t>
            </a:r>
          </a:p>
          <a:p>
            <a:pPr algn="ctr"/>
            <a:r>
              <a:rPr lang="pt-BR" sz="1600" b="0" kern="1200" dirty="0">
                <a:solidFill>
                  <a:schemeClr val="tx1"/>
                </a:solidFill>
                <a:latin typeface="Baguet Script"/>
                <a:ea typeface="Verdana"/>
                <a:cs typeface="Arial"/>
              </a:rPr>
              <a:t>30 g de fermento biológico</a:t>
            </a:r>
          </a:p>
          <a:p>
            <a:pPr algn="ctr"/>
            <a:endParaRPr lang="pt-BR" sz="1200" b="0" kern="1200" dirty="0">
              <a:solidFill>
                <a:schemeClr val="tx1"/>
              </a:solidFill>
              <a:latin typeface="Baguet Script" panose="00000500000000000000" pitchFamily="2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/>
            <a:endParaRPr lang="pt-BR" sz="1200" b="0" kern="1200" dirty="0">
              <a:solidFill>
                <a:schemeClr val="tx1"/>
              </a:solidFill>
              <a:latin typeface="Arial"/>
              <a:ea typeface="Verdana"/>
              <a:cs typeface="Arial"/>
            </a:endParaRPr>
          </a:p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/>
                <a:ea typeface="Verdana"/>
                <a:cs typeface="Arial"/>
              </a:rPr>
              <a:t>Sem variar as proporções dos ingredientes, qual a quantidade de fermento que deveríamos utilizar se só estiverem disponíveis 2 colheres de sopa de açúcar no preparo do pão caseiro?</a:t>
            </a:r>
          </a:p>
          <a:p>
            <a:pPr algn="just"/>
            <a:endParaRPr lang="pt-BR" sz="1200" dirty="0">
              <a:latin typeface="Arial"/>
              <a:ea typeface="Verdana"/>
              <a:cs typeface="Arial"/>
            </a:endParaRPr>
          </a:p>
          <a:p>
            <a:pPr marL="228600" indent="-228600">
              <a:buAutoNum type="alphaLcParenR"/>
            </a:pPr>
            <a:r>
              <a:rPr lang="pt-BR" sz="1200" dirty="0">
                <a:latin typeface="Arial"/>
                <a:cs typeface="Arial"/>
              </a:rPr>
              <a:t>5 g de fermento.</a:t>
            </a:r>
          </a:p>
          <a:p>
            <a:pPr marL="228600" indent="-228600">
              <a:buAutoNum type="alphaLcParenR"/>
            </a:pPr>
            <a:r>
              <a:rPr lang="pt-BR" sz="1200" dirty="0">
                <a:latin typeface="Arial"/>
                <a:cs typeface="Arial"/>
              </a:rPr>
              <a:t>10 g de fermento.</a:t>
            </a:r>
          </a:p>
          <a:p>
            <a:pPr marL="228600" indent="-228600">
              <a:buAutoNum type="alphaLcParenR"/>
            </a:pPr>
            <a:r>
              <a:rPr lang="pt-BR" sz="1200" dirty="0">
                <a:latin typeface="Arial"/>
                <a:cs typeface="Arial"/>
              </a:rPr>
              <a:t>15 g de fermento.</a:t>
            </a:r>
          </a:p>
          <a:p>
            <a:pPr marL="228600" indent="-228600">
              <a:buAutoNum type="alphaLcParenR"/>
            </a:pPr>
            <a:r>
              <a:rPr lang="pt-BR" sz="1200" dirty="0">
                <a:latin typeface="Arial"/>
                <a:cs typeface="Arial"/>
              </a:rPr>
              <a:t>20 g e fermento.</a:t>
            </a:r>
          </a:p>
          <a:p>
            <a:pPr marL="228600" indent="-228600">
              <a:buAutoNum type="alphaLcParenR"/>
            </a:pPr>
            <a:r>
              <a:rPr lang="pt-BR" sz="1200" dirty="0">
                <a:latin typeface="Arial"/>
                <a:cs typeface="Arial"/>
              </a:rPr>
              <a:t>25 g de fermento.</a:t>
            </a:r>
          </a:p>
          <a:p>
            <a:pPr algn="just"/>
            <a:endParaRPr lang="pt-BR" sz="1200" b="0" kern="1200" dirty="0">
              <a:solidFill>
                <a:schemeClr val="tx1"/>
              </a:solidFill>
              <a:latin typeface="Arial"/>
              <a:ea typeface="Verdana"/>
              <a:cs typeface="Arial"/>
            </a:endParaRPr>
          </a:p>
          <a:p>
            <a:pPr algn="just"/>
            <a:endParaRPr lang="pt-BR" sz="1200" b="0" kern="1200" dirty="0">
              <a:solidFill>
                <a:schemeClr val="tx1"/>
              </a:solidFill>
              <a:latin typeface="Arial"/>
              <a:ea typeface="Verdan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988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793346"/>
              </p:ext>
            </p:extLst>
          </p:nvPr>
        </p:nvGraphicFramePr>
        <p:xfrm>
          <a:off x="181017" y="1662682"/>
          <a:ext cx="6529820" cy="731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12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buNone/>
                      </a:pPr>
                      <a:r>
                        <a:rPr lang="pt-BR" sz="12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Um grupo de 5 amigos decidiu ir numa festa em que o “</a:t>
                      </a:r>
                      <a:r>
                        <a:rPr lang="pt-BR" sz="1200" b="0" i="1" u="none" strike="noStrike" kern="1200" noProof="0" dirty="0" err="1">
                          <a:solidFill>
                            <a:schemeClr val="tx1"/>
                          </a:solidFill>
                          <a:latin typeface="Arial"/>
                        </a:rPr>
                        <a:t>dress</a:t>
                      </a:r>
                      <a:r>
                        <a:rPr lang="pt-BR" sz="1200" b="0" i="1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pt-BR" sz="1200" b="0" i="1" u="none" strike="noStrike" kern="1200" noProof="0" dirty="0" err="1">
                          <a:solidFill>
                            <a:schemeClr val="tx1"/>
                          </a:solidFill>
                          <a:latin typeface="Arial"/>
                        </a:rPr>
                        <a:t>code</a:t>
                      </a:r>
                      <a:r>
                        <a:rPr lang="pt-BR" sz="12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” (código de vestimenta) deveria incluir camisetas apresentando operações em que o resultado fosse a senha de acesso ao local da festa, como mostrado abaixo: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9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>
                <a:latin typeface="Arial" panose="020B0604020202020204" pitchFamily="34" charset="0"/>
                <a:cs typeface="Arial" panose="020B0604020202020204" pitchFamily="34" charset="0"/>
              </a:rPr>
              <a:t>Atividade de Matemática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91E8E631-7FFC-2CA7-505A-A832FD8F67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7493" y="2539627"/>
            <a:ext cx="4123013" cy="1372686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485A5569-F85D-48BD-7764-072C8AFD4328}"/>
              </a:ext>
            </a:extLst>
          </p:cNvPr>
          <p:cNvSpPr txBox="1"/>
          <p:nvPr/>
        </p:nvSpPr>
        <p:spPr>
          <a:xfrm>
            <a:off x="181017" y="4057738"/>
            <a:ext cx="628635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buNone/>
            </a:pPr>
            <a:r>
              <a:rPr lang="pt-BR" sz="1200" b="0" dirty="0">
                <a:solidFill>
                  <a:schemeClr val="tx1"/>
                </a:solidFill>
                <a:latin typeface="Arial"/>
              </a:rPr>
              <a:t>Sabendo disso, qual dos 5 amigos não conseguiu ter acesso ao local?</a:t>
            </a:r>
          </a:p>
          <a:p>
            <a:pPr marL="228600" indent="-228600" algn="just">
              <a:buAutoNum type="alphaLcParenR"/>
            </a:pPr>
            <a:r>
              <a:rPr lang="pt-BR" sz="1200" dirty="0">
                <a:latin typeface="Arial"/>
                <a:ea typeface="+mn-lt"/>
                <a:cs typeface="+mn-lt"/>
              </a:rPr>
              <a:t>Paola</a:t>
            </a:r>
            <a:endParaRPr lang="pt-BR" sz="1200" b="1" dirty="0">
              <a:latin typeface="Arial"/>
              <a:cs typeface="Calibri"/>
            </a:endParaRPr>
          </a:p>
          <a:p>
            <a:pPr marL="228600" indent="-228600" algn="just">
              <a:buAutoNum type="alphaLcParenR"/>
            </a:pPr>
            <a:r>
              <a:rPr lang="pt-BR" sz="1200" dirty="0">
                <a:latin typeface="Arial"/>
                <a:ea typeface="+mn-lt"/>
                <a:cs typeface="+mn-lt"/>
              </a:rPr>
              <a:t>Camila.</a:t>
            </a:r>
            <a:endParaRPr lang="pt-BR" sz="1200" b="1" dirty="0">
              <a:latin typeface="Arial"/>
              <a:ea typeface="+mn-lt"/>
              <a:cs typeface="Calibri"/>
            </a:endParaRPr>
          </a:p>
          <a:p>
            <a:pPr marL="228600" indent="-228600" algn="just">
              <a:buAutoNum type="alphaLcParenR"/>
            </a:pPr>
            <a:r>
              <a:rPr lang="pt-BR" sz="1200" dirty="0">
                <a:latin typeface="Arial"/>
                <a:ea typeface="+mn-lt"/>
                <a:cs typeface="Arial"/>
              </a:rPr>
              <a:t>Tiago.</a:t>
            </a:r>
          </a:p>
          <a:p>
            <a:pPr marL="228600" indent="-228600" algn="just">
              <a:buAutoNum type="alphaLcParenR"/>
            </a:pPr>
            <a:r>
              <a:rPr lang="pt-BR" sz="1200" dirty="0">
                <a:latin typeface="Arial"/>
                <a:ea typeface="+mn-lt"/>
                <a:cs typeface="+mn-lt"/>
              </a:rPr>
              <a:t>Melina.</a:t>
            </a:r>
            <a:endParaRPr lang="pt-BR" sz="1200" b="1" dirty="0">
              <a:latin typeface="Arial"/>
              <a:ea typeface="+mn-lt"/>
              <a:cs typeface="+mn-lt"/>
            </a:endParaRPr>
          </a:p>
          <a:p>
            <a:pPr marL="228600" indent="-228600" algn="just">
              <a:buAutoNum type="alphaLcParenR"/>
            </a:pPr>
            <a:r>
              <a:rPr lang="pt-BR" sz="1200" dirty="0">
                <a:latin typeface="Arial"/>
                <a:ea typeface="+mn-lt"/>
                <a:cs typeface="Arial"/>
              </a:rPr>
              <a:t>Evandro</a:t>
            </a:r>
            <a:endParaRPr lang="pt-BR" sz="1200" b="0" dirty="0">
              <a:solidFill>
                <a:schemeClr val="tx1"/>
              </a:solidFill>
              <a:latin typeface="Arial"/>
            </a:endParaRPr>
          </a:p>
          <a:p>
            <a:pPr lvl="0" algn="just">
              <a:buNone/>
            </a:pPr>
            <a:endParaRPr lang="pt-BR" sz="1200" b="0" dirty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8429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>
                <a:latin typeface="Arial" panose="020B0604020202020204" pitchFamily="34" charset="0"/>
                <a:cs typeface="Arial" panose="020B0604020202020204" pitchFamily="34" charset="0"/>
              </a:rPr>
              <a:t>Atividade de Matemática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76262DB8-7879-CADF-9BA4-1DE86C3A4A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105254"/>
              </p:ext>
            </p:extLst>
          </p:nvPr>
        </p:nvGraphicFramePr>
        <p:xfrm>
          <a:off x="161924" y="2212771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buNone/>
                      </a:pPr>
                      <a:r>
                        <a:rPr lang="pt-BR" sz="12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A mãe de Diego e David deu uma quantia de dinheiro a cada um deles para gastarem nos brinquedos que quisessem em um parque de diversões. Uma placa em frente à bilheteria informava o valor do ticket de cada brinquedo: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9CDA0A05-2530-D9C8-44F8-352CB8D096B6}"/>
              </a:ext>
            </a:extLst>
          </p:cNvPr>
          <p:cNvSpPr txBox="1"/>
          <p:nvPr/>
        </p:nvSpPr>
        <p:spPr>
          <a:xfrm>
            <a:off x="1746889" y="3228454"/>
            <a:ext cx="3359889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buNone/>
            </a:pPr>
            <a:r>
              <a:rPr lang="pt-BR" sz="1800" b="0" i="0" u="none" strike="noStrike" kern="1200" noProof="0" dirty="0">
                <a:solidFill>
                  <a:schemeClr val="tx1"/>
                </a:solidFill>
                <a:latin typeface="Biome Light" panose="020B0502040204020203" pitchFamily="34" charset="0"/>
                <a:cs typeface="Biome Light" panose="020B0502040204020203" pitchFamily="34" charset="0"/>
              </a:rPr>
              <a:t>Roda-gigante: R$ 2,00</a:t>
            </a:r>
          </a:p>
          <a:p>
            <a:pPr lvl="0" algn="ctr">
              <a:buNone/>
            </a:pPr>
            <a:r>
              <a:rPr lang="pt-BR" sz="1800" b="0" i="0" u="none" strike="noStrike" kern="1200" noProof="0" dirty="0">
                <a:solidFill>
                  <a:schemeClr val="tx1"/>
                </a:solidFill>
                <a:latin typeface="Biome Light" panose="020B0502040204020203" pitchFamily="34" charset="0"/>
                <a:cs typeface="Biome Light" panose="020B0502040204020203" pitchFamily="34" charset="0"/>
              </a:rPr>
              <a:t>Trem fantasma: R$ 2,50</a:t>
            </a:r>
          </a:p>
          <a:p>
            <a:pPr lvl="0" algn="ctr">
              <a:buNone/>
            </a:pPr>
            <a:r>
              <a:rPr lang="pt-BR" sz="1800" b="0" i="0" u="none" strike="noStrike" kern="1200" noProof="0" dirty="0">
                <a:solidFill>
                  <a:schemeClr val="tx1"/>
                </a:solidFill>
                <a:latin typeface="Biome Light" panose="020B0502040204020203" pitchFamily="34" charset="0"/>
                <a:cs typeface="Biome Light" panose="020B0502040204020203" pitchFamily="34" charset="0"/>
              </a:rPr>
              <a:t>Montanha-russa: R$ 5,00</a:t>
            </a:r>
          </a:p>
          <a:p>
            <a:pPr lvl="0" algn="ctr">
              <a:buNone/>
            </a:pPr>
            <a:r>
              <a:rPr lang="pt-BR" sz="1800" b="0" i="0" u="none" strike="noStrike" kern="1200" noProof="0" dirty="0">
                <a:solidFill>
                  <a:schemeClr val="tx1"/>
                </a:solidFill>
                <a:latin typeface="Biome Light" panose="020B0502040204020203" pitchFamily="34" charset="0"/>
                <a:cs typeface="Biome Light" panose="020B0502040204020203" pitchFamily="34" charset="0"/>
              </a:rPr>
              <a:t>Carrossel: R$ 1,00</a:t>
            </a:r>
            <a:endParaRPr lang="pt-BR" dirty="0">
              <a:latin typeface="Biome Light" panose="020B0502040204020203" pitchFamily="34" charset="0"/>
              <a:cs typeface="Biome Light" panose="020B0502040204020203" pitchFamily="34" charset="0"/>
            </a:endParaRPr>
          </a:p>
        </p:txBody>
      </p:sp>
      <p:sp>
        <p:nvSpPr>
          <p:cNvPr id="10" name="Coração 9">
            <a:extLst>
              <a:ext uri="{FF2B5EF4-FFF2-40B4-BE49-F238E27FC236}">
                <a16:creationId xmlns:a16="http://schemas.microsoft.com/office/drawing/2014/main" id="{4E0BD104-D6CF-6B3B-954E-35C85ED99C91}"/>
              </a:ext>
            </a:extLst>
          </p:cNvPr>
          <p:cNvSpPr/>
          <p:nvPr/>
        </p:nvSpPr>
        <p:spPr>
          <a:xfrm>
            <a:off x="3868186" y="4096108"/>
            <a:ext cx="241564" cy="240667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F95E4E7D-0EDA-C4E9-8BD4-3B308C5F458E}"/>
              </a:ext>
            </a:extLst>
          </p:cNvPr>
          <p:cNvSpPr txBox="1"/>
          <p:nvPr/>
        </p:nvSpPr>
        <p:spPr>
          <a:xfrm>
            <a:off x="290670" y="4732439"/>
            <a:ext cx="640107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buNone/>
            </a:pPr>
            <a:r>
              <a:rPr lang="pt-BR" sz="1200" b="0" i="0" u="none" strike="noStrike" kern="1200" noProof="0" dirty="0">
                <a:solidFill>
                  <a:schemeClr val="tx1"/>
                </a:solidFill>
                <a:latin typeface="Arial"/>
              </a:rPr>
              <a:t>Diego foi 2 vezes no trem fantasma, 3 vezes no carrossel e 2 vezes na montanha-russa e gastou 2 reais a menos que David, que foi 5 vezes na roda-gigante, 1 vez na montanha-russa e 2 vezes no trem fantasma e gastou R$ 20,00. Sabendo disso, determine o valor do ticket do carrossel, que foi tampado por um adesivo na placa da bilheteria.</a:t>
            </a:r>
          </a:p>
          <a:p>
            <a:pPr lvl="0" algn="just">
              <a:buNone/>
            </a:pPr>
            <a:endParaRPr lang="pt-BR" sz="1200" dirty="0">
              <a:latin typeface="Arial"/>
            </a:endParaRPr>
          </a:p>
          <a:p>
            <a:pPr marL="228600" indent="-228600" algn="just">
              <a:buAutoNum type="alphaLcParenR"/>
            </a:pPr>
            <a:r>
              <a:rPr lang="pt-BR" sz="1200" dirty="0">
                <a:latin typeface="Arial"/>
                <a:cs typeface="Calibri"/>
              </a:rPr>
              <a:t>O ticket do carrossel custava R$ 1,00.</a:t>
            </a:r>
          </a:p>
          <a:p>
            <a:pPr marL="228600" indent="-228600" algn="just">
              <a:buAutoNum type="alphaLcParenR"/>
            </a:pPr>
            <a:r>
              <a:rPr lang="pt-BR" sz="1200" dirty="0">
                <a:latin typeface="Arial"/>
                <a:cs typeface="Calibri"/>
              </a:rPr>
              <a:t>O ticket do carrossel custava R$ 1,50.</a:t>
            </a:r>
          </a:p>
          <a:p>
            <a:pPr marL="228600" indent="-228600" algn="just">
              <a:buAutoNum type="alphaLcParenR"/>
            </a:pPr>
            <a:r>
              <a:rPr lang="pt-BR" sz="1200" dirty="0">
                <a:latin typeface="Arial"/>
                <a:cs typeface="Calibri"/>
              </a:rPr>
              <a:t>O ticket do carrossel custava R$ 2,00.</a:t>
            </a:r>
          </a:p>
          <a:p>
            <a:pPr marL="228600" indent="-228600" algn="just">
              <a:buFontTx/>
              <a:buAutoNum type="alphaLcParenR"/>
            </a:pPr>
            <a:r>
              <a:rPr lang="pt-BR" sz="1200" dirty="0">
                <a:latin typeface="Arial"/>
                <a:cs typeface="Calibri"/>
              </a:rPr>
              <a:t>O ticket do carrossel custava R$ 2,50.</a:t>
            </a:r>
          </a:p>
          <a:p>
            <a:pPr marL="228600" indent="-228600" algn="just">
              <a:buFontTx/>
              <a:buAutoNum type="alphaLcParenR"/>
            </a:pPr>
            <a:r>
              <a:rPr lang="pt-BR" sz="1200" dirty="0">
                <a:latin typeface="Arial"/>
                <a:cs typeface="Calibri"/>
              </a:rPr>
              <a:t>O ticket do carrossel custava R$ 3,00.</a:t>
            </a:r>
          </a:p>
          <a:p>
            <a:pPr lvl="0" algn="just">
              <a:buNone/>
            </a:pPr>
            <a:endParaRPr lang="pt-BR" sz="1200" b="0" i="0" u="none" strike="noStrike" kern="1200" noProof="0" dirty="0">
              <a:solidFill>
                <a:schemeClr val="tx1"/>
              </a:solidFill>
              <a:latin typeface="Arial"/>
            </a:endParaRPr>
          </a:p>
          <a:p>
            <a:pPr lvl="0" algn="just">
              <a:buNone/>
            </a:pPr>
            <a:endParaRPr lang="pt-BR" sz="1200" b="0" i="0" u="none" strike="noStrike" kern="1200" noProof="0" dirty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90214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1215</TotalTime>
  <Words>588</Words>
  <Application>Microsoft Office PowerPoint</Application>
  <PresentationFormat>Papel A4 (210 x 297 mm)</PresentationFormat>
  <Paragraphs>71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0" baseType="lpstr">
      <vt:lpstr>Arial</vt:lpstr>
      <vt:lpstr>Baguet Script</vt:lpstr>
      <vt:lpstr>Biome Light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fernando.savio@maestroeducacao.com.br</cp:lastModifiedBy>
  <cp:revision>11</cp:revision>
  <dcterms:created xsi:type="dcterms:W3CDTF">2022-07-31T15:12:23Z</dcterms:created>
  <dcterms:modified xsi:type="dcterms:W3CDTF">2023-09-14T12:09:33Z</dcterms:modified>
</cp:coreProperties>
</file>