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5"/>
  </p:notesMasterIdLst>
  <p:sldIdLst>
    <p:sldId id="284" r:id="rId2"/>
    <p:sldId id="286" r:id="rId3"/>
    <p:sldId id="287" r:id="rId4"/>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estro Educação" initials="ME" lastIdx="2" clrIdx="0">
    <p:extLst>
      <p:ext uri="{19B8F6BF-5375-455C-9EA6-DF929625EA0E}">
        <p15:presenceInfo xmlns:p15="http://schemas.microsoft.com/office/powerpoint/2012/main" userId="543760a03316e622" providerId="Windows Live"/>
      </p:ext>
    </p:extLst>
  </p:cmAuthor>
  <p:cmAuthor id="2" name="Jefferson Silva" initials="JS" lastIdx="1" clrIdx="1">
    <p:extLst>
      <p:ext uri="{19B8F6BF-5375-455C-9EA6-DF929625EA0E}">
        <p15:presenceInfo xmlns:p15="http://schemas.microsoft.com/office/powerpoint/2012/main" userId="4b4173df6b62d03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4A8"/>
    <a:srgbClr val="242F70"/>
    <a:srgbClr val="8B74B2"/>
    <a:srgbClr val="E56167"/>
    <a:srgbClr val="EC646A"/>
    <a:srgbClr val="FCA029"/>
    <a:srgbClr val="FC5255"/>
    <a:srgbClr val="F28F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59" autoAdjust="0"/>
    <p:restoredTop sz="94660"/>
  </p:normalViewPr>
  <p:slideViewPr>
    <p:cSldViewPr snapToGrid="0">
      <p:cViewPr varScale="1">
        <p:scale>
          <a:sx n="51" d="100"/>
          <a:sy n="51" d="100"/>
        </p:scale>
        <p:origin x="235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1E43B9-A6FC-4945-9D68-AACE589FBDCB}" type="datetimeFigureOut">
              <a:rPr lang="pt-BR" smtClean="0"/>
              <a:t>28/07/2023</a:t>
            </a:fld>
            <a:endParaRPr lang="pt-BR"/>
          </a:p>
        </p:txBody>
      </p:sp>
      <p:sp>
        <p:nvSpPr>
          <p:cNvPr id="4" name="Espaço Reservado para Imagem de Slide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F4850E-32A6-46FB-829C-2B26FFC7FBD1}" type="slidenum">
              <a:rPr lang="pt-BR" smtClean="0"/>
              <a:t>‹nº›</a:t>
            </a:fld>
            <a:endParaRPr lang="pt-BR"/>
          </a:p>
        </p:txBody>
      </p:sp>
    </p:spTree>
    <p:extLst>
      <p:ext uri="{BB962C8B-B14F-4D97-AF65-F5344CB8AC3E}">
        <p14:creationId xmlns:p14="http://schemas.microsoft.com/office/powerpoint/2010/main" val="20032119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pt-BR"/>
              <a:t>Clique para editar o título Mestre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28/07/2023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075990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28/07/2023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1874320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28/07/2023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1256022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28/07/2023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344200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pt-BR"/>
              <a:t>Clique para editar o título Mestre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961D5DF-896E-4C5B-B9BA-AA878F2EABA2}" type="datetimeFigureOut">
              <a:rPr lang="pt-BR" smtClean="0"/>
              <a:t>28/07/2023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826510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B961D5DF-896E-4C5B-B9BA-AA878F2EABA2}" type="datetimeFigureOut">
              <a:rPr lang="pt-BR" smtClean="0"/>
              <a:t>28/07/2023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653011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4" name="Content Placeholder 3"/>
          <p:cNvSpPr>
            <a:spLocks noGrp="1"/>
          </p:cNvSpPr>
          <p:nvPr>
            <p:ph sz="half" idx="2"/>
          </p:nvPr>
        </p:nvSpPr>
        <p:spPr>
          <a:xfrm>
            <a:off x="472381" y="3618442"/>
            <a:ext cx="2901255" cy="532218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6" name="Content Placeholder 5"/>
          <p:cNvSpPr>
            <a:spLocks noGrp="1"/>
          </p:cNvSpPr>
          <p:nvPr>
            <p:ph sz="quarter" idx="4"/>
          </p:nvPr>
        </p:nvSpPr>
        <p:spPr>
          <a:xfrm>
            <a:off x="3471863" y="3618442"/>
            <a:ext cx="2915543" cy="532218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B961D5DF-896E-4C5B-B9BA-AA878F2EABA2}" type="datetimeFigureOut">
              <a:rPr lang="pt-BR" smtClean="0"/>
              <a:t>28/07/2023</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785359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B961D5DF-896E-4C5B-B9BA-AA878F2EABA2}" type="datetimeFigureOut">
              <a:rPr lang="pt-BR" smtClean="0"/>
              <a:t>28/07/2023</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225953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61D5DF-896E-4C5B-B9BA-AA878F2EABA2}" type="datetimeFigureOut">
              <a:rPr lang="pt-BR" smtClean="0"/>
              <a:t>28/07/2023</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59628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pt-BR"/>
              <a:t>Clique para editar o título Mestre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961D5DF-896E-4C5B-B9BA-AA878F2EABA2}" type="datetimeFigureOut">
              <a:rPr lang="pt-BR" smtClean="0"/>
              <a:t>28/07/2023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170524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pt-BR"/>
              <a:t>Clique no ícone para adicionar uma imagem</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961D5DF-896E-4C5B-B9BA-AA878F2EABA2}" type="datetimeFigureOut">
              <a:rPr lang="pt-BR" smtClean="0"/>
              <a:t>28/07/2023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774833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961D5DF-896E-4C5B-B9BA-AA878F2EABA2}" type="datetimeFigureOut">
              <a:rPr lang="pt-BR" smtClean="0"/>
              <a:t>28/07/2023</a:t>
            </a:fld>
            <a:endParaRPr lang="pt-B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7F5F731-720B-480F-88AF-9A918B6226F2}" type="slidenum">
              <a:rPr lang="pt-BR" smtClean="0"/>
              <a:t>‹nº›</a:t>
            </a:fld>
            <a:endParaRPr lang="pt-BR"/>
          </a:p>
        </p:txBody>
      </p:sp>
    </p:spTree>
    <p:extLst>
      <p:ext uri="{BB962C8B-B14F-4D97-AF65-F5344CB8AC3E}">
        <p14:creationId xmlns:p14="http://schemas.microsoft.com/office/powerpoint/2010/main" val="327108451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51DBA064-273F-E7CB-32ED-9BA281AF6065}"/>
              </a:ext>
            </a:extLst>
          </p:cNvPr>
          <p:cNvSpPr txBox="1"/>
          <p:nvPr/>
        </p:nvSpPr>
        <p:spPr>
          <a:xfrm>
            <a:off x="529289" y="1598398"/>
            <a:ext cx="5820686" cy="6806415"/>
          </a:xfrm>
          <a:prstGeom prst="rect">
            <a:avLst/>
          </a:prstGeom>
          <a:noFill/>
        </p:spPr>
        <p:txBody>
          <a:bodyPr wrap="square" anchor="ctr">
            <a:spAutoFit/>
          </a:bodyPr>
          <a:lstStyle/>
          <a:p>
            <a:pPr algn="ctr"/>
            <a:r>
              <a:rPr lang="pt-BR" sz="3200" dirty="0">
                <a:solidFill>
                  <a:srgbClr val="000000"/>
                </a:solidFill>
                <a:latin typeface="Arial" panose="020B0604020202020204" pitchFamily="34" charset="0"/>
                <a:ea typeface="Verdana" panose="020B0604030504040204" pitchFamily="34" charset="0"/>
                <a:cs typeface="Arial" panose="020B0604020202020204" pitchFamily="34" charset="0"/>
              </a:rPr>
              <a:t>Cálculo de porcentagens por meio de estratégias</a:t>
            </a:r>
          </a:p>
          <a:p>
            <a:pPr algn="ctr"/>
            <a:r>
              <a:rPr lang="pt-BR" sz="3200" dirty="0">
                <a:solidFill>
                  <a:srgbClr val="000000"/>
                </a:solidFill>
                <a:latin typeface="Arial" panose="020B0604020202020204" pitchFamily="34" charset="0"/>
                <a:ea typeface="Verdana" panose="020B0604030504040204" pitchFamily="34" charset="0"/>
                <a:cs typeface="Arial" panose="020B0604020202020204" pitchFamily="34" charset="0"/>
              </a:rPr>
              <a:t>diversas, sem fazer uso da “regra de três”</a:t>
            </a:r>
          </a:p>
          <a:p>
            <a:pPr algn="ctr"/>
            <a:endParaRPr lang="pt-BR" sz="3200" dirty="0">
              <a:solidFill>
                <a:srgbClr val="000000"/>
              </a:solidFill>
              <a:latin typeface="Arial" panose="020B0604020202020204" pitchFamily="34" charset="0"/>
              <a:ea typeface="Verdana" panose="020B0604030504040204" pitchFamily="34" charset="0"/>
              <a:cs typeface="Arial" panose="020B0604020202020204" pitchFamily="34" charset="0"/>
            </a:endParaRPr>
          </a:p>
          <a:p>
            <a:pPr algn="ctr"/>
            <a:endParaRPr lang="pt-BR" sz="1600" dirty="0">
              <a:latin typeface="Arial" panose="020B0604020202020204" pitchFamily="34" charset="0"/>
              <a:ea typeface="Verdana" panose="020B0604030504040204" pitchFamily="34" charset="0"/>
              <a:cs typeface="Arial" panose="020B0604020202020204" pitchFamily="34" charset="0"/>
            </a:endParaRPr>
          </a:p>
          <a:p>
            <a:pPr algn="ctr" fontAlgn="t">
              <a:lnSpc>
                <a:spcPct val="150000"/>
              </a:lnSpc>
            </a:pPr>
            <a:r>
              <a:rPr lang="pt-BR" sz="2800" dirty="0">
                <a:latin typeface="Arial" panose="020B0604020202020204" pitchFamily="34" charset="0"/>
                <a:cs typeface="Arial" panose="020B0604020202020204" pitchFamily="34" charset="0"/>
              </a:rPr>
              <a:t>HABILIDADE</a:t>
            </a:r>
            <a:r>
              <a:rPr lang="pt-BR" sz="2800" dirty="0">
                <a:solidFill>
                  <a:srgbClr val="242F70"/>
                </a:solidFill>
                <a:latin typeface="Arial" panose="020B0604020202020204" pitchFamily="34" charset="0"/>
                <a:cs typeface="Arial" panose="020B0604020202020204" pitchFamily="34" charset="0"/>
              </a:rPr>
              <a:t>:</a:t>
            </a:r>
          </a:p>
          <a:p>
            <a:pPr algn="ctr" fontAlgn="t">
              <a:lnSpc>
                <a:spcPct val="150000"/>
              </a:lnSpc>
            </a:pPr>
            <a:endParaRPr lang="pt-BR" sz="2800" dirty="0">
              <a:latin typeface="Arial" panose="020B0604020202020204" pitchFamily="34" charset="0"/>
              <a:cs typeface="Arial" panose="020B0604020202020204" pitchFamily="34" charset="0"/>
            </a:endParaRPr>
          </a:p>
          <a:p>
            <a:pPr algn="ctr">
              <a:lnSpc>
                <a:spcPct val="150000"/>
              </a:lnSpc>
            </a:pPr>
            <a:r>
              <a:rPr lang="pt-BR" sz="2000" i="0" dirty="0">
                <a:solidFill>
                  <a:srgbClr val="000000"/>
                </a:solidFill>
                <a:effectLst/>
                <a:latin typeface="Arial" panose="020B0604020202020204" pitchFamily="34" charset="0"/>
                <a:cs typeface="Arial" panose="020B0604020202020204" pitchFamily="34" charset="0"/>
              </a:rPr>
              <a:t>(EF06MA13) Resolver e elaborar problemas que envolvam porcentagens, com base na ideia de proporcionalidade, sem fazer uso da “regra de três”, utilizando estratégias pessoais, cálculo mental e calculadora, em contextos de educação financeira, entre outros.</a:t>
            </a:r>
            <a:endParaRPr lang="pt-BR" sz="1938" dirty="0">
              <a:latin typeface="Arial" panose="020B0604020202020204" pitchFamily="34" charset="0"/>
              <a:cs typeface="Arial" panose="020B0604020202020204" pitchFamily="34" charset="0"/>
            </a:endParaRPr>
          </a:p>
        </p:txBody>
      </p:sp>
      <p:pic>
        <p:nvPicPr>
          <p:cNvPr id="2" name="Imagem 1">
            <a:extLst>
              <a:ext uri="{FF2B5EF4-FFF2-40B4-BE49-F238E27FC236}">
                <a16:creationId xmlns:a16="http://schemas.microsoft.com/office/drawing/2014/main" id="{81C1F9D4-F892-701F-E881-E0D421ECA72D}"/>
              </a:ext>
            </a:extLst>
          </p:cNvPr>
          <p:cNvPicPr>
            <a:picLocks noChangeAspect="1"/>
          </p:cNvPicPr>
          <p:nvPr/>
        </p:nvPicPr>
        <p:blipFill>
          <a:blip r:embed="rId2"/>
          <a:stretch>
            <a:fillRect/>
          </a:stretch>
        </p:blipFill>
        <p:spPr>
          <a:xfrm>
            <a:off x="2638042" y="8636184"/>
            <a:ext cx="1603181" cy="725131"/>
          </a:xfrm>
          <a:prstGeom prst="rect">
            <a:avLst/>
          </a:prstGeom>
        </p:spPr>
      </p:pic>
      <p:sp>
        <p:nvSpPr>
          <p:cNvPr id="14" name="Retângulo de cantos arredondados 38">
            <a:extLst>
              <a:ext uri="{FF2B5EF4-FFF2-40B4-BE49-F238E27FC236}">
                <a16:creationId xmlns:a16="http://schemas.microsoft.com/office/drawing/2014/main" id="{9B976065-E193-8447-6D41-DD77A346124A}"/>
              </a:ext>
            </a:extLst>
          </p:cNvPr>
          <p:cNvSpPr/>
          <p:nvPr/>
        </p:nvSpPr>
        <p:spPr>
          <a:xfrm>
            <a:off x="815712" y="376150"/>
            <a:ext cx="5247842" cy="391290"/>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013" dirty="0"/>
          </a:p>
        </p:txBody>
      </p:sp>
      <p:sp>
        <p:nvSpPr>
          <p:cNvPr id="15" name="Retângulo 14">
            <a:extLst>
              <a:ext uri="{FF2B5EF4-FFF2-40B4-BE49-F238E27FC236}">
                <a16:creationId xmlns:a16="http://schemas.microsoft.com/office/drawing/2014/main" id="{905A3AB7-6F49-3290-9C46-1B0E8EF9D8D2}"/>
              </a:ext>
            </a:extLst>
          </p:cNvPr>
          <p:cNvSpPr/>
          <p:nvPr/>
        </p:nvSpPr>
        <p:spPr>
          <a:xfrm>
            <a:off x="932977" y="432931"/>
            <a:ext cx="5013312" cy="242175"/>
          </a:xfrm>
          <a:prstGeom prst="rect">
            <a:avLst/>
          </a:prstGeom>
        </p:spPr>
        <p:txBody>
          <a:bodyPr wrap="none">
            <a:spAutoFit/>
          </a:bodyPr>
          <a:lstStyle/>
          <a:p>
            <a:pPr algn="ctr"/>
            <a:r>
              <a:rPr lang="pt-BR" sz="1100" b="1" dirty="0">
                <a:solidFill>
                  <a:schemeClr val="bg1"/>
                </a:solidFill>
                <a:latin typeface="Arial" panose="020B0604020202020204" pitchFamily="34" charset="0"/>
                <a:ea typeface="Verdana" panose="020B0604030504040204" pitchFamily="34" charset="0"/>
                <a:cs typeface="Arial" panose="020B0604020202020204" pitchFamily="34" charset="0"/>
              </a:rPr>
              <a:t>ATIVIDADES COM FOCO NO ACOMPANHAMENTO DAS APRENDIZAGENS</a:t>
            </a:r>
          </a:p>
        </p:txBody>
      </p:sp>
      <p:sp>
        <p:nvSpPr>
          <p:cNvPr id="17" name="Retângulo de cantos arredondados 42">
            <a:extLst>
              <a:ext uri="{FF2B5EF4-FFF2-40B4-BE49-F238E27FC236}">
                <a16:creationId xmlns:a16="http://schemas.microsoft.com/office/drawing/2014/main" id="{E8E0D5BB-6B6A-32AE-BE19-643DB6F42FE6}"/>
              </a:ext>
            </a:extLst>
          </p:cNvPr>
          <p:cNvSpPr/>
          <p:nvPr/>
        </p:nvSpPr>
        <p:spPr>
          <a:xfrm>
            <a:off x="1217302" y="1093992"/>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Matemática – 6º Ano</a:t>
            </a:r>
          </a:p>
        </p:txBody>
      </p:sp>
    </p:spTree>
    <p:extLst>
      <p:ext uri="{BB962C8B-B14F-4D97-AF65-F5344CB8AC3E}">
        <p14:creationId xmlns:p14="http://schemas.microsoft.com/office/powerpoint/2010/main" val="2313267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0" name="Tabela 59"/>
          <p:cNvGraphicFramePr>
            <a:graphicFrameLocks noGrp="1"/>
          </p:cNvGraphicFramePr>
          <p:nvPr>
            <p:extLst>
              <p:ext uri="{D42A27DB-BD31-4B8C-83A1-F6EECF244321}">
                <p14:modId xmlns:p14="http://schemas.microsoft.com/office/powerpoint/2010/main" val="2765349429"/>
              </p:ext>
            </p:extLst>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Matemática – 6º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sp>
        <p:nvSpPr>
          <p:cNvPr id="7" name="CaixaDeTexto 1">
            <a:extLst>
              <a:ext uri="{FF2B5EF4-FFF2-40B4-BE49-F238E27FC236}">
                <a16:creationId xmlns:a16="http://schemas.microsoft.com/office/drawing/2014/main" id="{D63492C5-A3AC-C6C9-EA1F-51920D98A285}"/>
              </a:ext>
            </a:extLst>
          </p:cNvPr>
          <p:cNvSpPr txBox="1"/>
          <p:nvPr/>
        </p:nvSpPr>
        <p:spPr>
          <a:xfrm>
            <a:off x="325276" y="4607695"/>
            <a:ext cx="6366468" cy="1200329"/>
          </a:xfrm>
          <a:prstGeom prst="rect">
            <a:avLst/>
          </a:prstGeom>
          <a:noFill/>
        </p:spPr>
        <p:txBody>
          <a:bodyPr wrap="square" lIns="91440" tIns="45720" rIns="91440" bIns="45720"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228600" indent="-228600">
              <a:buAutoNum type="alphaLcParenR"/>
            </a:pPr>
            <a:r>
              <a:rPr lang="pt-BR" sz="1200" dirty="0">
                <a:latin typeface="Arial"/>
                <a:cs typeface="Arial"/>
              </a:rPr>
              <a:t>30% do estacionamento está sendo ocupado por veículos de duas rodas. </a:t>
            </a:r>
          </a:p>
          <a:p>
            <a:pPr marL="228600" indent="-228600">
              <a:buAutoNum type="alphaLcParenR"/>
            </a:pPr>
            <a:r>
              <a:rPr lang="pt-BR" sz="1200" dirty="0">
                <a:latin typeface="Arial"/>
                <a:cs typeface="Arial"/>
              </a:rPr>
              <a:t>30% do estacionamento está sendo ocupado por carros.</a:t>
            </a:r>
          </a:p>
          <a:p>
            <a:pPr marL="228600" indent="-228600">
              <a:buAutoNum type="alphaLcParenR"/>
            </a:pPr>
            <a:r>
              <a:rPr lang="pt-BR" sz="1200" dirty="0">
                <a:latin typeface="Arial"/>
                <a:cs typeface="Arial"/>
              </a:rPr>
              <a:t>30% do estacionamento está sendo ocupado por veículos pretos.</a:t>
            </a:r>
            <a:endParaRPr lang="pt-BR" sz="1200" dirty="0">
              <a:latin typeface="Arial"/>
              <a:cs typeface="Calibri"/>
            </a:endParaRPr>
          </a:p>
          <a:p>
            <a:pPr marL="228600" indent="-228600">
              <a:buAutoNum type="alphaLcParenR"/>
            </a:pPr>
            <a:r>
              <a:rPr lang="pt-BR" sz="1200" dirty="0">
                <a:latin typeface="Arial"/>
                <a:cs typeface="Arial"/>
              </a:rPr>
              <a:t>40 % do estacionamento está sendo ocupado por vans ou trailers.</a:t>
            </a:r>
          </a:p>
          <a:p>
            <a:pPr marL="228600" indent="-228600">
              <a:buAutoNum type="alphaLcParenR"/>
            </a:pPr>
            <a:r>
              <a:rPr lang="pt-BR" sz="1200" dirty="0">
                <a:latin typeface="Arial"/>
                <a:cs typeface="Arial"/>
              </a:rPr>
              <a:t>50% do estacionamento está sendo ocupado por ônibus.</a:t>
            </a:r>
          </a:p>
          <a:p>
            <a:pPr marL="228600" indent="-228600">
              <a:buAutoNum type="alphaLcParenR"/>
            </a:pPr>
            <a:endParaRPr lang="pt-BR" sz="1200" dirty="0">
              <a:latin typeface="Arial"/>
              <a:cs typeface="Arial"/>
            </a:endParaRPr>
          </a:p>
        </p:txBody>
      </p:sp>
      <p:pic>
        <p:nvPicPr>
          <p:cNvPr id="9" name="Imagem 8">
            <a:extLst>
              <a:ext uri="{FF2B5EF4-FFF2-40B4-BE49-F238E27FC236}">
                <a16:creationId xmlns:a16="http://schemas.microsoft.com/office/drawing/2014/main" id="{B402F337-8F72-813B-430F-F17580E8B69D}"/>
              </a:ext>
            </a:extLst>
          </p:cNvPr>
          <p:cNvPicPr>
            <a:picLocks noChangeAspect="1"/>
          </p:cNvPicPr>
          <p:nvPr/>
        </p:nvPicPr>
        <p:blipFill rotWithShape="1">
          <a:blip r:embed="rId3"/>
          <a:srcRect l="1608" t="4013" r="1608" b="23757"/>
          <a:stretch/>
        </p:blipFill>
        <p:spPr>
          <a:xfrm>
            <a:off x="1902619" y="2693141"/>
            <a:ext cx="2977295" cy="1249248"/>
          </a:xfrm>
          <a:prstGeom prst="rect">
            <a:avLst/>
          </a:prstGeom>
        </p:spPr>
      </p:pic>
      <p:sp>
        <p:nvSpPr>
          <p:cNvPr id="10" name="CaixaDeTexto 4">
            <a:extLst>
              <a:ext uri="{FF2B5EF4-FFF2-40B4-BE49-F238E27FC236}">
                <a16:creationId xmlns:a16="http://schemas.microsoft.com/office/drawing/2014/main" id="{2ADF1264-4849-B408-C6E2-DC83C51B0CF5}"/>
              </a:ext>
            </a:extLst>
          </p:cNvPr>
          <p:cNvSpPr txBox="1"/>
          <p:nvPr/>
        </p:nvSpPr>
        <p:spPr>
          <a:xfrm>
            <a:off x="3805237" y="3858867"/>
            <a:ext cx="1135901" cy="215444"/>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pt-BR" sz="800" dirty="0"/>
              <a:t>Fonte: Jefferson Silva</a:t>
            </a:r>
          </a:p>
        </p:txBody>
      </p:sp>
      <p:graphicFrame>
        <p:nvGraphicFramePr>
          <p:cNvPr id="2" name="Tabela 1">
            <a:extLst>
              <a:ext uri="{FF2B5EF4-FFF2-40B4-BE49-F238E27FC236}">
                <a16:creationId xmlns:a16="http://schemas.microsoft.com/office/drawing/2014/main" id="{F5A0DA15-C4BF-278C-0E87-1EC30CAA0C64}"/>
              </a:ext>
            </a:extLst>
          </p:cNvPr>
          <p:cNvGraphicFramePr>
            <a:graphicFrameLocks noGrp="1"/>
          </p:cNvGraphicFramePr>
          <p:nvPr>
            <p:extLst>
              <p:ext uri="{D42A27DB-BD31-4B8C-83A1-F6EECF244321}">
                <p14:modId xmlns:p14="http://schemas.microsoft.com/office/powerpoint/2010/main" val="886306906"/>
              </p:ext>
            </p:extLst>
          </p:nvPr>
        </p:nvGraphicFramePr>
        <p:xfrm>
          <a:off x="161924" y="2051929"/>
          <a:ext cx="6529820" cy="363608"/>
        </p:xfrm>
        <a:graphic>
          <a:graphicData uri="http://schemas.openxmlformats.org/drawingml/2006/table">
            <a:tbl>
              <a:tblPr firstRow="1" firstCol="1" bandRow="1">
                <a:tableStyleId>{5C22544A-7EE6-4342-B048-85BDC9FD1C3A}</a:tableStyleId>
              </a:tblPr>
              <a:tblGrid>
                <a:gridCol w="221956">
                  <a:extLst>
                    <a:ext uri="{9D8B030D-6E8A-4147-A177-3AD203B41FA5}">
                      <a16:colId xmlns:a16="http://schemas.microsoft.com/office/drawing/2014/main" val="20000"/>
                    </a:ext>
                  </a:extLst>
                </a:gridCol>
                <a:gridCol w="6307864">
                  <a:extLst>
                    <a:ext uri="{9D8B030D-6E8A-4147-A177-3AD203B41FA5}">
                      <a16:colId xmlns:a16="http://schemas.microsoft.com/office/drawing/2014/main" val="20001"/>
                    </a:ext>
                  </a:extLst>
                </a:gridCol>
              </a:tblGrid>
              <a:tr h="363608">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a:ea typeface="Verdana"/>
                          <a:cs typeface="Arial"/>
                        </a:rPr>
                        <a:t>A figura abaixo mostra a situação de um estacionamento em um determinado período:</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
        <p:nvSpPr>
          <p:cNvPr id="13" name="CaixaDeTexto 12">
            <a:extLst>
              <a:ext uri="{FF2B5EF4-FFF2-40B4-BE49-F238E27FC236}">
                <a16:creationId xmlns:a16="http://schemas.microsoft.com/office/drawing/2014/main" id="{E30250A0-7670-351C-CDDC-16373375AF35}"/>
              </a:ext>
            </a:extLst>
          </p:cNvPr>
          <p:cNvSpPr txBox="1"/>
          <p:nvPr/>
        </p:nvSpPr>
        <p:spPr>
          <a:xfrm>
            <a:off x="328180" y="4146030"/>
            <a:ext cx="6363564" cy="461665"/>
          </a:xfrm>
          <a:prstGeom prst="rect">
            <a:avLst/>
          </a:prstGeom>
          <a:noFill/>
        </p:spPr>
        <p:txBody>
          <a:bodyPr wrap="square">
            <a:spAutoFit/>
          </a:bodyPr>
          <a:lstStyle/>
          <a:p>
            <a:pPr algn="just"/>
            <a:r>
              <a:rPr lang="pt-BR" sz="1200" b="0" kern="1200" dirty="0">
                <a:solidFill>
                  <a:schemeClr val="tx1"/>
                </a:solidFill>
                <a:latin typeface="Arial"/>
                <a:ea typeface="Verdana"/>
                <a:cs typeface="Arial"/>
              </a:rPr>
              <a:t>A partir da Figura, assinale a alternativa correta:</a:t>
            </a:r>
          </a:p>
          <a:p>
            <a:pPr algn="just"/>
            <a:r>
              <a:rPr lang="pt-BR" sz="1200" b="0" kern="1200" dirty="0">
                <a:solidFill>
                  <a:schemeClr val="tx1"/>
                </a:solidFill>
                <a:latin typeface="Arial"/>
                <a:ea typeface="Verdana"/>
                <a:cs typeface="Arial"/>
              </a:rPr>
              <a:t> </a:t>
            </a:r>
          </a:p>
        </p:txBody>
      </p:sp>
      <p:sp>
        <p:nvSpPr>
          <p:cNvPr id="5" name="CaixaDeTexto 1">
            <a:extLst>
              <a:ext uri="{FF2B5EF4-FFF2-40B4-BE49-F238E27FC236}">
                <a16:creationId xmlns:a16="http://schemas.microsoft.com/office/drawing/2014/main" id="{DABAD594-420E-506D-BAAC-24339B4293A6}"/>
              </a:ext>
            </a:extLst>
          </p:cNvPr>
          <p:cNvSpPr txBox="1"/>
          <p:nvPr/>
        </p:nvSpPr>
        <p:spPr>
          <a:xfrm>
            <a:off x="347631" y="7516235"/>
            <a:ext cx="6366468" cy="1200329"/>
          </a:xfrm>
          <a:prstGeom prst="rect">
            <a:avLst/>
          </a:prstGeom>
          <a:noFill/>
        </p:spPr>
        <p:txBody>
          <a:bodyPr wrap="square" lIns="91440" tIns="45720" rIns="91440" bIns="45720"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228600" indent="-228600">
              <a:buAutoNum type="alphaLcParenR"/>
            </a:pPr>
            <a:r>
              <a:rPr lang="pt-BR" sz="1200" dirty="0">
                <a:latin typeface="Arial"/>
                <a:cs typeface="Arial"/>
              </a:rPr>
              <a:t>André avistou 20% dos inscritos.</a:t>
            </a:r>
          </a:p>
          <a:p>
            <a:pPr marL="228600" indent="-228600">
              <a:buAutoNum type="alphaLcParenR"/>
            </a:pPr>
            <a:r>
              <a:rPr lang="pt-BR" sz="1200" dirty="0">
                <a:latin typeface="Arial"/>
                <a:cs typeface="Arial"/>
              </a:rPr>
              <a:t>André avistou 29% dos inscritos.</a:t>
            </a:r>
          </a:p>
          <a:p>
            <a:pPr marL="228600" indent="-228600">
              <a:buAutoNum type="alphaLcParenR"/>
            </a:pPr>
            <a:r>
              <a:rPr lang="pt-BR" sz="1200" dirty="0">
                <a:latin typeface="Arial"/>
                <a:cs typeface="Arial"/>
              </a:rPr>
              <a:t>André avistou 30% dos inscritos.</a:t>
            </a:r>
          </a:p>
          <a:p>
            <a:pPr marL="228600" indent="-228600">
              <a:buAutoNum type="alphaLcParenR"/>
            </a:pPr>
            <a:r>
              <a:rPr lang="pt-BR" sz="1200" dirty="0">
                <a:latin typeface="Arial"/>
                <a:cs typeface="Arial"/>
              </a:rPr>
              <a:t>André avistou 33% dos inscritos.</a:t>
            </a:r>
          </a:p>
          <a:p>
            <a:pPr marL="228600" indent="-228600">
              <a:buAutoNum type="alphaLcParenR"/>
            </a:pPr>
            <a:r>
              <a:rPr lang="pt-BR" sz="1200" dirty="0">
                <a:latin typeface="Arial"/>
                <a:cs typeface="Arial"/>
              </a:rPr>
              <a:t>André avistou 100% dos inscritos.</a:t>
            </a:r>
          </a:p>
          <a:p>
            <a:pPr marL="228600" indent="-228600">
              <a:buAutoNum type="alphaLcParenR"/>
            </a:pPr>
            <a:endParaRPr lang="pt-BR" sz="1200" dirty="0">
              <a:latin typeface="Arial"/>
              <a:cs typeface="Arial"/>
            </a:endParaRPr>
          </a:p>
        </p:txBody>
      </p:sp>
      <p:graphicFrame>
        <p:nvGraphicFramePr>
          <p:cNvPr id="6" name="Tabela 5">
            <a:extLst>
              <a:ext uri="{FF2B5EF4-FFF2-40B4-BE49-F238E27FC236}">
                <a16:creationId xmlns:a16="http://schemas.microsoft.com/office/drawing/2014/main" id="{11A164DE-76C6-69E6-3E93-2E023E81D0A3}"/>
              </a:ext>
            </a:extLst>
          </p:cNvPr>
          <p:cNvGraphicFramePr>
            <a:graphicFrameLocks noGrp="1"/>
          </p:cNvGraphicFramePr>
          <p:nvPr>
            <p:extLst>
              <p:ext uri="{D42A27DB-BD31-4B8C-83A1-F6EECF244321}">
                <p14:modId xmlns:p14="http://schemas.microsoft.com/office/powerpoint/2010/main" val="2336953076"/>
              </p:ext>
            </p:extLst>
          </p:nvPr>
        </p:nvGraphicFramePr>
        <p:xfrm>
          <a:off x="161924" y="6046944"/>
          <a:ext cx="6552175" cy="640080"/>
        </p:xfrm>
        <a:graphic>
          <a:graphicData uri="http://schemas.openxmlformats.org/drawingml/2006/table">
            <a:tbl>
              <a:tblPr/>
              <a:tblGrid>
                <a:gridCol w="229602">
                  <a:extLst>
                    <a:ext uri="{9D8B030D-6E8A-4147-A177-3AD203B41FA5}">
                      <a16:colId xmlns:a16="http://schemas.microsoft.com/office/drawing/2014/main" val="2525888876"/>
                    </a:ext>
                  </a:extLst>
                </a:gridCol>
                <a:gridCol w="6322573">
                  <a:extLst>
                    <a:ext uri="{9D8B030D-6E8A-4147-A177-3AD203B41FA5}">
                      <a16:colId xmlns:a16="http://schemas.microsoft.com/office/drawing/2014/main" val="281810150"/>
                    </a:ext>
                  </a:extLst>
                </a:gridCol>
              </a:tblGrid>
              <a:tr h="260350">
                <a:tc>
                  <a:txBody>
                    <a:bodyPr/>
                    <a:lstStyle/>
                    <a:p>
                      <a:pPr algn="ctr" fontAlgn="base"/>
                      <a:r>
                        <a:rPr lang="pt-BR" sz="1200" b="0" i="0" dirty="0">
                          <a:solidFill>
                            <a:srgbClr val="FFFFFF"/>
                          </a:solidFill>
                          <a:effectLst/>
                          <a:latin typeface="Arial" panose="020B0604020202020204" pitchFamily="34" charset="0"/>
                          <a:cs typeface="Arial" panose="020B0604020202020204" pitchFamily="34" charset="0"/>
                        </a:rPr>
                        <a:t>2</a:t>
                      </a:r>
                      <a:r>
                        <a:rPr lang="pt-BR" sz="1200" b="1" i="0" dirty="0">
                          <a:solidFill>
                            <a:srgbClr val="FFFFFF"/>
                          </a:solidFill>
                          <a:effectLst/>
                          <a:latin typeface="Arial" panose="020B0604020202020204" pitchFamily="34" charset="0"/>
                          <a:cs typeface="Arial" panose="020B0604020202020204" pitchFamily="34" charset="0"/>
                        </a:rPr>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4A8"/>
                    </a:solidFill>
                  </a:tcPr>
                </a:tc>
                <a:tc>
                  <a:txBody>
                    <a:bodyPr/>
                    <a:lstStyle/>
                    <a:p>
                      <a:pPr algn="just" fontAlgn="base"/>
                      <a:r>
                        <a:rPr lang="pt-BR" sz="1200" b="0" i="0" dirty="0">
                          <a:solidFill>
                            <a:schemeClr val="tx1"/>
                          </a:solidFill>
                          <a:effectLst/>
                          <a:latin typeface="Arial" panose="020B0604020202020204" pitchFamily="34" charset="0"/>
                          <a:cs typeface="Arial" panose="020B0604020202020204" pitchFamily="34" charset="0"/>
                        </a:rPr>
                        <a:t>Em um certo domingo, André observou de sua casa, uma corrida que estava acontecendo na avenida que reside. Curioso, André ficou um tempo contabilizando os corredores que passaram pela sua frente durante um período de 30 minutos. </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991194553"/>
                  </a:ext>
                </a:extLst>
              </a:tr>
            </a:tbl>
          </a:graphicData>
        </a:graphic>
      </p:graphicFrame>
      <p:sp>
        <p:nvSpPr>
          <p:cNvPr id="11" name="CaixaDeTexto 10">
            <a:extLst>
              <a:ext uri="{FF2B5EF4-FFF2-40B4-BE49-F238E27FC236}">
                <a16:creationId xmlns:a16="http://schemas.microsoft.com/office/drawing/2014/main" id="{9C8F0380-D9FF-7090-6982-2454BB7A984C}"/>
              </a:ext>
            </a:extLst>
          </p:cNvPr>
          <p:cNvSpPr txBox="1"/>
          <p:nvPr/>
        </p:nvSpPr>
        <p:spPr>
          <a:xfrm>
            <a:off x="347631" y="6869904"/>
            <a:ext cx="6366468" cy="646331"/>
          </a:xfrm>
          <a:prstGeom prst="rect">
            <a:avLst/>
          </a:prstGeom>
          <a:noFill/>
        </p:spPr>
        <p:txBody>
          <a:bodyPr wrap="square">
            <a:spAutoFit/>
          </a:bodyPr>
          <a:lstStyle/>
          <a:p>
            <a:r>
              <a:rPr lang="pt-BR" sz="1200" b="0" i="0" dirty="0">
                <a:solidFill>
                  <a:schemeClr val="tx1"/>
                </a:solidFill>
                <a:effectLst/>
                <a:latin typeface="Arial" panose="020B0604020202020204" pitchFamily="34" charset="0"/>
                <a:cs typeface="Arial" panose="020B0604020202020204" pitchFamily="34" charset="0"/>
              </a:rPr>
              <a:t>Sabendo-se que o número de inscritos foi de 100 e que André observou a passagem de 29 corredores, assinale a afirmativa correta:</a:t>
            </a:r>
          </a:p>
          <a:p>
            <a:endParaRPr lang="pt-BR" sz="1200" dirty="0"/>
          </a:p>
        </p:txBody>
      </p:sp>
    </p:spTree>
    <p:extLst>
      <p:ext uri="{BB962C8B-B14F-4D97-AF65-F5344CB8AC3E}">
        <p14:creationId xmlns:p14="http://schemas.microsoft.com/office/powerpoint/2010/main" val="979886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a:extLst>
              <a:ext uri="{FF2B5EF4-FFF2-40B4-BE49-F238E27FC236}">
                <a16:creationId xmlns:a16="http://schemas.microsoft.com/office/drawing/2014/main" id="{F5A0DA15-C4BF-278C-0E87-1EC30CAA0C64}"/>
              </a:ext>
            </a:extLst>
          </p:cNvPr>
          <p:cNvGraphicFramePr>
            <a:graphicFrameLocks noGrp="1"/>
          </p:cNvGraphicFramePr>
          <p:nvPr>
            <p:extLst>
              <p:ext uri="{D42A27DB-BD31-4B8C-83A1-F6EECF244321}">
                <p14:modId xmlns:p14="http://schemas.microsoft.com/office/powerpoint/2010/main" val="3740790356"/>
              </p:ext>
            </p:extLst>
          </p:nvPr>
        </p:nvGraphicFramePr>
        <p:xfrm>
          <a:off x="161925" y="1984670"/>
          <a:ext cx="6529820" cy="731520"/>
        </p:xfrm>
        <a:graphic>
          <a:graphicData uri="http://schemas.openxmlformats.org/drawingml/2006/table">
            <a:tbl>
              <a:tblPr firstRow="1" firstCol="1" bandRow="1">
                <a:tableStyleId>{5C22544A-7EE6-4342-B048-85BDC9FD1C3A}</a:tableStyleId>
              </a:tblPr>
              <a:tblGrid>
                <a:gridCol w="221956">
                  <a:extLst>
                    <a:ext uri="{9D8B030D-6E8A-4147-A177-3AD203B41FA5}">
                      <a16:colId xmlns:a16="http://schemas.microsoft.com/office/drawing/2014/main" val="20000"/>
                    </a:ext>
                  </a:extLst>
                </a:gridCol>
                <a:gridCol w="6307864">
                  <a:extLst>
                    <a:ext uri="{9D8B030D-6E8A-4147-A177-3AD203B41FA5}">
                      <a16:colId xmlns:a16="http://schemas.microsoft.com/office/drawing/2014/main" val="20001"/>
                    </a:ext>
                  </a:extLst>
                </a:gridCol>
              </a:tblGrid>
              <a:tr h="697310">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3</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a:ea typeface="Verdana"/>
                          <a:cs typeface="Arial"/>
                        </a:rPr>
                        <a:t>O horário de verão tem como objetivo economizar energia durante os meses do verão e, também, da primavera. Ele tem como prática o adiantamento de uma hora nos relógios, retomando ao horário normal durante o outono. </a:t>
                      </a:r>
                    </a:p>
                    <a:p>
                      <a:pPr algn="just"/>
                      <a:endParaRPr lang="pt-BR" sz="1200" b="0" kern="1200" dirty="0">
                        <a:solidFill>
                          <a:schemeClr val="tx1"/>
                        </a:solidFill>
                        <a:latin typeface="Arial"/>
                        <a:ea typeface="Verdana"/>
                        <a:cs typeface="Arial"/>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Matemática – 6º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sp>
        <p:nvSpPr>
          <p:cNvPr id="7" name="CaixaDeTexto 1">
            <a:extLst>
              <a:ext uri="{FF2B5EF4-FFF2-40B4-BE49-F238E27FC236}">
                <a16:creationId xmlns:a16="http://schemas.microsoft.com/office/drawing/2014/main" id="{D63492C5-A3AC-C6C9-EA1F-51920D98A285}"/>
              </a:ext>
            </a:extLst>
          </p:cNvPr>
          <p:cNvSpPr txBox="1"/>
          <p:nvPr/>
        </p:nvSpPr>
        <p:spPr>
          <a:xfrm>
            <a:off x="323848" y="3386721"/>
            <a:ext cx="6366468" cy="1200329"/>
          </a:xfrm>
          <a:prstGeom prst="rect">
            <a:avLst/>
          </a:prstGeom>
          <a:noFill/>
        </p:spPr>
        <p:txBody>
          <a:bodyPr wrap="square" lIns="91440" tIns="45720" rIns="91440" bIns="45720"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228600" indent="-228600">
              <a:buAutoNum type="alphaLcParenR"/>
            </a:pPr>
            <a:r>
              <a:rPr lang="pt-BR" sz="1200" dirty="0">
                <a:latin typeface="Arial"/>
                <a:cs typeface="Arial"/>
              </a:rPr>
              <a:t>Aproximadamente 99 dias.</a:t>
            </a:r>
          </a:p>
          <a:p>
            <a:pPr marL="228600" indent="-228600">
              <a:buAutoNum type="alphaLcParenR"/>
            </a:pPr>
            <a:r>
              <a:rPr lang="pt-BR" sz="1200" dirty="0">
                <a:latin typeface="Arial"/>
                <a:cs typeface="Arial"/>
              </a:rPr>
              <a:t>Aproximadamente 108 dias.</a:t>
            </a:r>
          </a:p>
          <a:p>
            <a:pPr marL="228600" indent="-228600">
              <a:buAutoNum type="alphaLcParenR"/>
            </a:pPr>
            <a:r>
              <a:rPr lang="pt-BR" sz="1200" dirty="0">
                <a:latin typeface="Arial"/>
                <a:cs typeface="Arial"/>
              </a:rPr>
              <a:t>Aproximadamente 120 dias.</a:t>
            </a:r>
          </a:p>
          <a:p>
            <a:pPr marL="228600" indent="-228600">
              <a:buAutoNum type="alphaLcParenR"/>
            </a:pPr>
            <a:r>
              <a:rPr lang="pt-BR" sz="1200" dirty="0">
                <a:latin typeface="Arial"/>
                <a:cs typeface="Arial"/>
              </a:rPr>
              <a:t>Aproximadamente 200 dias.</a:t>
            </a:r>
          </a:p>
          <a:p>
            <a:pPr marL="228600" indent="-228600">
              <a:buAutoNum type="alphaLcParenR"/>
            </a:pPr>
            <a:r>
              <a:rPr lang="pt-BR" sz="1200" dirty="0">
                <a:latin typeface="Arial"/>
                <a:cs typeface="Arial"/>
              </a:rPr>
              <a:t>Aproximadamente 300 dias.</a:t>
            </a:r>
          </a:p>
          <a:p>
            <a:pPr marL="228600" indent="-228600">
              <a:buAutoNum type="alphaLcParenR"/>
            </a:pPr>
            <a:endParaRPr lang="pt-BR" sz="1200" dirty="0">
              <a:latin typeface="Arial"/>
              <a:cs typeface="Arial"/>
            </a:endParaRPr>
          </a:p>
        </p:txBody>
      </p:sp>
      <p:sp>
        <p:nvSpPr>
          <p:cNvPr id="10" name="CaixaDeTexto 9">
            <a:extLst>
              <a:ext uri="{FF2B5EF4-FFF2-40B4-BE49-F238E27FC236}">
                <a16:creationId xmlns:a16="http://schemas.microsoft.com/office/drawing/2014/main" id="{978CC40A-BEFE-1861-939C-49D9F0CFAD68}"/>
              </a:ext>
            </a:extLst>
          </p:cNvPr>
          <p:cNvSpPr txBox="1"/>
          <p:nvPr/>
        </p:nvSpPr>
        <p:spPr>
          <a:xfrm>
            <a:off x="323849" y="2740390"/>
            <a:ext cx="6366467" cy="646331"/>
          </a:xfrm>
          <a:prstGeom prst="rect">
            <a:avLst/>
          </a:prstGeom>
          <a:noFill/>
        </p:spPr>
        <p:txBody>
          <a:bodyPr wrap="square">
            <a:spAutoFit/>
          </a:bodyPr>
          <a:lstStyle/>
          <a:p>
            <a:pPr algn="just"/>
            <a:r>
              <a:rPr lang="pt-BR" sz="1200" b="0" kern="1200" dirty="0">
                <a:solidFill>
                  <a:schemeClr val="tx1"/>
                </a:solidFill>
                <a:latin typeface="Arial"/>
                <a:ea typeface="Verdana"/>
                <a:cs typeface="Arial"/>
              </a:rPr>
              <a:t>Sabendo-se que o horário de verão, aproximadamente, equivale a 30% dos dias do ano (considere o ano como tendo 360 dias), assinale a alternativa correta:</a:t>
            </a:r>
          </a:p>
          <a:p>
            <a:pPr algn="just"/>
            <a:endParaRPr lang="pt-BR" sz="1200" dirty="0"/>
          </a:p>
        </p:txBody>
      </p:sp>
      <p:sp>
        <p:nvSpPr>
          <p:cNvPr id="5" name="CaixaDeTexto 1">
            <a:extLst>
              <a:ext uri="{FF2B5EF4-FFF2-40B4-BE49-F238E27FC236}">
                <a16:creationId xmlns:a16="http://schemas.microsoft.com/office/drawing/2014/main" id="{6F0ADA03-5CCD-369F-B336-26713FFC49BA}"/>
              </a:ext>
            </a:extLst>
          </p:cNvPr>
          <p:cNvSpPr txBox="1"/>
          <p:nvPr/>
        </p:nvSpPr>
        <p:spPr>
          <a:xfrm>
            <a:off x="361479" y="6371749"/>
            <a:ext cx="6366468" cy="1200329"/>
          </a:xfrm>
          <a:prstGeom prst="rect">
            <a:avLst/>
          </a:prstGeom>
          <a:noFill/>
        </p:spPr>
        <p:txBody>
          <a:bodyPr wrap="square" lIns="91440" tIns="45720" rIns="91440" bIns="45720"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228600" indent="-228600">
              <a:buAutoNum type="alphaLcParenR"/>
            </a:pPr>
            <a:r>
              <a:rPr lang="pt-BR" sz="1200" dirty="0">
                <a:latin typeface="Arial"/>
                <a:cs typeface="Arial"/>
              </a:rPr>
              <a:t>35%.</a:t>
            </a:r>
          </a:p>
          <a:p>
            <a:pPr marL="228600" indent="-228600">
              <a:buAutoNum type="alphaLcParenR"/>
            </a:pPr>
            <a:r>
              <a:rPr lang="pt-BR" sz="1200" dirty="0">
                <a:latin typeface="Arial"/>
                <a:cs typeface="Arial"/>
              </a:rPr>
              <a:t>30%.</a:t>
            </a:r>
          </a:p>
          <a:p>
            <a:pPr marL="228600" indent="-228600">
              <a:buAutoNum type="alphaLcParenR"/>
            </a:pPr>
            <a:r>
              <a:rPr lang="pt-BR" sz="1200" dirty="0">
                <a:latin typeface="Arial"/>
                <a:cs typeface="Arial"/>
              </a:rPr>
              <a:t>25%.</a:t>
            </a:r>
          </a:p>
          <a:p>
            <a:pPr marL="228600" indent="-228600">
              <a:buAutoNum type="alphaLcParenR"/>
            </a:pPr>
            <a:r>
              <a:rPr lang="pt-BR" sz="1200" dirty="0">
                <a:latin typeface="Arial"/>
                <a:cs typeface="Arial"/>
              </a:rPr>
              <a:t>20%.</a:t>
            </a:r>
          </a:p>
          <a:p>
            <a:pPr marL="228600" indent="-228600">
              <a:buAutoNum type="alphaLcParenR"/>
            </a:pPr>
            <a:r>
              <a:rPr lang="pt-BR" sz="1200" dirty="0">
                <a:latin typeface="Arial"/>
                <a:cs typeface="Arial"/>
              </a:rPr>
              <a:t>15%.</a:t>
            </a:r>
          </a:p>
          <a:p>
            <a:pPr marL="228600" indent="-228600">
              <a:buAutoNum type="alphaLcParenR"/>
            </a:pPr>
            <a:endParaRPr lang="pt-BR" sz="1200" dirty="0">
              <a:latin typeface="Arial"/>
              <a:cs typeface="Arial"/>
            </a:endParaRPr>
          </a:p>
        </p:txBody>
      </p:sp>
      <p:graphicFrame>
        <p:nvGraphicFramePr>
          <p:cNvPr id="6" name="Tabela 5">
            <a:extLst>
              <a:ext uri="{FF2B5EF4-FFF2-40B4-BE49-F238E27FC236}">
                <a16:creationId xmlns:a16="http://schemas.microsoft.com/office/drawing/2014/main" id="{D0D9DC7A-C456-C6AE-F230-BB61E212E1FB}"/>
              </a:ext>
            </a:extLst>
          </p:cNvPr>
          <p:cNvGraphicFramePr>
            <a:graphicFrameLocks noGrp="1"/>
          </p:cNvGraphicFramePr>
          <p:nvPr>
            <p:extLst>
              <p:ext uri="{D42A27DB-BD31-4B8C-83A1-F6EECF244321}">
                <p14:modId xmlns:p14="http://schemas.microsoft.com/office/powerpoint/2010/main" val="2103168137"/>
              </p:ext>
            </p:extLst>
          </p:nvPr>
        </p:nvGraphicFramePr>
        <p:xfrm>
          <a:off x="161924" y="5437097"/>
          <a:ext cx="6552175" cy="457200"/>
        </p:xfrm>
        <a:graphic>
          <a:graphicData uri="http://schemas.openxmlformats.org/drawingml/2006/table">
            <a:tbl>
              <a:tblPr/>
              <a:tblGrid>
                <a:gridCol w="229602">
                  <a:extLst>
                    <a:ext uri="{9D8B030D-6E8A-4147-A177-3AD203B41FA5}">
                      <a16:colId xmlns:a16="http://schemas.microsoft.com/office/drawing/2014/main" val="2525888876"/>
                    </a:ext>
                  </a:extLst>
                </a:gridCol>
                <a:gridCol w="6322573">
                  <a:extLst>
                    <a:ext uri="{9D8B030D-6E8A-4147-A177-3AD203B41FA5}">
                      <a16:colId xmlns:a16="http://schemas.microsoft.com/office/drawing/2014/main" val="281810150"/>
                    </a:ext>
                  </a:extLst>
                </a:gridCol>
              </a:tblGrid>
              <a:tr h="0">
                <a:tc>
                  <a:txBody>
                    <a:bodyPr/>
                    <a:lstStyle/>
                    <a:p>
                      <a:pPr algn="ctr" fontAlgn="base"/>
                      <a:r>
                        <a:rPr lang="pt-BR" sz="1200" b="0" i="0" dirty="0">
                          <a:solidFill>
                            <a:srgbClr val="FFFFFF"/>
                          </a:solidFill>
                          <a:effectLst/>
                          <a:latin typeface="Arial" panose="020B0604020202020204" pitchFamily="34" charset="0"/>
                          <a:cs typeface="Arial" panose="020B0604020202020204" pitchFamily="34" charset="0"/>
                        </a:rPr>
                        <a:t>4</a:t>
                      </a:r>
                      <a:endParaRPr lang="pt-BR" sz="1200" b="1" i="0" dirty="0">
                        <a:solidFill>
                          <a:srgbClr val="FFFFFF"/>
                        </a:solidFill>
                        <a:effectLst/>
                        <a:latin typeface="Arial" panose="020B0604020202020204" pitchFamily="34" charset="0"/>
                        <a:cs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4A8"/>
                    </a:solidFill>
                  </a:tcPr>
                </a:tc>
                <a:tc>
                  <a:txBody>
                    <a:bodyPr/>
                    <a:lstStyle/>
                    <a:p>
                      <a:pPr algn="just" fontAlgn="base"/>
                      <a:r>
                        <a:rPr lang="pt-BR" sz="1200" b="0" i="0" dirty="0">
                          <a:solidFill>
                            <a:schemeClr val="tx1"/>
                          </a:solidFill>
                          <a:effectLst/>
                          <a:latin typeface="Arial" panose="020B0604020202020204" pitchFamily="34" charset="0"/>
                          <a:cs typeface="Arial" panose="020B0604020202020204" pitchFamily="34" charset="0"/>
                        </a:rPr>
                        <a:t>Júlia, fã de desenhos animados, especialmente dos Simpsons, possui em seu quarto dez bonecos de pelúcia, 20 camisas e cinco canecas com temas de desenho. </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991194553"/>
                  </a:ext>
                </a:extLst>
              </a:tr>
            </a:tbl>
          </a:graphicData>
        </a:graphic>
      </p:graphicFrame>
      <p:sp>
        <p:nvSpPr>
          <p:cNvPr id="9" name="CaixaDeTexto 8">
            <a:extLst>
              <a:ext uri="{FF2B5EF4-FFF2-40B4-BE49-F238E27FC236}">
                <a16:creationId xmlns:a16="http://schemas.microsoft.com/office/drawing/2014/main" id="{DEEC610F-48A8-2ADF-8206-86D7CDBC9AE7}"/>
              </a:ext>
            </a:extLst>
          </p:cNvPr>
          <p:cNvSpPr txBox="1"/>
          <p:nvPr/>
        </p:nvSpPr>
        <p:spPr>
          <a:xfrm>
            <a:off x="361479" y="5725418"/>
            <a:ext cx="6330266" cy="646331"/>
          </a:xfrm>
          <a:prstGeom prst="rect">
            <a:avLst/>
          </a:prstGeom>
          <a:noFill/>
        </p:spPr>
        <p:txBody>
          <a:bodyPr wrap="square">
            <a:spAutoFit/>
          </a:bodyPr>
          <a:lstStyle/>
          <a:p>
            <a:pPr algn="just"/>
            <a:r>
              <a:rPr lang="pt-BR" sz="1200" b="0" i="0" dirty="0">
                <a:solidFill>
                  <a:schemeClr val="tx1"/>
                </a:solidFill>
                <a:effectLst/>
                <a:latin typeface="Arial" panose="020B0604020202020204" pitchFamily="34" charset="0"/>
                <a:cs typeface="Arial" panose="020B0604020202020204" pitchFamily="34" charset="0"/>
              </a:rPr>
              <a:t>Sabendo que três dos bonecos, duas camisas e duas canecas são baseados no seu desenho favorito, que porcentagem do total desses objetos tem tema dos Simpsons?</a:t>
            </a:r>
          </a:p>
          <a:p>
            <a:pPr algn="just"/>
            <a:endParaRPr lang="pt-BR" sz="1200" dirty="0"/>
          </a:p>
        </p:txBody>
      </p:sp>
    </p:spTree>
    <p:extLst>
      <p:ext uri="{BB962C8B-B14F-4D97-AF65-F5344CB8AC3E}">
        <p14:creationId xmlns:p14="http://schemas.microsoft.com/office/powerpoint/2010/main" val="3818772869"/>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o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590</TotalTime>
  <Words>462</Words>
  <Application>Microsoft Office PowerPoint</Application>
  <PresentationFormat>Papel A4 (210 x 297 mm)</PresentationFormat>
  <Paragraphs>53</Paragraphs>
  <Slides>3</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3</vt:i4>
      </vt:variant>
    </vt:vector>
  </HeadingPairs>
  <TitlesOfParts>
    <vt:vector size="7" baseType="lpstr">
      <vt:lpstr>Arial</vt:lpstr>
      <vt:lpstr>Calibri</vt:lpstr>
      <vt:lpstr>Calibri Light</vt:lpstr>
      <vt:lpstr>Tema do Office</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Douglas Martins Dantas</dc:creator>
  <cp:lastModifiedBy> </cp:lastModifiedBy>
  <cp:revision>65</cp:revision>
  <dcterms:created xsi:type="dcterms:W3CDTF">2022-07-31T15:12:23Z</dcterms:created>
  <dcterms:modified xsi:type="dcterms:W3CDTF">2023-07-28T21:50:43Z</dcterms:modified>
</cp:coreProperties>
</file>