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84" r:id="rId2"/>
    <p:sldId id="286" r:id="rId3"/>
    <p:sldId id="287" r:id="rId4"/>
    <p:sldId id="288" r:id="rId5"/>
    <p:sldId id="289" r:id="rId6"/>
    <p:sldId id="290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8845B26-299C-E077-0FBC-FC076588D8FD}" name="Jefferson Silva" initials="JS" userId="4b4173df6b62d035" providerId="Windows Live"/>
  <p188:author id="{71208DD1-FB11-6B1D-961B-86498EA48ED1}" name="Fernanda Maia" initials="FM" userId="29b53e39b0c832d4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A8F61F-EF26-4B2A-A95D-38342E7F99F3}" v="8" dt="2023-07-26T21:43:46.8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86" d="100"/>
          <a:sy n="86" d="100"/>
        </p:scale>
        <p:origin x="1590" y="-19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1963922"/>
            <a:ext cx="5820686" cy="640630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Frações: significados (parte/todo, quociente),equivalência, comparação, adição e subtração;</a:t>
            </a:r>
          </a:p>
          <a:p>
            <a:pPr algn="ctr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cálculo da fração de um número natural; adição e subtração de frações</a:t>
            </a:r>
          </a:p>
          <a:p>
            <a:pPr algn="ctr"/>
            <a:endParaRPr lang="pt-BR" sz="28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14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(EF06MA07) Compreender, comparar e ordenar frações associadas às ideias de partes de inteiros e resultado de divisão, identificando frações equivalentes.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197525"/>
              </p:ext>
            </p:extLst>
          </p:nvPr>
        </p:nvGraphicFramePr>
        <p:xfrm>
          <a:off x="161925" y="2094318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Maria Helena adora comemorar seu aniversário, que acontece no dia 03/05. Para ela, é a data mais importante e, também, a mais aguardada do ano. Nessa data, ela, com muita curiosidade, resolveu olhar o calendário questionando-se quanto do ano já tinha se passado até lá. </a:t>
                      </a:r>
                      <a:endParaRPr lang="pt-BR" dirty="0"/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411061" y="3625114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1/12.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4/12.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5/12.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6/12.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1/2.</a:t>
            </a:r>
          </a:p>
          <a:p>
            <a:pPr marL="228600" lvl="0" indent="-228600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477F6AB9-E7D6-622E-4F44-7D8C9C19CAC3}"/>
              </a:ext>
            </a:extLst>
          </p:cNvPr>
          <p:cNvSpPr txBox="1"/>
          <p:nvPr/>
        </p:nvSpPr>
        <p:spPr>
          <a:xfrm>
            <a:off x="374859" y="3044861"/>
            <a:ext cx="63168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Assinale a alternativa que corresponda à fração decorrida do ano até a data de seu aniversário. </a:t>
            </a:r>
          </a:p>
          <a:p>
            <a:pPr algn="just"/>
            <a:endParaRPr lang="pt-BR" sz="1200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9E64634-9F24-9A36-EF31-BCFD0BBB69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174987"/>
              </p:ext>
            </p:extLst>
          </p:nvPr>
        </p:nvGraphicFramePr>
        <p:xfrm>
          <a:off x="161924" y="5340387"/>
          <a:ext cx="6529819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6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Pedro guardou a mesada que recebia de seus pais por tempo suficiente a acumular um montante de R$ 500,00. No dia do seu aniversário, ele decidiu gastar uma parte desse valor em um jogo que ele estava há muito, aguardando o lançamento. Chegando à loja com seus pais, ele viu que o valor do jogo era de R$ 50,00.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1F470D4-AFA1-B948-E6B1-0F8E32C5726F}"/>
              </a:ext>
            </a:extLst>
          </p:cNvPr>
          <p:cNvSpPr txBox="1"/>
          <p:nvPr/>
        </p:nvSpPr>
        <p:spPr>
          <a:xfrm>
            <a:off x="412922" y="6933300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1/2.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1/5.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1/10.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1/20.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1/100.</a:t>
            </a:r>
          </a:p>
          <a:p>
            <a:pPr marL="228600" lvl="0" indent="-228600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C8C5640-E755-E5B1-404E-327EC650A0FD}"/>
              </a:ext>
            </a:extLst>
          </p:cNvPr>
          <p:cNvSpPr txBox="1"/>
          <p:nvPr/>
        </p:nvSpPr>
        <p:spPr>
          <a:xfrm>
            <a:off x="379692" y="6286969"/>
            <a:ext cx="63098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Assinale a alternativa que corresponda à fração do valor do jogo em relação ao montante de sua mesada.</a:t>
            </a:r>
          </a:p>
          <a:p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495902"/>
              </p:ext>
            </p:extLst>
          </p:nvPr>
        </p:nvGraphicFramePr>
        <p:xfrm>
          <a:off x="161925" y="16771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pai de Eduardo faz docinhos para vender. Certo dia ele produziu um total de 100 brigadeiros para vender aos seus clientes fiéis. Ele vendeu 1/5 a Flávio, 1/10 a Marcela e 1/20 a Eliana em duas horas de trabalho.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24342" y="2819097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3, 10 e 15.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5, 15 e 30.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5, 10 e 20.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10, 20 e 5.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20, 10 e 5.</a:t>
            </a:r>
          </a:p>
          <a:p>
            <a:pPr marL="228600" lvl="0" indent="-228600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A9452C6-CEB5-18BA-5FFD-3D69F25ABA5D}"/>
              </a:ext>
            </a:extLst>
          </p:cNvPr>
          <p:cNvSpPr txBox="1"/>
          <p:nvPr/>
        </p:nvSpPr>
        <p:spPr>
          <a:xfrm>
            <a:off x="324813" y="2306116"/>
            <a:ext cx="63043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Assinale a alternativa que indique a quantidade de brigadeiro que o pai de Eduardo vendeu a Flávio, Marcela e Eliana, respectivamente. </a:t>
            </a:r>
          </a:p>
          <a:p>
            <a:endParaRPr lang="pt-BR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a 4">
                <a:extLst>
                  <a:ext uri="{FF2B5EF4-FFF2-40B4-BE49-F238E27FC236}">
                    <a16:creationId xmlns:a16="http://schemas.microsoft.com/office/drawing/2014/main" id="{5204FC28-6250-7187-0028-394BFFC7468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032300"/>
                  </p:ext>
                </p:extLst>
              </p:nvPr>
            </p:nvGraphicFramePr>
            <p:xfrm>
              <a:off x="90387" y="3997728"/>
              <a:ext cx="6491482" cy="103125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26952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/>
                              <a:ea typeface="Verdana"/>
                              <a:cs typeface="Arial"/>
                            </a:rPr>
                            <a:t>Em uma gincana do colégio, 3 grupos estavam concorrendo na disputa de arrecadação de alimentos não perecíveis. O grupo vencedor seria o que mais arrecadasse feijão em comparação ao número total de alimentos, ou seja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2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pt-BR" sz="12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sacos</m:t>
                                  </m:r>
                                  <m:r>
                                    <a:rPr lang="pt-BR" sz="12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pt-BR" sz="12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de</m:t>
                                  </m:r>
                                  <m:r>
                                    <a:rPr lang="pt-BR" sz="12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pt-BR" sz="12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feij</m:t>
                                  </m:r>
                                  <m:r>
                                    <a:rPr lang="pt-BR" sz="12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ã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pt-BR" sz="12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o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pt-BR" sz="12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sacos</m:t>
                                  </m:r>
                                  <m:r>
                                    <a:rPr lang="pt-BR" sz="12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pt-BR" sz="12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total</m:t>
                                  </m:r>
                                  <m:r>
                                    <a:rPr lang="pt-BR" sz="12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pt-BR" sz="12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de</m:t>
                                  </m:r>
                                  <m:r>
                                    <a:rPr lang="pt-BR" sz="12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pt-BR" sz="1200" b="0" i="0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alimentos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/>
                              <a:ea typeface="Verdana"/>
                              <a:cs typeface="Arial"/>
                            </a:rPr>
                            <a:t>. A arrecadação por grupo se deu como mostrado abaixo: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a 4">
                <a:extLst>
                  <a:ext uri="{FF2B5EF4-FFF2-40B4-BE49-F238E27FC236}">
                    <a16:creationId xmlns:a16="http://schemas.microsoft.com/office/drawing/2014/main" id="{5204FC28-6250-7187-0028-394BFFC7468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032300"/>
                  </p:ext>
                </p:extLst>
              </p:nvPr>
            </p:nvGraphicFramePr>
            <p:xfrm>
              <a:off x="90387" y="3997728"/>
              <a:ext cx="6491482" cy="103125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26952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81756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495" t="-5926" b="-259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6BEA175A-B703-6FA0-F7E3-A1B374463BA9}"/>
                  </a:ext>
                </a:extLst>
              </p:cNvPr>
              <p:cNvSpPr txBox="1"/>
              <p:nvPr/>
            </p:nvSpPr>
            <p:spPr>
              <a:xfrm>
                <a:off x="324342" y="6327937"/>
                <a:ext cx="6366468" cy="2673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lvl="0" indent="-228600"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Primeiro lugar: Grupo 1, com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; segundo lugar: Grupo 2, com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; terceiro lugar: Grupo 3, com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Primeiro lugar: Grupo 2, com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; segundo lugar: Grupo 3, com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; terceiro lugar: Grupo 1, com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Primeiro lugar: Grupo 2, com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; segundo lugar: Grupos 1 e 3, com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; terceiro lugar: ninguém.</a:t>
                </a:r>
              </a:p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Primeiro lugar: Grupos 1 e 3, com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; segundo lugar: Grupo 2, com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; terceiro lugar: ninguém.</a:t>
                </a:r>
              </a:p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Primeiro lugar: Grupo 3, com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; segundo lugar: Grupos 2 e 1, com com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; terceiro lugar: ninguém.</a:t>
                </a:r>
              </a:p>
              <a:p>
                <a:pPr marL="228600" indent="-228600">
                  <a:buFontTx/>
                  <a:buAutoNum type="alphaLcParenR"/>
                </a:pPr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6BEA175A-B703-6FA0-F7E3-A1B374463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342" y="6327937"/>
                <a:ext cx="6366468" cy="26732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aixaDeTexto 6">
            <a:extLst>
              <a:ext uri="{FF2B5EF4-FFF2-40B4-BE49-F238E27FC236}">
                <a16:creationId xmlns:a16="http://schemas.microsoft.com/office/drawing/2014/main" id="{D9459B28-3ED0-FC8A-7CA9-574261A19832}"/>
              </a:ext>
            </a:extLst>
          </p:cNvPr>
          <p:cNvSpPr txBox="1"/>
          <p:nvPr/>
        </p:nvSpPr>
        <p:spPr>
          <a:xfrm>
            <a:off x="322163" y="4942942"/>
            <a:ext cx="629804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Grupo 1: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3 sacos de arroz, 5 sacos de feijão e 7 sacos de macarrão.</a:t>
            </a:r>
          </a:p>
          <a:p>
            <a:pPr algn="ctr"/>
            <a:r>
              <a:rPr lang="pt-BR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Grupo 2: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3 sacos de arroz, 2 sacos de feijão e 3 sacos de macarrão.</a:t>
            </a:r>
          </a:p>
          <a:p>
            <a:pPr algn="ctr"/>
            <a:r>
              <a:rPr lang="pt-BR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Grupo 3: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5 sacos de arroz, 7 sacos de feijão e 9 sacos de macarrão.</a:t>
            </a:r>
          </a:p>
          <a:p>
            <a:pPr algn="ctr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Sabendo disso, qual foi o pódio da gincana nessa modalidade de arrecadação de alimentos?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003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79351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adição: Em uma festa, havia 48 pessoas. Depois, chegaram mais 17 pessoas. Quantas pessoas estão na festa agora?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363399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subtração: Maria tinha 78 figurinhas e deu 29 figurinhas para seu amigo. Quantas figurinhas Maria possui agora?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799210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multiplicação: Uma caixa contém 25 pacotes de canetas. Cada pacote possui 12 canetas. Quantas canetas estão na caixa ao todo?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262246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divisão: Uma padaria produziu 90 pães e deseja colocá-los em embalagens com 6 pães cada. Quantas embalagens serão necessárias?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/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/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027220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com múltiplas operações: Um livro custa R$ 35,00. Se Maria pagou com uma nota de R$ 50,00, quanto ela receberá de troco?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6F334A6-6807-2026-B760-A3E85DC30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757241"/>
              </p:ext>
            </p:extLst>
          </p:nvPr>
        </p:nvGraphicFramePr>
        <p:xfrm>
          <a:off x="161925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estimativa: Um saco de laranjas pesa 3 kg. Quantos sacos são necessários para ter aproximadamente 15 kg de laranjas?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02B4051B-2D9D-FE97-D0EE-43A802C8CE9C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42853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40FF926E-B209-88D2-AA5B-EFD8B6F2D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92162"/>
              </p:ext>
            </p:extLst>
          </p:nvPr>
        </p:nvGraphicFramePr>
        <p:xfrm>
          <a:off x="170586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com porcentagem: Um produto teve um desconto de 20% e está sendo vendido por R$ 80,00. Qual era o preço original desse produto?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13">
            <a:extLst>
              <a:ext uri="{FF2B5EF4-FFF2-40B4-BE49-F238E27FC236}">
                <a16:creationId xmlns:a16="http://schemas.microsoft.com/office/drawing/2014/main" id="{AE2D23D9-A395-37E4-91BF-1038DA35957C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61790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8E013268-B023-A44F-F1DD-A967817F5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604439"/>
              </p:ext>
            </p:extLst>
          </p:nvPr>
        </p:nvGraphicFramePr>
        <p:xfrm>
          <a:off x="170586" y="76624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proporção: Um mapa de uma cidade é desenhado na escala de 1 cm representa 2 km. Se a distância entre dois pontos no mapa é de 8 cm, qual é a distância real entre esses pontos?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93AF852A-9714-4B96-896B-5EF2C6798A87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603213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com tempo: Ana acorda às 7h30min e gasta 45 minutos para se arrumar. A que horas ela estará pronta?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6F334A6-6807-2026-B760-A3E85DC30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25801"/>
              </p:ext>
            </p:extLst>
          </p:nvPr>
        </p:nvGraphicFramePr>
        <p:xfrm>
          <a:off x="161925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pt-BR" sz="12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com média: João obteve as seguintes notas em cinco provas: 8, 7, 6, 9 e 5. Qual é a média das notas de João?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02B4051B-2D9D-FE97-D0EE-43A802C8CE9C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42853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4899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1694</TotalTime>
  <Words>968</Words>
  <Application>Microsoft Office PowerPoint</Application>
  <PresentationFormat>Papel A4 (210 x 297 mm)</PresentationFormat>
  <Paragraphs>90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74</cp:revision>
  <dcterms:created xsi:type="dcterms:W3CDTF">2022-07-31T15:12:23Z</dcterms:created>
  <dcterms:modified xsi:type="dcterms:W3CDTF">2023-09-12T18:28:24Z</dcterms:modified>
</cp:coreProperties>
</file>