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6"/>
  </p:notesMasterIdLst>
  <p:sldIdLst>
    <p:sldId id="284" r:id="rId2"/>
    <p:sldId id="287" r:id="rId3"/>
    <p:sldId id="288" r:id="rId4"/>
    <p:sldId id="289"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A8"/>
    <a:srgbClr val="242F70"/>
    <a:srgbClr val="8B74B2"/>
    <a:srgbClr val="E56167"/>
    <a:srgbClr val="EC646A"/>
    <a:srgbClr val="FCA029"/>
    <a:srgbClr val="FC5255"/>
    <a:srgbClr val="F28F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p:scale>
          <a:sx n="71" d="100"/>
          <a:sy n="71" d="100"/>
        </p:scale>
        <p:origin x="190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1E43B9-A6FC-4945-9D68-AACE589FBDCB}" type="datetimeFigureOut">
              <a:rPr lang="pt-BR" smtClean="0"/>
              <a:t>12/09/2023</a:t>
            </a:fld>
            <a:endParaRPr lang="pt-BR"/>
          </a:p>
        </p:txBody>
      </p:sp>
      <p:sp>
        <p:nvSpPr>
          <p:cNvPr id="4" name="Espaço Reservado para Imagem de Sli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F4850E-32A6-46FB-829C-2B26FFC7FBD1}" type="slidenum">
              <a:rPr lang="pt-BR" smtClean="0"/>
              <a:t>‹nº›</a:t>
            </a:fld>
            <a:endParaRPr lang="pt-BR"/>
          </a:p>
        </p:txBody>
      </p:sp>
    </p:spTree>
    <p:extLst>
      <p:ext uri="{BB962C8B-B14F-4D97-AF65-F5344CB8AC3E}">
        <p14:creationId xmlns:p14="http://schemas.microsoft.com/office/powerpoint/2010/main" val="2003211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pt-BR"/>
              <a:t>Clique para editar o título Mestre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075990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87432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25602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34420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pt-BR"/>
              <a:t>Clique para editar o título Mestre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82651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961D5DF-896E-4C5B-B9BA-AA878F2EABA2}" type="datetimeFigureOut">
              <a:rPr lang="pt-BR" smtClean="0"/>
              <a:t>12/09/2023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65301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Content Placeholder 3"/>
          <p:cNvSpPr>
            <a:spLocks noGrp="1"/>
          </p:cNvSpPr>
          <p:nvPr>
            <p:ph sz="half" idx="2"/>
          </p:nvPr>
        </p:nvSpPr>
        <p:spPr>
          <a:xfrm>
            <a:off x="472381" y="3618442"/>
            <a:ext cx="2901255"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Content Placeholder 5"/>
          <p:cNvSpPr>
            <a:spLocks noGrp="1"/>
          </p:cNvSpPr>
          <p:nvPr>
            <p:ph sz="quarter" idx="4"/>
          </p:nvPr>
        </p:nvSpPr>
        <p:spPr>
          <a:xfrm>
            <a:off x="3471863" y="3618442"/>
            <a:ext cx="2915543"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961D5DF-896E-4C5B-B9BA-AA878F2EABA2}" type="datetimeFigureOut">
              <a:rPr lang="pt-BR" smtClean="0"/>
              <a:t>12/09/2023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78535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961D5DF-896E-4C5B-B9BA-AA878F2EABA2}" type="datetimeFigureOut">
              <a:rPr lang="pt-BR" smtClean="0"/>
              <a:t>12/09/2023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22595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1D5DF-896E-4C5B-B9BA-AA878F2EABA2}" type="datetimeFigureOut">
              <a:rPr lang="pt-BR" smtClean="0"/>
              <a:t>12/09/2023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5962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12/09/2023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17052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12/09/2023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77483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961D5DF-896E-4C5B-B9BA-AA878F2EABA2}" type="datetimeFigureOut">
              <a:rPr lang="pt-BR" smtClean="0"/>
              <a:t>12/09/2023</a:t>
            </a:fld>
            <a:endParaRPr lang="pt-B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F5F731-720B-480F-88AF-9A918B6226F2}" type="slidenum">
              <a:rPr lang="pt-BR" smtClean="0"/>
              <a:t>‹nº›</a:t>
            </a:fld>
            <a:endParaRPr lang="pt-BR"/>
          </a:p>
        </p:txBody>
      </p:sp>
    </p:spTree>
    <p:extLst>
      <p:ext uri="{BB962C8B-B14F-4D97-AF65-F5344CB8AC3E}">
        <p14:creationId xmlns:p14="http://schemas.microsoft.com/office/powerpoint/2010/main" val="32710845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51DBA064-273F-E7CB-32ED-9BA281AF6065}"/>
              </a:ext>
            </a:extLst>
          </p:cNvPr>
          <p:cNvSpPr txBox="1"/>
          <p:nvPr/>
        </p:nvSpPr>
        <p:spPr>
          <a:xfrm>
            <a:off x="474059" y="2030401"/>
            <a:ext cx="5931145" cy="6006196"/>
          </a:xfrm>
          <a:prstGeom prst="rect">
            <a:avLst/>
          </a:prstGeom>
          <a:noFill/>
        </p:spPr>
        <p:txBody>
          <a:bodyPr wrap="square" anchor="ctr">
            <a:spAutoFit/>
          </a:bodyPr>
          <a:lstStyle/>
          <a:p>
            <a:pPr algn="ctr"/>
            <a:r>
              <a:rPr lang="pt-BR" sz="4000" i="0" dirty="0">
                <a:solidFill>
                  <a:srgbClr val="000000"/>
                </a:solidFill>
                <a:effectLst/>
                <a:latin typeface="Arial" panose="020B0604020202020204" pitchFamily="34" charset="0"/>
                <a:cs typeface="Arial" panose="020B0604020202020204" pitchFamily="34" charset="0"/>
              </a:rPr>
              <a:t>Formas de registro da história e da produção do</a:t>
            </a:r>
          </a:p>
          <a:p>
            <a:pPr algn="ctr"/>
            <a:r>
              <a:rPr lang="pt-BR" sz="4000" i="0" dirty="0">
                <a:solidFill>
                  <a:srgbClr val="000000"/>
                </a:solidFill>
                <a:effectLst/>
                <a:latin typeface="Arial" panose="020B0604020202020204" pitchFamily="34" charset="0"/>
                <a:cs typeface="Arial" panose="020B0604020202020204" pitchFamily="34" charset="0"/>
              </a:rPr>
              <a:t>conhecimento histórico</a:t>
            </a:r>
          </a:p>
          <a:p>
            <a:pPr algn="ctr"/>
            <a:endParaRPr lang="pt-BR" sz="4000" dirty="0">
              <a:solidFill>
                <a:srgbClr val="000000"/>
              </a:solidFill>
              <a:latin typeface="Arial" panose="020B0604020202020204" pitchFamily="34" charset="0"/>
              <a:ea typeface="Verdana" panose="020B0604030504040204" pitchFamily="34" charset="0"/>
              <a:cs typeface="Arial" panose="020B0604020202020204" pitchFamily="34" charset="0"/>
            </a:endParaRPr>
          </a:p>
          <a:p>
            <a:pPr algn="ctr"/>
            <a:endParaRPr lang="pt-BR" sz="2400" dirty="0">
              <a:latin typeface="Arial" panose="020B0604020202020204" pitchFamily="34" charset="0"/>
              <a:ea typeface="Verdana" panose="020B0604030504040204" pitchFamily="34" charset="0"/>
              <a:cs typeface="Arial" panose="020B0604020202020204" pitchFamily="34" charset="0"/>
            </a:endParaRPr>
          </a:p>
          <a:p>
            <a:pPr algn="ctr" fontAlgn="t">
              <a:lnSpc>
                <a:spcPct val="150000"/>
              </a:lnSpc>
            </a:pPr>
            <a:r>
              <a:rPr lang="pt-BR" sz="2800" dirty="0">
                <a:latin typeface="Arial" panose="020B0604020202020204" pitchFamily="34" charset="0"/>
                <a:cs typeface="Arial" panose="020B0604020202020204" pitchFamily="34" charset="0"/>
              </a:rPr>
              <a:t>HABILIDADE</a:t>
            </a:r>
            <a:r>
              <a:rPr lang="pt-BR" sz="2800" dirty="0">
                <a:solidFill>
                  <a:srgbClr val="242F70"/>
                </a:solidFill>
                <a:latin typeface="Arial" panose="020B0604020202020204" pitchFamily="34" charset="0"/>
                <a:cs typeface="Arial" panose="020B0604020202020204" pitchFamily="34" charset="0"/>
              </a:rPr>
              <a:t>:</a:t>
            </a:r>
          </a:p>
          <a:p>
            <a:pPr algn="ctr" fontAlgn="t">
              <a:lnSpc>
                <a:spcPct val="150000"/>
              </a:lnSpc>
            </a:pPr>
            <a:endParaRPr lang="pt-BR" sz="2800" dirty="0">
              <a:latin typeface="Arial" panose="020B0604020202020204" pitchFamily="34" charset="0"/>
              <a:cs typeface="Arial" panose="020B0604020202020204" pitchFamily="34" charset="0"/>
            </a:endParaRPr>
          </a:p>
          <a:p>
            <a:pPr algn="ctr">
              <a:lnSpc>
                <a:spcPct val="150000"/>
              </a:lnSpc>
            </a:pPr>
            <a:r>
              <a:rPr lang="pt-BR" sz="2000" i="0" dirty="0">
                <a:solidFill>
                  <a:srgbClr val="000000"/>
                </a:solidFill>
                <a:effectLst/>
                <a:latin typeface="Arial" panose="020B0604020202020204" pitchFamily="34" charset="0"/>
                <a:cs typeface="Arial" panose="020B0604020202020204" pitchFamily="34" charset="0"/>
              </a:rPr>
              <a:t>(EF06HI02) Identificar a gênese da produção do saber histórico e analisar o significado das</a:t>
            </a:r>
          </a:p>
          <a:p>
            <a:pPr algn="ctr">
              <a:lnSpc>
                <a:spcPct val="150000"/>
              </a:lnSpc>
            </a:pPr>
            <a:r>
              <a:rPr lang="pt-BR" sz="2000" i="0" dirty="0">
                <a:solidFill>
                  <a:srgbClr val="000000"/>
                </a:solidFill>
                <a:effectLst/>
                <a:latin typeface="Arial" panose="020B0604020202020204" pitchFamily="34" charset="0"/>
                <a:cs typeface="Arial" panose="020B0604020202020204" pitchFamily="34" charset="0"/>
              </a:rPr>
              <a:t>fontes que originaram determinadas formas de registro em sociedades e épocas distintas.</a:t>
            </a:r>
            <a:endParaRPr lang="pt-BR" sz="1938" dirty="0">
              <a:latin typeface="Arial" panose="020B0604020202020204" pitchFamily="34" charset="0"/>
              <a:cs typeface="Arial" panose="020B0604020202020204" pitchFamily="34" charset="0"/>
            </a:endParaRPr>
          </a:p>
        </p:txBody>
      </p:sp>
      <p:pic>
        <p:nvPicPr>
          <p:cNvPr id="2" name="Imagem 1">
            <a:extLst>
              <a:ext uri="{FF2B5EF4-FFF2-40B4-BE49-F238E27FC236}">
                <a16:creationId xmlns:a16="http://schemas.microsoft.com/office/drawing/2014/main" id="{81C1F9D4-F892-701F-E881-E0D421ECA72D}"/>
              </a:ext>
            </a:extLst>
          </p:cNvPr>
          <p:cNvPicPr>
            <a:picLocks noChangeAspect="1"/>
          </p:cNvPicPr>
          <p:nvPr/>
        </p:nvPicPr>
        <p:blipFill>
          <a:blip r:embed="rId2"/>
          <a:stretch>
            <a:fillRect/>
          </a:stretch>
        </p:blipFill>
        <p:spPr>
          <a:xfrm>
            <a:off x="2638042" y="8636184"/>
            <a:ext cx="1603181" cy="725131"/>
          </a:xfrm>
          <a:prstGeom prst="rect">
            <a:avLst/>
          </a:prstGeom>
        </p:spPr>
      </p:pic>
      <p:sp>
        <p:nvSpPr>
          <p:cNvPr id="14" name="Retângulo de cantos arredondados 38">
            <a:extLst>
              <a:ext uri="{FF2B5EF4-FFF2-40B4-BE49-F238E27FC236}">
                <a16:creationId xmlns:a16="http://schemas.microsoft.com/office/drawing/2014/main" id="{9B976065-E193-8447-6D41-DD77A346124A}"/>
              </a:ext>
            </a:extLst>
          </p:cNvPr>
          <p:cNvSpPr/>
          <p:nvPr/>
        </p:nvSpPr>
        <p:spPr>
          <a:xfrm>
            <a:off x="815712" y="376150"/>
            <a:ext cx="5247842" cy="391290"/>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013" dirty="0"/>
          </a:p>
        </p:txBody>
      </p:sp>
      <p:sp>
        <p:nvSpPr>
          <p:cNvPr id="15" name="Retângulo 14">
            <a:extLst>
              <a:ext uri="{FF2B5EF4-FFF2-40B4-BE49-F238E27FC236}">
                <a16:creationId xmlns:a16="http://schemas.microsoft.com/office/drawing/2014/main" id="{905A3AB7-6F49-3290-9C46-1B0E8EF9D8D2}"/>
              </a:ext>
            </a:extLst>
          </p:cNvPr>
          <p:cNvSpPr/>
          <p:nvPr/>
        </p:nvSpPr>
        <p:spPr>
          <a:xfrm>
            <a:off x="932977" y="432931"/>
            <a:ext cx="5013312" cy="242175"/>
          </a:xfrm>
          <a:prstGeom prst="rect">
            <a:avLst/>
          </a:prstGeom>
        </p:spPr>
        <p:txBody>
          <a:bodyPr wrap="none">
            <a:spAutoFit/>
          </a:bodyPr>
          <a:lstStyle/>
          <a:p>
            <a:pPr algn="ctr"/>
            <a:r>
              <a:rPr lang="pt-BR" sz="1100" b="1" dirty="0">
                <a:solidFill>
                  <a:schemeClr val="bg1"/>
                </a:solidFill>
                <a:latin typeface="Arial" panose="020B0604020202020204" pitchFamily="34" charset="0"/>
                <a:ea typeface="Verdana" panose="020B0604030504040204" pitchFamily="34" charset="0"/>
                <a:cs typeface="Arial" panose="020B0604020202020204" pitchFamily="34" charset="0"/>
              </a:rPr>
              <a:t>ATIVIDADES COM FOCO NO ACOMPANHAMENTO DAS APRENDIZAGENS</a:t>
            </a:r>
          </a:p>
        </p:txBody>
      </p:sp>
      <p:sp>
        <p:nvSpPr>
          <p:cNvPr id="17" name="Retângulo de cantos arredondados 42">
            <a:extLst>
              <a:ext uri="{FF2B5EF4-FFF2-40B4-BE49-F238E27FC236}">
                <a16:creationId xmlns:a16="http://schemas.microsoft.com/office/drawing/2014/main" id="{E8E0D5BB-6B6A-32AE-BE19-643DB6F42FE6}"/>
              </a:ext>
            </a:extLst>
          </p:cNvPr>
          <p:cNvSpPr/>
          <p:nvPr/>
        </p:nvSpPr>
        <p:spPr>
          <a:xfrm>
            <a:off x="1217302" y="1093992"/>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História – 6º Ano</a:t>
            </a:r>
          </a:p>
        </p:txBody>
      </p:sp>
    </p:spTree>
    <p:extLst>
      <p:ext uri="{BB962C8B-B14F-4D97-AF65-F5344CB8AC3E}">
        <p14:creationId xmlns:p14="http://schemas.microsoft.com/office/powerpoint/2010/main" val="231326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938189656"/>
              </p:ext>
            </p:extLst>
          </p:nvPr>
        </p:nvGraphicFramePr>
        <p:xfrm>
          <a:off x="161925" y="1981182"/>
          <a:ext cx="6529820" cy="131097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Fontes Históricas em Sala de Aula: Peça aos alunos para trazerem diferentes tipos de fontes históricas para a sala de aula, como fotografias antigas, objetos antigos, jornais, documentos, entre outros. Em grupos, os alunos devem analisar as fontes e discutir qual a gênese dessas fontes, ou seja, como e por que elas foram produzidas. Em seguida, os grupos compartilham suas análises com a turma e discutem o significado das fontes para a compreensão da história.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História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AAC0E2B1-1A3E-2994-51A6-E81E8EA3707C}"/>
              </a:ext>
            </a:extLst>
          </p:cNvPr>
          <p:cNvGraphicFramePr>
            <a:graphicFrameLocks noGrp="1"/>
          </p:cNvGraphicFramePr>
          <p:nvPr>
            <p:extLst>
              <p:ext uri="{D42A27DB-BD31-4B8C-83A1-F6EECF244321}">
                <p14:modId xmlns:p14="http://schemas.microsoft.com/office/powerpoint/2010/main" val="3401807409"/>
              </p:ext>
            </p:extLst>
          </p:nvPr>
        </p:nvGraphicFramePr>
        <p:xfrm>
          <a:off x="161924" y="3439656"/>
          <a:ext cx="6529820" cy="131097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Análise de Documentos Históricos: Distribua documentos históricos para os alunos, como cartas, diários, relatos de viagem, tratados, entre outros. Os alunos devem analisar os documentos e identificar informações sobre a época em que foram produzidos, quem os produziu e com que propósito. Eles devem discutir em grupos como essas fontes contribuem para o conhecimento histórico e o que podem revelar sobre a sociedade e o período em questão.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B179F32A-D7BA-CAC3-A04B-D333B8D42943}"/>
              </a:ext>
            </a:extLst>
          </p:cNvPr>
          <p:cNvGraphicFramePr>
            <a:graphicFrameLocks noGrp="1"/>
          </p:cNvGraphicFramePr>
          <p:nvPr>
            <p:extLst>
              <p:ext uri="{D42A27DB-BD31-4B8C-83A1-F6EECF244321}">
                <p14:modId xmlns:p14="http://schemas.microsoft.com/office/powerpoint/2010/main" val="1190970966"/>
              </p:ext>
            </p:extLst>
          </p:nvPr>
        </p:nvGraphicFramePr>
        <p:xfrm>
          <a:off x="161924" y="4898131"/>
          <a:ext cx="6529820" cy="131097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Reconhecendo as Diferentes Formas de Registro: Apresente aos alunos diferentes formas de registro utilizadas ao longo da história, como hieróglifos egípcios, códices maias, inscrições cuneiformes, manuscritos medievais, entre outros. Os alunos devem pesquisar e descobrir como essas formas de registro foram desenvolvidas e o significado que têm para a compreensão histórica. Eles podem criar um painel ou uma apresentação multimídia para compartilhar suas descobertas.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5" name="Tabela 4">
            <a:extLst>
              <a:ext uri="{FF2B5EF4-FFF2-40B4-BE49-F238E27FC236}">
                <a16:creationId xmlns:a16="http://schemas.microsoft.com/office/drawing/2014/main" id="{B3E73A64-8906-F280-8584-AAA04A38AF15}"/>
              </a:ext>
            </a:extLst>
          </p:cNvPr>
          <p:cNvGraphicFramePr>
            <a:graphicFrameLocks noGrp="1"/>
          </p:cNvGraphicFramePr>
          <p:nvPr>
            <p:extLst>
              <p:ext uri="{D42A27DB-BD31-4B8C-83A1-F6EECF244321}">
                <p14:modId xmlns:p14="http://schemas.microsoft.com/office/powerpoint/2010/main" val="4284387223"/>
              </p:ext>
            </p:extLst>
          </p:nvPr>
        </p:nvGraphicFramePr>
        <p:xfrm>
          <a:off x="161924" y="6356606"/>
          <a:ext cx="6529820" cy="131097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Entrevistas com Pessoas Idosas: Organize uma atividade em que os alunos possam entrevistar pessoas idosas de suas comunidades. Durante as entrevistas, os alunos devem buscar informações sobre a vida das pessoas entrevistadas em diferentes épocas e registrar essas informações por meio de anotações ou gravações. Depois, em sala de aula, os alunos compartilham suas experiências e discutem como as histórias pessoais podem ser fontes valiosas para a compreensão do passado.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98183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264289692"/>
              </p:ext>
            </p:extLst>
          </p:nvPr>
        </p:nvGraphicFramePr>
        <p:xfrm>
          <a:off x="161925" y="1981182"/>
          <a:ext cx="6529820" cy="131097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5</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Criação de Fontes Históricas: Divida a turma em grupos e peça a cada grupo que escolha um período histórico específico. Os grupos devem criar uma fonte histórica fictícia que poderia ter sido produzida durante esse período, como uma carta de um soldado romano, um diário de uma criança na Idade Média, um jornal de uma revolução, entre outros. Os alunos devem explicar a gênese da fonte e discutir o significado que ela teria para o conhecimento histórico.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História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7B4466D5-A6EE-B485-D5E4-BB00CA2F21A0}"/>
              </a:ext>
            </a:extLst>
          </p:cNvPr>
          <p:cNvGraphicFramePr>
            <a:graphicFrameLocks noGrp="1"/>
          </p:cNvGraphicFramePr>
          <p:nvPr>
            <p:extLst>
              <p:ext uri="{D42A27DB-BD31-4B8C-83A1-F6EECF244321}">
                <p14:modId xmlns:p14="http://schemas.microsoft.com/office/powerpoint/2010/main" val="3713009194"/>
              </p:ext>
            </p:extLst>
          </p:nvPr>
        </p:nvGraphicFramePr>
        <p:xfrm>
          <a:off x="161925" y="3345691"/>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6</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O que são fontes históricas?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5" name="Tabela 4">
            <a:extLst>
              <a:ext uri="{FF2B5EF4-FFF2-40B4-BE49-F238E27FC236}">
                <a16:creationId xmlns:a16="http://schemas.microsoft.com/office/drawing/2014/main" id="{B0B315ED-8DC0-80F3-49D9-6C62E0004153}"/>
              </a:ext>
            </a:extLst>
          </p:cNvPr>
          <p:cNvGraphicFramePr>
            <a:graphicFrameLocks noGrp="1"/>
          </p:cNvGraphicFramePr>
          <p:nvPr>
            <p:extLst>
              <p:ext uri="{D42A27DB-BD31-4B8C-83A1-F6EECF244321}">
                <p14:modId xmlns:p14="http://schemas.microsoft.com/office/powerpoint/2010/main" val="1892498769"/>
              </p:ext>
            </p:extLst>
          </p:nvPr>
        </p:nvGraphicFramePr>
        <p:xfrm>
          <a:off x="181017" y="5239441"/>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7</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a:solidFill>
                            <a:schemeClr val="tx1"/>
                          </a:solidFill>
                          <a:latin typeface="Arial" panose="020B0604020202020204" pitchFamily="34" charset="0"/>
                          <a:ea typeface="Verdana" panose="020B0604030504040204" pitchFamily="34" charset="0"/>
                          <a:cs typeface="Arial" panose="020B0604020202020204" pitchFamily="34" charset="0"/>
                        </a:rPr>
                        <a:t>Por que </a:t>
                      </a:r>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para os historiadores apenas a objetividade e a neutralidade valiam como fontes históricas?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 name="Tabela 13">
            <a:extLst>
              <a:ext uri="{FF2B5EF4-FFF2-40B4-BE49-F238E27FC236}">
                <a16:creationId xmlns:a16="http://schemas.microsoft.com/office/drawing/2014/main" id="{C04E2281-15C1-A5CD-33EF-20845F505B5F}"/>
              </a:ext>
            </a:extLst>
          </p:cNvPr>
          <p:cNvGraphicFramePr>
            <a:graphicFrameLocks noGrp="1"/>
          </p:cNvGraphicFramePr>
          <p:nvPr>
            <p:extLst>
              <p:ext uri="{D42A27DB-BD31-4B8C-83A1-F6EECF244321}">
                <p14:modId xmlns:p14="http://schemas.microsoft.com/office/powerpoint/2010/main" val="954279721"/>
              </p:ext>
            </p:extLst>
          </p:nvPr>
        </p:nvGraphicFramePr>
        <p:xfrm>
          <a:off x="157594" y="3756081"/>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7" name="Tabela 6">
            <a:extLst>
              <a:ext uri="{FF2B5EF4-FFF2-40B4-BE49-F238E27FC236}">
                <a16:creationId xmlns:a16="http://schemas.microsoft.com/office/drawing/2014/main" id="{C3CB9142-9772-31CA-A110-C7D97026E59C}"/>
              </a:ext>
            </a:extLst>
          </p:cNvPr>
          <p:cNvGraphicFramePr>
            <a:graphicFrameLocks noGrp="1"/>
          </p:cNvGraphicFramePr>
          <p:nvPr>
            <p:extLst>
              <p:ext uri="{D42A27DB-BD31-4B8C-83A1-F6EECF244321}">
                <p14:modId xmlns:p14="http://schemas.microsoft.com/office/powerpoint/2010/main" val="27354133"/>
              </p:ext>
            </p:extLst>
          </p:nvPr>
        </p:nvGraphicFramePr>
        <p:xfrm>
          <a:off x="200109" y="5638983"/>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8" name="Tabela 7">
            <a:extLst>
              <a:ext uri="{FF2B5EF4-FFF2-40B4-BE49-F238E27FC236}">
                <a16:creationId xmlns:a16="http://schemas.microsoft.com/office/drawing/2014/main" id="{5A0228F1-79D6-585E-C197-F3BD4593CD11}"/>
              </a:ext>
            </a:extLst>
          </p:cNvPr>
          <p:cNvGraphicFramePr>
            <a:graphicFrameLocks noGrp="1"/>
          </p:cNvGraphicFramePr>
          <p:nvPr>
            <p:extLst>
              <p:ext uri="{D42A27DB-BD31-4B8C-83A1-F6EECF244321}">
                <p14:modId xmlns:p14="http://schemas.microsoft.com/office/powerpoint/2010/main" val="47515795"/>
              </p:ext>
            </p:extLst>
          </p:nvPr>
        </p:nvGraphicFramePr>
        <p:xfrm>
          <a:off x="181017" y="7133191"/>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8</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Quais documentos podemos classificar como fontes históricas?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9" name="Tabela 8">
            <a:extLst>
              <a:ext uri="{FF2B5EF4-FFF2-40B4-BE49-F238E27FC236}">
                <a16:creationId xmlns:a16="http://schemas.microsoft.com/office/drawing/2014/main" id="{AF2BCF77-5F75-9724-DFEC-5D371D2A45D8}"/>
              </a:ext>
            </a:extLst>
          </p:cNvPr>
          <p:cNvGraphicFramePr>
            <a:graphicFrameLocks noGrp="1"/>
          </p:cNvGraphicFramePr>
          <p:nvPr>
            <p:extLst>
              <p:ext uri="{D42A27DB-BD31-4B8C-83A1-F6EECF244321}">
                <p14:modId xmlns:p14="http://schemas.microsoft.com/office/powerpoint/2010/main" val="1604959461"/>
              </p:ext>
            </p:extLst>
          </p:nvPr>
        </p:nvGraphicFramePr>
        <p:xfrm>
          <a:off x="181017" y="7521885"/>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spTree>
    <p:extLst>
      <p:ext uri="{BB962C8B-B14F-4D97-AF65-F5344CB8AC3E}">
        <p14:creationId xmlns:p14="http://schemas.microsoft.com/office/powerpoint/2010/main" val="3047563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História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9" name="Tabela 8">
            <a:extLst>
              <a:ext uri="{FF2B5EF4-FFF2-40B4-BE49-F238E27FC236}">
                <a16:creationId xmlns:a16="http://schemas.microsoft.com/office/drawing/2014/main" id="{8265D6D6-D5F9-FA1D-28C6-3203D0F2C4EA}"/>
              </a:ext>
            </a:extLst>
          </p:cNvPr>
          <p:cNvGraphicFramePr>
            <a:graphicFrameLocks noGrp="1"/>
          </p:cNvGraphicFramePr>
          <p:nvPr>
            <p:extLst>
              <p:ext uri="{D42A27DB-BD31-4B8C-83A1-F6EECF244321}">
                <p14:modId xmlns:p14="http://schemas.microsoft.com/office/powerpoint/2010/main" val="3631490781"/>
              </p:ext>
            </p:extLst>
          </p:nvPr>
        </p:nvGraphicFramePr>
        <p:xfrm>
          <a:off x="157594" y="1718837"/>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9</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As fontes históricas só podem ser materiais? Se não, justifique sua resposta.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6" name="Tabela 15">
            <a:extLst>
              <a:ext uri="{FF2B5EF4-FFF2-40B4-BE49-F238E27FC236}">
                <a16:creationId xmlns:a16="http://schemas.microsoft.com/office/drawing/2014/main" id="{0E7F0EF7-7A27-29EC-9954-7B32037B27F6}"/>
              </a:ext>
            </a:extLst>
          </p:cNvPr>
          <p:cNvGraphicFramePr>
            <a:graphicFrameLocks noGrp="1"/>
          </p:cNvGraphicFramePr>
          <p:nvPr>
            <p:extLst>
              <p:ext uri="{D42A27DB-BD31-4B8C-83A1-F6EECF244321}">
                <p14:modId xmlns:p14="http://schemas.microsoft.com/office/powerpoint/2010/main" val="775230090"/>
              </p:ext>
            </p:extLst>
          </p:nvPr>
        </p:nvGraphicFramePr>
        <p:xfrm>
          <a:off x="153263" y="2129227"/>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spTree>
    <p:extLst>
      <p:ext uri="{BB962C8B-B14F-4D97-AF65-F5344CB8AC3E}">
        <p14:creationId xmlns:p14="http://schemas.microsoft.com/office/powerpoint/2010/main" val="1034218712"/>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4609</TotalTime>
  <Words>558</Words>
  <Application>Microsoft Office PowerPoint</Application>
  <PresentationFormat>Papel A4 (210 x 297 mm)</PresentationFormat>
  <Paragraphs>43</Paragraphs>
  <Slides>4</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4</vt:i4>
      </vt:variant>
    </vt:vector>
  </HeadingPairs>
  <TitlesOfParts>
    <vt:vector size="8"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Douglas Martins Dantas</dc:creator>
  <cp:lastModifiedBy> </cp:lastModifiedBy>
  <cp:revision>78</cp:revision>
  <dcterms:created xsi:type="dcterms:W3CDTF">2022-07-31T15:12:23Z</dcterms:created>
  <dcterms:modified xsi:type="dcterms:W3CDTF">2023-09-12T18:02:59Z</dcterms:modified>
</cp:coreProperties>
</file>