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
  </p:notesMasterIdLst>
  <p:sldIdLst>
    <p:sldId id="284" r:id="rId2"/>
    <p:sldId id="287" r:id="rId3"/>
    <p:sldId id="288" r:id="rId4"/>
    <p:sldId id="28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p:scale>
          <a:sx n="71" d="100"/>
          <a:sy n="71" d="100"/>
        </p:scale>
        <p:origin x="190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12/09/2023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12/09/2023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12/09/2023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12/09/2023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12/09/2023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12/09/2023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12/09/2023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2030401"/>
            <a:ext cx="5931145" cy="6006196"/>
          </a:xfrm>
          <a:prstGeom prst="rect">
            <a:avLst/>
          </a:prstGeom>
          <a:noFill/>
        </p:spPr>
        <p:txBody>
          <a:bodyPr wrap="square" anchor="ctr">
            <a:spAutoFit/>
          </a:bodyPr>
          <a:lstStyle/>
          <a:p>
            <a:pPr algn="ctr"/>
            <a:r>
              <a:rPr lang="pt-BR" sz="4000" i="0" dirty="0">
                <a:solidFill>
                  <a:srgbClr val="000000"/>
                </a:solidFill>
                <a:effectLst/>
                <a:latin typeface="Arial" panose="020B0604020202020204" pitchFamily="34" charset="0"/>
                <a:cs typeface="Arial" panose="020B0604020202020204" pitchFamily="34" charset="0"/>
              </a:rPr>
              <a:t>Formas de registro da história e da produção do</a:t>
            </a:r>
          </a:p>
          <a:p>
            <a:pPr algn="ctr"/>
            <a:r>
              <a:rPr lang="pt-BR" sz="4000" i="0" dirty="0">
                <a:solidFill>
                  <a:srgbClr val="000000"/>
                </a:solidFill>
                <a:effectLst/>
                <a:latin typeface="Arial" panose="020B0604020202020204" pitchFamily="34" charset="0"/>
                <a:cs typeface="Arial" panose="020B0604020202020204" pitchFamily="34" charset="0"/>
              </a:rPr>
              <a:t>conhecimento histórico</a:t>
            </a:r>
          </a:p>
          <a:p>
            <a:pPr algn="ctr"/>
            <a:endParaRPr lang="pt-BR" sz="40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a:endParaRPr lang="pt-BR" sz="24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(EF06HI02) Identificar a gênese da produção do saber histórico e analisar o significado das</a:t>
            </a: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fontes que originaram determinadas formas de registro em sociedades e épocas distintas.</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História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938189656"/>
              </p:ext>
            </p:extLst>
          </p:nvPr>
        </p:nvGraphicFramePr>
        <p:xfrm>
          <a:off x="161925" y="1981182"/>
          <a:ext cx="6529820" cy="131097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Fontes Históricas em Sala de Aula: Peça aos alunos para trazerem diferentes tipos de fontes históricas para a sala de aula, como fotografias antigas, objetos antigos, jornais, documentos, entre outros. Em grupos, os alunos devem analisar as fontes e discutir qual a gênese dessas fontes, ou seja, como e por que elas foram produzidas. Em seguida, os grupos compartilham suas análises com a turma e discutem o significado das fontes para a compreensão da história.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História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3401807409"/>
              </p:ext>
            </p:extLst>
          </p:nvPr>
        </p:nvGraphicFramePr>
        <p:xfrm>
          <a:off x="161924" y="3439656"/>
          <a:ext cx="6529820" cy="131097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Análise de Documentos Históricos: Distribua documentos históricos para os alunos, como cartas, diários, relatos de viagem, tratados, entre outros. Os alunos devem analisar os documentos e identificar informações sobre a época em que foram produzidos, quem os produziu e com que propósito. Eles devem discutir em grupos como essas fontes contribuem para o conhecimento histórico e o que podem revelar sobre a sociedade e o período em questão.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1190970966"/>
              </p:ext>
            </p:extLst>
          </p:nvPr>
        </p:nvGraphicFramePr>
        <p:xfrm>
          <a:off x="161924" y="4898131"/>
          <a:ext cx="6529820" cy="131097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Reconhecendo as Diferentes Formas de Registro: Apresente aos alunos diferentes formas de registro utilizadas ao longo da história, como hieróglifos egípcios, códices maias, inscrições cuneiformes, manuscritos medievais, entre outros. Os alunos devem pesquisar e descobrir como essas formas de registro foram desenvolvidas e o significado que têm para a compreensão histórica. Eles podem criar um painel ou uma apresentação multimídia para compartilhar suas descobertas.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B3E73A64-8906-F280-8584-AAA04A38AF15}"/>
              </a:ext>
            </a:extLst>
          </p:cNvPr>
          <p:cNvGraphicFramePr>
            <a:graphicFrameLocks noGrp="1"/>
          </p:cNvGraphicFramePr>
          <p:nvPr>
            <p:extLst>
              <p:ext uri="{D42A27DB-BD31-4B8C-83A1-F6EECF244321}">
                <p14:modId xmlns:p14="http://schemas.microsoft.com/office/powerpoint/2010/main" val="4284387223"/>
              </p:ext>
            </p:extLst>
          </p:nvPr>
        </p:nvGraphicFramePr>
        <p:xfrm>
          <a:off x="161924" y="6356606"/>
          <a:ext cx="6529820" cy="131097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Entrevistas com Pessoas Idosas: Organize uma atividade em que os alunos possam entrevistar pessoas idosas de suas comunidades. Durante as entrevistas, os alunos devem buscar informações sobre a vida das pessoas entrevistadas em diferentes épocas e registrar essas informações por meio de anotações ou gravações. Depois, em sala de aula, os alunos compartilham suas experiências e discutem como as histórias pessoais podem ser fontes valiosas para a compreensão do passado.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64289692"/>
              </p:ext>
            </p:extLst>
          </p:nvPr>
        </p:nvGraphicFramePr>
        <p:xfrm>
          <a:off x="161925" y="1981182"/>
          <a:ext cx="6529820" cy="131097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Criação de Fontes Históricas: Divida a turma em grupos e peça a cada grupo que escolha um período histórico específico. Os grupos devem criar uma fonte histórica fictícia que poderia ter sido produzida durante esse período, como uma carta de um soldado romano, um diário de uma criança na Idade Média, um jornal de uma revolução, entre outros. Os alunos devem explicar a gênese da fonte e discutir o significado que ela teria para o conhecimento histórico.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História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7B4466D5-A6EE-B485-D5E4-BB00CA2F21A0}"/>
              </a:ext>
            </a:extLst>
          </p:cNvPr>
          <p:cNvGraphicFramePr>
            <a:graphicFrameLocks noGrp="1"/>
          </p:cNvGraphicFramePr>
          <p:nvPr>
            <p:extLst>
              <p:ext uri="{D42A27DB-BD31-4B8C-83A1-F6EECF244321}">
                <p14:modId xmlns:p14="http://schemas.microsoft.com/office/powerpoint/2010/main" val="3713009194"/>
              </p:ext>
            </p:extLst>
          </p:nvPr>
        </p:nvGraphicFramePr>
        <p:xfrm>
          <a:off x="161925" y="33456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O que são fontes históricas?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B0B315ED-8DC0-80F3-49D9-6C62E0004153}"/>
              </a:ext>
            </a:extLst>
          </p:cNvPr>
          <p:cNvGraphicFramePr>
            <a:graphicFrameLocks noGrp="1"/>
          </p:cNvGraphicFramePr>
          <p:nvPr>
            <p:extLst>
              <p:ext uri="{D42A27DB-BD31-4B8C-83A1-F6EECF244321}">
                <p14:modId xmlns:p14="http://schemas.microsoft.com/office/powerpoint/2010/main" val="1892498769"/>
              </p:ext>
            </p:extLst>
          </p:nvPr>
        </p:nvGraphicFramePr>
        <p:xfrm>
          <a:off x="181017" y="523944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a:solidFill>
                            <a:schemeClr val="tx1"/>
                          </a:solidFill>
                          <a:latin typeface="Arial" panose="020B0604020202020204" pitchFamily="34" charset="0"/>
                          <a:ea typeface="Verdana" panose="020B0604030504040204" pitchFamily="34" charset="0"/>
                          <a:cs typeface="Arial" panose="020B0604020202020204" pitchFamily="34" charset="0"/>
                        </a:rPr>
                        <a:t>Por que </a:t>
                      </a: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para os historiadores apenas a objetividade e a neutralidade valiam como fontes históricas?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 name="Tabela 13">
            <a:extLst>
              <a:ext uri="{FF2B5EF4-FFF2-40B4-BE49-F238E27FC236}">
                <a16:creationId xmlns:a16="http://schemas.microsoft.com/office/drawing/2014/main" id="{C04E2281-15C1-A5CD-33EF-20845F505B5F}"/>
              </a:ext>
            </a:extLst>
          </p:cNvPr>
          <p:cNvGraphicFramePr>
            <a:graphicFrameLocks noGrp="1"/>
          </p:cNvGraphicFramePr>
          <p:nvPr>
            <p:extLst>
              <p:ext uri="{D42A27DB-BD31-4B8C-83A1-F6EECF244321}">
                <p14:modId xmlns:p14="http://schemas.microsoft.com/office/powerpoint/2010/main" val="954279721"/>
              </p:ext>
            </p:extLst>
          </p:nvPr>
        </p:nvGraphicFramePr>
        <p:xfrm>
          <a:off x="157594" y="3756081"/>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7" name="Tabela 6">
            <a:extLst>
              <a:ext uri="{FF2B5EF4-FFF2-40B4-BE49-F238E27FC236}">
                <a16:creationId xmlns:a16="http://schemas.microsoft.com/office/drawing/2014/main" id="{C3CB9142-9772-31CA-A110-C7D97026E59C}"/>
              </a:ext>
            </a:extLst>
          </p:cNvPr>
          <p:cNvGraphicFramePr>
            <a:graphicFrameLocks noGrp="1"/>
          </p:cNvGraphicFramePr>
          <p:nvPr>
            <p:extLst>
              <p:ext uri="{D42A27DB-BD31-4B8C-83A1-F6EECF244321}">
                <p14:modId xmlns:p14="http://schemas.microsoft.com/office/powerpoint/2010/main" val="27354133"/>
              </p:ext>
            </p:extLst>
          </p:nvPr>
        </p:nvGraphicFramePr>
        <p:xfrm>
          <a:off x="200109" y="5638983"/>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graphicFrame>
        <p:nvGraphicFramePr>
          <p:cNvPr id="8" name="Tabela 7">
            <a:extLst>
              <a:ext uri="{FF2B5EF4-FFF2-40B4-BE49-F238E27FC236}">
                <a16:creationId xmlns:a16="http://schemas.microsoft.com/office/drawing/2014/main" id="{5A0228F1-79D6-585E-C197-F3BD4593CD11}"/>
              </a:ext>
            </a:extLst>
          </p:cNvPr>
          <p:cNvGraphicFramePr>
            <a:graphicFrameLocks noGrp="1"/>
          </p:cNvGraphicFramePr>
          <p:nvPr>
            <p:extLst>
              <p:ext uri="{D42A27DB-BD31-4B8C-83A1-F6EECF244321}">
                <p14:modId xmlns:p14="http://schemas.microsoft.com/office/powerpoint/2010/main" val="47515795"/>
              </p:ext>
            </p:extLst>
          </p:nvPr>
        </p:nvGraphicFramePr>
        <p:xfrm>
          <a:off x="181017" y="7133191"/>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Quais documentos podemos classificar como fontes históricas?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AF2BCF77-5F75-9724-DFEC-5D371D2A45D8}"/>
              </a:ext>
            </a:extLst>
          </p:cNvPr>
          <p:cNvGraphicFramePr>
            <a:graphicFrameLocks noGrp="1"/>
          </p:cNvGraphicFramePr>
          <p:nvPr>
            <p:extLst>
              <p:ext uri="{D42A27DB-BD31-4B8C-83A1-F6EECF244321}">
                <p14:modId xmlns:p14="http://schemas.microsoft.com/office/powerpoint/2010/main" val="1604959461"/>
              </p:ext>
            </p:extLst>
          </p:nvPr>
        </p:nvGraphicFramePr>
        <p:xfrm>
          <a:off x="181017" y="7521885"/>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3047563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História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9" name="Tabela 8">
            <a:extLst>
              <a:ext uri="{FF2B5EF4-FFF2-40B4-BE49-F238E27FC236}">
                <a16:creationId xmlns:a16="http://schemas.microsoft.com/office/drawing/2014/main" id="{8265D6D6-D5F9-FA1D-28C6-3203D0F2C4EA}"/>
              </a:ext>
            </a:extLst>
          </p:cNvPr>
          <p:cNvGraphicFramePr>
            <a:graphicFrameLocks noGrp="1"/>
          </p:cNvGraphicFramePr>
          <p:nvPr>
            <p:extLst>
              <p:ext uri="{D42A27DB-BD31-4B8C-83A1-F6EECF244321}">
                <p14:modId xmlns:p14="http://schemas.microsoft.com/office/powerpoint/2010/main" val="3631490781"/>
              </p:ext>
            </p:extLst>
          </p:nvPr>
        </p:nvGraphicFramePr>
        <p:xfrm>
          <a:off x="157594" y="1718837"/>
          <a:ext cx="6529820" cy="605765"/>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As fontes históricas só podem ser materiais? Se não, justifique sua resposta.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6" name="Tabela 15">
            <a:extLst>
              <a:ext uri="{FF2B5EF4-FFF2-40B4-BE49-F238E27FC236}">
                <a16:creationId xmlns:a16="http://schemas.microsoft.com/office/drawing/2014/main" id="{0E7F0EF7-7A27-29EC-9954-7B32037B27F6}"/>
              </a:ext>
            </a:extLst>
          </p:cNvPr>
          <p:cNvGraphicFramePr>
            <a:graphicFrameLocks noGrp="1"/>
          </p:cNvGraphicFramePr>
          <p:nvPr>
            <p:extLst>
              <p:ext uri="{D42A27DB-BD31-4B8C-83A1-F6EECF244321}">
                <p14:modId xmlns:p14="http://schemas.microsoft.com/office/powerpoint/2010/main" val="775230090"/>
              </p:ext>
            </p:extLst>
          </p:nvPr>
        </p:nvGraphicFramePr>
        <p:xfrm>
          <a:off x="153263" y="2129227"/>
          <a:ext cx="6534151" cy="1483360"/>
        </p:xfrm>
        <a:graphic>
          <a:graphicData uri="http://schemas.openxmlformats.org/drawingml/2006/table">
            <a:tbl>
              <a:tblPr firstRow="1" bandRow="1">
                <a:tableStyleId>{2D5ABB26-0587-4C30-8999-92F81FD0307C}</a:tableStyleId>
              </a:tblPr>
              <a:tblGrid>
                <a:gridCol w="6534151">
                  <a:extLst>
                    <a:ext uri="{9D8B030D-6E8A-4147-A177-3AD203B41FA5}">
                      <a16:colId xmlns:a16="http://schemas.microsoft.com/office/drawing/2014/main" val="236519663"/>
                    </a:ext>
                  </a:extLst>
                </a:gridCol>
              </a:tblGrid>
              <a:tr h="370840">
                <a:tc>
                  <a:txBody>
                    <a:bodyPr/>
                    <a:lstStyle/>
                    <a:p>
                      <a:endParaRPr lang="pt-B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02328"/>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2770586"/>
                  </a:ext>
                </a:extLst>
              </a:tr>
              <a:tr h="370840">
                <a:tc>
                  <a:txBody>
                    <a:bodyPr/>
                    <a:lstStyle/>
                    <a:p>
                      <a:endParaRPr lang="pt-BR"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484850"/>
                  </a:ext>
                </a:extLst>
              </a:tr>
              <a:tr h="370840">
                <a:tc>
                  <a:txBody>
                    <a:bodyPr/>
                    <a:lstStyle/>
                    <a:p>
                      <a:endParaRPr lang="pt-B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86306325"/>
                  </a:ext>
                </a:extLst>
              </a:tr>
            </a:tbl>
          </a:graphicData>
        </a:graphic>
      </p:graphicFrame>
    </p:spTree>
    <p:extLst>
      <p:ext uri="{BB962C8B-B14F-4D97-AF65-F5344CB8AC3E}">
        <p14:creationId xmlns:p14="http://schemas.microsoft.com/office/powerpoint/2010/main" val="1034218712"/>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4609</TotalTime>
  <Words>558</Words>
  <Application>Microsoft Office PowerPoint</Application>
  <PresentationFormat>Papel A4 (210 x 297 mm)</PresentationFormat>
  <Paragraphs>43</Paragraphs>
  <Slides>4</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4</vt:i4>
      </vt:variant>
    </vt:vector>
  </HeadingPairs>
  <TitlesOfParts>
    <vt:vector size="8"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78</cp:revision>
  <dcterms:created xsi:type="dcterms:W3CDTF">2022-07-31T15:12:23Z</dcterms:created>
  <dcterms:modified xsi:type="dcterms:W3CDTF">2023-09-12T18:02:59Z</dcterms:modified>
</cp:coreProperties>
</file>