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7"/>
  </p:notesMasterIdLst>
  <p:sldIdLst>
    <p:sldId id="284" r:id="rId2"/>
    <p:sldId id="287" r:id="rId3"/>
    <p:sldId id="288" r:id="rId4"/>
    <p:sldId id="289" r:id="rId5"/>
    <p:sldId id="290" r:id="rId6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4A8"/>
    <a:srgbClr val="242F70"/>
    <a:srgbClr val="8B74B2"/>
    <a:srgbClr val="E56167"/>
    <a:srgbClr val="EC646A"/>
    <a:srgbClr val="FCA029"/>
    <a:srgbClr val="FC5255"/>
    <a:srgbClr val="F28F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59" autoAdjust="0"/>
    <p:restoredTop sz="94660"/>
  </p:normalViewPr>
  <p:slideViewPr>
    <p:cSldViewPr snapToGrid="0">
      <p:cViewPr>
        <p:scale>
          <a:sx n="93" d="100"/>
          <a:sy n="93" d="100"/>
        </p:scale>
        <p:origin x="1434" y="-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E43B9-A6FC-4945-9D68-AACE589FBDCB}" type="datetimeFigureOut">
              <a:rPr lang="pt-BR" smtClean="0"/>
              <a:t>28/07/2023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4850E-32A6-46FB-829C-2B26FFC7FB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3211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28/07/2023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5990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28/07/2023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4320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28/07/2023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602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28/07/2023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4200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28/07/2023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51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28/07/2023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3011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28/07/2023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5359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28/07/2023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5953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28/07/2023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9628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28/07/2023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052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28/07/2023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4833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1D5DF-896E-4C5B-B9BA-AA878F2EABA2}" type="datetimeFigureOut">
              <a:rPr lang="pt-BR" smtClean="0"/>
              <a:t>28/07/2023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1084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1DBA064-273F-E7CB-32ED-9BA281AF6065}"/>
              </a:ext>
            </a:extLst>
          </p:cNvPr>
          <p:cNvSpPr txBox="1"/>
          <p:nvPr/>
        </p:nvSpPr>
        <p:spPr>
          <a:xfrm>
            <a:off x="474059" y="2030401"/>
            <a:ext cx="5931145" cy="6006196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pt-BR" sz="4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 questão do tempo, sincronias e diacronias:</a:t>
            </a:r>
          </a:p>
          <a:p>
            <a:pPr algn="ctr"/>
            <a:r>
              <a:rPr lang="pt-BR" sz="4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reflexões sobre o sentido das cronologias</a:t>
            </a:r>
            <a:endParaRPr lang="pt-BR" sz="4000" dirty="0">
              <a:solidFill>
                <a:srgbClr val="000000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/>
            <a:endParaRPr lang="pt-BR" sz="24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 fontAlgn="t">
              <a:lnSpc>
                <a:spcPct val="150000"/>
              </a:lnSpc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HABILIDADE</a:t>
            </a:r>
            <a:r>
              <a:rPr lang="pt-BR" sz="2800" dirty="0">
                <a:solidFill>
                  <a:srgbClr val="242F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 fontAlgn="t">
              <a:lnSpc>
                <a:spcPct val="150000"/>
              </a:lnSpc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(EF06HI01) Identificar diferentes formas de compreensão da noção de tempo e de periodização dos processos históricos (continuidades e rupturas).</a:t>
            </a:r>
            <a:endParaRPr lang="pt-BR" sz="193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81C1F9D4-F892-701F-E881-E0D421ECA7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042" y="8636184"/>
            <a:ext cx="1603181" cy="725131"/>
          </a:xfrm>
          <a:prstGeom prst="rect">
            <a:avLst/>
          </a:prstGeom>
        </p:spPr>
      </p:pic>
      <p:sp>
        <p:nvSpPr>
          <p:cNvPr id="14" name="Retângulo de cantos arredondados 38">
            <a:extLst>
              <a:ext uri="{FF2B5EF4-FFF2-40B4-BE49-F238E27FC236}">
                <a16:creationId xmlns:a16="http://schemas.microsoft.com/office/drawing/2014/main" id="{9B976065-E193-8447-6D41-DD77A346124A}"/>
              </a:ext>
            </a:extLst>
          </p:cNvPr>
          <p:cNvSpPr/>
          <p:nvPr/>
        </p:nvSpPr>
        <p:spPr>
          <a:xfrm>
            <a:off x="815712" y="376150"/>
            <a:ext cx="5247842" cy="391290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13" dirty="0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905A3AB7-6F49-3290-9C46-1B0E8EF9D8D2}"/>
              </a:ext>
            </a:extLst>
          </p:cNvPr>
          <p:cNvSpPr/>
          <p:nvPr/>
        </p:nvSpPr>
        <p:spPr>
          <a:xfrm>
            <a:off x="932977" y="432931"/>
            <a:ext cx="5013312" cy="2421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100" b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ATIVIDADES COM FOCO NO ACOMPANHAMENTO DAS APRENDIZAGENS</a:t>
            </a:r>
          </a:p>
        </p:txBody>
      </p:sp>
      <p:sp>
        <p:nvSpPr>
          <p:cNvPr id="17" name="Retângulo de cantos arredondados 42">
            <a:extLst>
              <a:ext uri="{FF2B5EF4-FFF2-40B4-BE49-F238E27FC236}">
                <a16:creationId xmlns:a16="http://schemas.microsoft.com/office/drawing/2014/main" id="{E8E0D5BB-6B6A-32AE-BE19-643DB6F42FE6}"/>
              </a:ext>
            </a:extLst>
          </p:cNvPr>
          <p:cNvSpPr/>
          <p:nvPr/>
        </p:nvSpPr>
        <p:spPr>
          <a:xfrm>
            <a:off x="1217302" y="1093992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História – 6º Ano</a:t>
            </a:r>
          </a:p>
        </p:txBody>
      </p:sp>
    </p:spTree>
    <p:extLst>
      <p:ext uri="{BB962C8B-B14F-4D97-AF65-F5344CB8AC3E}">
        <p14:creationId xmlns:p14="http://schemas.microsoft.com/office/powerpoint/2010/main" val="2313267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128159"/>
              </p:ext>
            </p:extLst>
          </p:nvPr>
        </p:nvGraphicFramePr>
        <p:xfrm>
          <a:off x="161925" y="1981182"/>
          <a:ext cx="6529820" cy="13109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Linha do Tempo Interativa: Peça aos alunos para criarem uma linha do tempo interativa em sala de aula. Divida a turma em grupos e atribua a cada grupo um período histórico específico. Os grupos devem pesquisar e selecionar eventos importantes que ocorreram durante aquele período e colocá-los em ordem cronológica na linha do tempo. Em seguida, os grupos apresentam suas linhas do tempo para a turma, destacando as continuidades e rupturas nos processos históricos.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História – 6º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AAC0E2B1-1A3E-2994-51A6-E81E8EA370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2370158"/>
              </p:ext>
            </p:extLst>
          </p:nvPr>
        </p:nvGraphicFramePr>
        <p:xfrm>
          <a:off x="161924" y="3439657"/>
          <a:ext cx="6529820" cy="11280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Análise de Fontes Históricas: Distribua diferentes fontes históricas para os alunos, como fotografias, cartas, trechos de diários, mapas, entre outros. Os alunos devem examinar as fontes e identificar as informações sobre continuidades e rupturas nos processos históricos que podem ser extraídas delas. Em seguida, eles compartilham suas observações em uma discussão em sala de aula.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B179F32A-D7BA-CAC3-A04B-D333B8D429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4987267"/>
              </p:ext>
            </p:extLst>
          </p:nvPr>
        </p:nvGraphicFramePr>
        <p:xfrm>
          <a:off x="161924" y="4713620"/>
          <a:ext cx="6529820" cy="13109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Debates Temáticos: Selecione alguns temas históricos e organize debates em sala de aula. Divida a turma em grupos e atribua a cada grupo um tema específico. Os grupos devem pesquisar e coletar evidências que apoiem argumentos relacionados às continuidades e rupturas nos processos históricos do tema atribuído. Durante o debate, os alunos apresentam seus argumentos e respondem a perguntas dos outros grupos, destacando diferentes formas de compreensão da noção de tempo.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B3E73A64-8906-F280-8584-AAA04A38AF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3955771"/>
              </p:ext>
            </p:extLst>
          </p:nvPr>
        </p:nvGraphicFramePr>
        <p:xfrm>
          <a:off x="161924" y="6170463"/>
          <a:ext cx="6529820" cy="11280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Comparação de Períodos Históricos: Peça aos alunos para compararem dois períodos históricos diferentes e identificarem as continuidades e rupturas entre eles. Eles podem criar um quadro comparativo ou um mapa conceitual para visualizar as informações. Os alunos devem destacar as mudanças significativas que ocorreram entre os períodos e as influências que um teve sobre o outro.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8183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715775"/>
              </p:ext>
            </p:extLst>
          </p:nvPr>
        </p:nvGraphicFramePr>
        <p:xfrm>
          <a:off x="161925" y="1981182"/>
          <a:ext cx="6529820" cy="11280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Estudo de Caso: Proponha aos alunos um estudo de caso relacionado a um evento histórico específico. Eles devem analisar as fontes disponíveis sobre o evento e identificar as continuidades e rupturas nos processos históricos que o cercaram. Os alunos podem apresentar suas descobertas por meio de uma apresentação oral, um relatório escrito ou uma produção multimídia.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História – 6º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2660CAE5-56C3-0EBE-DD0E-D4D3A2ADA2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2545204"/>
              </p:ext>
            </p:extLst>
          </p:nvPr>
        </p:nvGraphicFramePr>
        <p:xfrm>
          <a:off x="166255" y="3735628"/>
          <a:ext cx="6529820" cy="9452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Atividade de linha do tempo: Divida a turma em grupos e peça para que cada grupo crie uma linha do tempo representando a história de um determinado período ou evento. Essa atividade ajuda os alunos a identificarem as diferentes formas de compreensão do tempo, além de trabalhar a noção de periodização.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D79AAFD7-449D-4986-3006-A8830D0DCD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2845524"/>
              </p:ext>
            </p:extLst>
          </p:nvPr>
        </p:nvGraphicFramePr>
        <p:xfrm>
          <a:off x="185347" y="5764087"/>
          <a:ext cx="6529820" cy="9452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Debates sobre continuidades e rupturas históricas: Escolha alguns períodos históricos e proponha debates em sala de aula sobre as continuidades e rupturas presentes nessas épocas. Os alunos podem discutir as mudanças sociais, econômicas e políticas ocorridas em diferentes momentos da história.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" name="Tabela 13">
            <a:extLst>
              <a:ext uri="{FF2B5EF4-FFF2-40B4-BE49-F238E27FC236}">
                <a16:creationId xmlns:a16="http://schemas.microsoft.com/office/drawing/2014/main" id="{96F45BAE-17B7-91A5-9220-09DE4FD3FF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9873293"/>
              </p:ext>
            </p:extLst>
          </p:nvPr>
        </p:nvGraphicFramePr>
        <p:xfrm>
          <a:off x="161924" y="4484791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29ED37A5-E1FA-A158-E05F-B214FB742F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7146718"/>
              </p:ext>
            </p:extLst>
          </p:nvPr>
        </p:nvGraphicFramePr>
        <p:xfrm>
          <a:off x="185347" y="6585397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75634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Geografia – 6º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B179F32A-D7BA-CAC3-A04B-D333B8D429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1527"/>
              </p:ext>
            </p:extLst>
          </p:nvPr>
        </p:nvGraphicFramePr>
        <p:xfrm>
          <a:off x="164090" y="1799691"/>
          <a:ext cx="6529820" cy="11280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Análise de imagens e fontes primárias: Selecione imagens ou textos que representem diferentes períodos históricos e peça para que os alunos analisem essas fontes a fim de identificar as diferentes formas de compreensão do tempo presentes nelas. É importante que os estudantes percebam como as representações visuais e escritas podem influenciar nossa interpretação da história.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5" name="Tabela 14">
            <a:extLst>
              <a:ext uri="{FF2B5EF4-FFF2-40B4-BE49-F238E27FC236}">
                <a16:creationId xmlns:a16="http://schemas.microsoft.com/office/drawing/2014/main" id="{3AC8E91E-B435-7338-C184-BB8E36C0EF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1850860"/>
              </p:ext>
            </p:extLst>
          </p:nvPr>
        </p:nvGraphicFramePr>
        <p:xfrm>
          <a:off x="164090" y="2596740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CEA23599-2C7B-7540-2DA7-1702E36A9C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1271682"/>
              </p:ext>
            </p:extLst>
          </p:nvPr>
        </p:nvGraphicFramePr>
        <p:xfrm>
          <a:off x="161925" y="4214369"/>
          <a:ext cx="6529820" cy="9452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Jogo da memória histórica: Crie um jogo da memória com cartas que representem diferentes momentos ou eventos históricos. Os alunos devem encontrar os pares de cartas correspondentes, relacionando continuidades e rupturas entre eles. Essa atividade auxilia na fixação dos conceitos de compreensão do tempo e periodização.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F1CA8CA6-594E-3B6C-690D-8DF9987A9D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5944529"/>
              </p:ext>
            </p:extLst>
          </p:nvPr>
        </p:nvGraphicFramePr>
        <p:xfrm>
          <a:off x="193443" y="6521941"/>
          <a:ext cx="6529820" cy="11280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Produção de um documentário histórico: Divida a turma em grupos e peça para que cada grupo pesquise sobre um determinado período histórico. Os alunos devem produzir um documentário apresentando as características desse período e as continuidades e rupturas presentes. Essa atividade permite que os estudantes façam uma análise crítica da história, identificando as diferentes formas de compreensão do tempo.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" name="Tabela 13">
            <a:extLst>
              <a:ext uri="{FF2B5EF4-FFF2-40B4-BE49-F238E27FC236}">
                <a16:creationId xmlns:a16="http://schemas.microsoft.com/office/drawing/2014/main" id="{52BF730C-F83C-BB9E-C6C5-64B46030E1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1137825"/>
              </p:ext>
            </p:extLst>
          </p:nvPr>
        </p:nvGraphicFramePr>
        <p:xfrm>
          <a:off x="189111" y="5014197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9" name="Tabela 8">
            <a:extLst>
              <a:ext uri="{FF2B5EF4-FFF2-40B4-BE49-F238E27FC236}">
                <a16:creationId xmlns:a16="http://schemas.microsoft.com/office/drawing/2014/main" id="{A5863940-9829-46FD-952E-6D2AB0F2A8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9360130"/>
              </p:ext>
            </p:extLst>
          </p:nvPr>
        </p:nvGraphicFramePr>
        <p:xfrm>
          <a:off x="189111" y="7528115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2522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7387361"/>
              </p:ext>
            </p:extLst>
          </p:nvPr>
        </p:nvGraphicFramePr>
        <p:xfrm>
          <a:off x="161925" y="1981182"/>
          <a:ext cx="6529820" cy="9452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Jogo da memória histórica: Crie um jogo da memória com cartas que representem diferentes momentos ou eventos históricos. Os alunos devem encontrar os pares de cartas correspondentes, relacionando continuidades e rupturas entre eles. Essa atividade auxilia na fixação dos conceitos de compreensão do tempo e periodização.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História – 6º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AAC0E2B1-1A3E-2994-51A6-E81E8EA370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4431783"/>
              </p:ext>
            </p:extLst>
          </p:nvPr>
        </p:nvGraphicFramePr>
        <p:xfrm>
          <a:off x="193443" y="4142450"/>
          <a:ext cx="6529820" cy="11280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Produção de um documentário histórico: Divida a turma em grupos e peça para que cada grupo pesquise sobre um determinado período histórico. Os alunos devem produzir um documentário apresentando as características desse período e as continuidades e rupturas presentes. Essa atividade permite que os estudantes façam uma análise crítica da história, identificando as diferentes formas de compreensão do tempo.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Tabela 13">
            <a:extLst>
              <a:ext uri="{FF2B5EF4-FFF2-40B4-BE49-F238E27FC236}">
                <a16:creationId xmlns:a16="http://schemas.microsoft.com/office/drawing/2014/main" id="{4A8ED098-FF20-4C06-EFE1-5683D18E958F}"/>
              </a:ext>
            </a:extLst>
          </p:cNvPr>
          <p:cNvGraphicFramePr>
            <a:graphicFrameLocks noGrp="1"/>
          </p:cNvGraphicFramePr>
          <p:nvPr/>
        </p:nvGraphicFramePr>
        <p:xfrm>
          <a:off x="189111" y="2781010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4" name="Tabela 13">
            <a:extLst>
              <a:ext uri="{FF2B5EF4-FFF2-40B4-BE49-F238E27FC236}">
                <a16:creationId xmlns:a16="http://schemas.microsoft.com/office/drawing/2014/main" id="{F07693D4-6CD0-4270-2670-678DF33CB23D}"/>
              </a:ext>
            </a:extLst>
          </p:cNvPr>
          <p:cNvGraphicFramePr>
            <a:graphicFrameLocks noGrp="1"/>
          </p:cNvGraphicFramePr>
          <p:nvPr/>
        </p:nvGraphicFramePr>
        <p:xfrm>
          <a:off x="189111" y="5148624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04476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4520</TotalTime>
  <Words>862</Words>
  <Application>Microsoft Office PowerPoint</Application>
  <PresentationFormat>Papel A4 (210 x 297 mm)</PresentationFormat>
  <Paragraphs>52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Douglas Martins Dantas</dc:creator>
  <cp:lastModifiedBy> </cp:lastModifiedBy>
  <cp:revision>77</cp:revision>
  <dcterms:created xsi:type="dcterms:W3CDTF">2022-07-31T15:12:23Z</dcterms:created>
  <dcterms:modified xsi:type="dcterms:W3CDTF">2023-07-28T23:01:36Z</dcterms:modified>
</cp:coreProperties>
</file>