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8"/>
  </p:notesMasterIdLst>
  <p:sldIdLst>
    <p:sldId id="284" r:id="rId2"/>
    <p:sldId id="287" r:id="rId3"/>
    <p:sldId id="288" r:id="rId4"/>
    <p:sldId id="289" r:id="rId5"/>
    <p:sldId id="290" r:id="rId6"/>
    <p:sldId id="291" r:id="rId7"/>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4A8"/>
    <a:srgbClr val="242F70"/>
    <a:srgbClr val="8B74B2"/>
    <a:srgbClr val="E56167"/>
    <a:srgbClr val="EC646A"/>
    <a:srgbClr val="FCA029"/>
    <a:srgbClr val="FC5255"/>
    <a:srgbClr val="F28F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59" autoAdjust="0"/>
    <p:restoredTop sz="94660"/>
  </p:normalViewPr>
  <p:slideViewPr>
    <p:cSldViewPr snapToGrid="0">
      <p:cViewPr>
        <p:scale>
          <a:sx n="100" d="100"/>
          <a:sy n="100" d="100"/>
        </p:scale>
        <p:origin x="1278"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1E43B9-A6FC-4945-9D68-AACE589FBDCB}" type="datetimeFigureOut">
              <a:rPr lang="pt-BR" smtClean="0"/>
              <a:t>12/09/2023</a:t>
            </a:fld>
            <a:endParaRPr lang="pt-BR"/>
          </a:p>
        </p:txBody>
      </p:sp>
      <p:sp>
        <p:nvSpPr>
          <p:cNvPr id="4" name="Espaço Reservado para Imagem de Slide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F4850E-32A6-46FB-829C-2B26FFC7FBD1}" type="slidenum">
              <a:rPr lang="pt-BR" smtClean="0"/>
              <a:t>‹nº›</a:t>
            </a:fld>
            <a:endParaRPr lang="pt-BR"/>
          </a:p>
        </p:txBody>
      </p:sp>
    </p:spTree>
    <p:extLst>
      <p:ext uri="{BB962C8B-B14F-4D97-AF65-F5344CB8AC3E}">
        <p14:creationId xmlns:p14="http://schemas.microsoft.com/office/powerpoint/2010/main" val="2003211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pt-BR"/>
              <a:t>Clique para editar o título Mestre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12/09/2023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075990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12/09/2023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1874320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12/09/2023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1256022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12/09/2023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34420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pt-BR"/>
              <a:t>Clique para editar o título Mestre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961D5DF-896E-4C5B-B9BA-AA878F2EABA2}" type="datetimeFigureOut">
              <a:rPr lang="pt-BR" smtClean="0"/>
              <a:t>12/09/2023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82651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961D5DF-896E-4C5B-B9BA-AA878F2EABA2}" type="datetimeFigureOut">
              <a:rPr lang="pt-BR" smtClean="0"/>
              <a:t>12/09/2023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65301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4" name="Content Placeholder 3"/>
          <p:cNvSpPr>
            <a:spLocks noGrp="1"/>
          </p:cNvSpPr>
          <p:nvPr>
            <p:ph sz="half" idx="2"/>
          </p:nvPr>
        </p:nvSpPr>
        <p:spPr>
          <a:xfrm>
            <a:off x="472381" y="3618442"/>
            <a:ext cx="2901255"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6" name="Content Placeholder 5"/>
          <p:cNvSpPr>
            <a:spLocks noGrp="1"/>
          </p:cNvSpPr>
          <p:nvPr>
            <p:ph sz="quarter" idx="4"/>
          </p:nvPr>
        </p:nvSpPr>
        <p:spPr>
          <a:xfrm>
            <a:off x="3471863" y="3618442"/>
            <a:ext cx="2915543"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961D5DF-896E-4C5B-B9BA-AA878F2EABA2}" type="datetimeFigureOut">
              <a:rPr lang="pt-BR" smtClean="0"/>
              <a:t>12/09/2023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785359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961D5DF-896E-4C5B-B9BA-AA878F2EABA2}" type="datetimeFigureOut">
              <a:rPr lang="pt-BR" smtClean="0"/>
              <a:t>12/09/2023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225953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61D5DF-896E-4C5B-B9BA-AA878F2EABA2}" type="datetimeFigureOut">
              <a:rPr lang="pt-BR" smtClean="0"/>
              <a:t>12/09/2023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59628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961D5DF-896E-4C5B-B9BA-AA878F2EABA2}" type="datetimeFigureOut">
              <a:rPr lang="pt-BR" smtClean="0"/>
              <a:t>12/09/2023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170524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BR"/>
              <a:t>Clique no ícone para adicionar uma imagem</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961D5DF-896E-4C5B-B9BA-AA878F2EABA2}" type="datetimeFigureOut">
              <a:rPr lang="pt-BR" smtClean="0"/>
              <a:t>12/09/2023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774833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961D5DF-896E-4C5B-B9BA-AA878F2EABA2}" type="datetimeFigureOut">
              <a:rPr lang="pt-BR" smtClean="0"/>
              <a:t>12/09/2023</a:t>
            </a:fld>
            <a:endParaRPr lang="pt-B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7F5F731-720B-480F-88AF-9A918B6226F2}" type="slidenum">
              <a:rPr lang="pt-BR" smtClean="0"/>
              <a:t>‹nº›</a:t>
            </a:fld>
            <a:endParaRPr lang="pt-BR"/>
          </a:p>
        </p:txBody>
      </p:sp>
    </p:spTree>
    <p:extLst>
      <p:ext uri="{BB962C8B-B14F-4D97-AF65-F5344CB8AC3E}">
        <p14:creationId xmlns:p14="http://schemas.microsoft.com/office/powerpoint/2010/main" val="327108451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51DBA064-273F-E7CB-32ED-9BA281AF6065}"/>
              </a:ext>
            </a:extLst>
          </p:cNvPr>
          <p:cNvSpPr txBox="1"/>
          <p:nvPr/>
        </p:nvSpPr>
        <p:spPr>
          <a:xfrm>
            <a:off x="529290" y="2438740"/>
            <a:ext cx="5820686" cy="4462760"/>
          </a:xfrm>
          <a:prstGeom prst="rect">
            <a:avLst/>
          </a:prstGeom>
          <a:noFill/>
        </p:spPr>
        <p:txBody>
          <a:bodyPr wrap="square" anchor="ctr">
            <a:spAutoFit/>
          </a:bodyPr>
          <a:lstStyle/>
          <a:p>
            <a:pPr algn="ctr"/>
            <a:r>
              <a:rPr lang="pt-BR" sz="4000" b="0" i="0" dirty="0">
                <a:solidFill>
                  <a:srgbClr val="000000"/>
                </a:solidFill>
                <a:effectLst/>
                <a:latin typeface="Arial" panose="020B0604020202020204" pitchFamily="34" charset="0"/>
                <a:cs typeface="Arial" panose="020B0604020202020204" pitchFamily="34" charset="0"/>
              </a:rPr>
              <a:t>Transformação das paisagens naturais e antrópicas</a:t>
            </a:r>
            <a:endParaRPr lang="pt-BR" sz="4000" dirty="0">
              <a:latin typeface="Arial" panose="020B0604020202020204" pitchFamily="34" charset="0"/>
              <a:ea typeface="Verdana" panose="020B0604030504040204" pitchFamily="34" charset="0"/>
              <a:cs typeface="Arial" panose="020B0604020202020204" pitchFamily="34" charset="0"/>
            </a:endParaRPr>
          </a:p>
          <a:p>
            <a:pPr algn="ctr" fontAlgn="t">
              <a:lnSpc>
                <a:spcPct val="150000"/>
              </a:lnSpc>
            </a:pPr>
            <a:r>
              <a:rPr lang="pt-BR" sz="2800" dirty="0">
                <a:latin typeface="Arial" panose="020B0604020202020204" pitchFamily="34" charset="0"/>
                <a:cs typeface="Arial" panose="020B0604020202020204" pitchFamily="34" charset="0"/>
              </a:rPr>
              <a:t>HABILIDADE</a:t>
            </a:r>
            <a:r>
              <a:rPr lang="pt-BR" sz="2800" dirty="0">
                <a:solidFill>
                  <a:srgbClr val="242F70"/>
                </a:solidFill>
                <a:latin typeface="Arial" panose="020B0604020202020204" pitchFamily="34" charset="0"/>
                <a:cs typeface="Arial" panose="020B0604020202020204" pitchFamily="34" charset="0"/>
              </a:rPr>
              <a:t>:</a:t>
            </a:r>
          </a:p>
          <a:p>
            <a:pPr algn="ctr" fontAlgn="t">
              <a:lnSpc>
                <a:spcPct val="150000"/>
              </a:lnSpc>
            </a:pPr>
            <a:endParaRPr lang="pt-BR" sz="2800" dirty="0">
              <a:latin typeface="Arial" panose="020B0604020202020204" pitchFamily="34" charset="0"/>
              <a:cs typeface="Arial" panose="020B0604020202020204" pitchFamily="34" charset="0"/>
            </a:endParaRPr>
          </a:p>
          <a:p>
            <a:pPr algn="ctr"/>
            <a:r>
              <a:rPr lang="pt-BR" sz="2000" b="0" dirty="0">
                <a:effectLst/>
                <a:latin typeface="Arial" panose="020B0604020202020204" pitchFamily="34" charset="0"/>
                <a:ea typeface="Times New Roman" panose="02020603050405020304" pitchFamily="18" charset="0"/>
                <a:cs typeface="Arial" panose="020B0604020202020204" pitchFamily="34" charset="0"/>
              </a:rPr>
              <a:t>(EF06GE06) Identificar as características das paisagens transformadas pelo trabalho humano a partir do desenvolvimento da agropecuária e do processo de industrialização.</a:t>
            </a:r>
            <a:endParaRPr lang="pt-BR" sz="2000" b="1" dirty="0">
              <a:effectLst/>
              <a:latin typeface="Arial" panose="020B0604020202020204" pitchFamily="34" charset="0"/>
              <a:ea typeface="Times New Roman" panose="02020603050405020304" pitchFamily="18" charset="0"/>
              <a:cs typeface="Arial" panose="020B0604020202020204" pitchFamily="34" charset="0"/>
            </a:endParaRPr>
          </a:p>
        </p:txBody>
      </p:sp>
      <p:pic>
        <p:nvPicPr>
          <p:cNvPr id="2" name="Imagem 1">
            <a:extLst>
              <a:ext uri="{FF2B5EF4-FFF2-40B4-BE49-F238E27FC236}">
                <a16:creationId xmlns:a16="http://schemas.microsoft.com/office/drawing/2014/main" id="{81C1F9D4-F892-701F-E881-E0D421ECA72D}"/>
              </a:ext>
            </a:extLst>
          </p:cNvPr>
          <p:cNvPicPr>
            <a:picLocks noChangeAspect="1"/>
          </p:cNvPicPr>
          <p:nvPr/>
        </p:nvPicPr>
        <p:blipFill>
          <a:blip r:embed="rId2"/>
          <a:stretch>
            <a:fillRect/>
          </a:stretch>
        </p:blipFill>
        <p:spPr>
          <a:xfrm>
            <a:off x="2638042" y="8636184"/>
            <a:ext cx="1603181" cy="725131"/>
          </a:xfrm>
          <a:prstGeom prst="rect">
            <a:avLst/>
          </a:prstGeom>
        </p:spPr>
      </p:pic>
      <p:sp>
        <p:nvSpPr>
          <p:cNvPr id="14" name="Retângulo de cantos arredondados 38">
            <a:extLst>
              <a:ext uri="{FF2B5EF4-FFF2-40B4-BE49-F238E27FC236}">
                <a16:creationId xmlns:a16="http://schemas.microsoft.com/office/drawing/2014/main" id="{9B976065-E193-8447-6D41-DD77A346124A}"/>
              </a:ext>
            </a:extLst>
          </p:cNvPr>
          <p:cNvSpPr/>
          <p:nvPr/>
        </p:nvSpPr>
        <p:spPr>
          <a:xfrm>
            <a:off x="815712" y="376150"/>
            <a:ext cx="5247842" cy="391290"/>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013" dirty="0"/>
          </a:p>
        </p:txBody>
      </p:sp>
      <p:sp>
        <p:nvSpPr>
          <p:cNvPr id="15" name="Retângulo 14">
            <a:extLst>
              <a:ext uri="{FF2B5EF4-FFF2-40B4-BE49-F238E27FC236}">
                <a16:creationId xmlns:a16="http://schemas.microsoft.com/office/drawing/2014/main" id="{905A3AB7-6F49-3290-9C46-1B0E8EF9D8D2}"/>
              </a:ext>
            </a:extLst>
          </p:cNvPr>
          <p:cNvSpPr/>
          <p:nvPr/>
        </p:nvSpPr>
        <p:spPr>
          <a:xfrm>
            <a:off x="932977" y="432931"/>
            <a:ext cx="5013312" cy="242175"/>
          </a:xfrm>
          <a:prstGeom prst="rect">
            <a:avLst/>
          </a:prstGeom>
        </p:spPr>
        <p:txBody>
          <a:bodyPr wrap="none">
            <a:spAutoFit/>
          </a:bodyPr>
          <a:lstStyle/>
          <a:p>
            <a:pPr algn="ctr"/>
            <a:r>
              <a:rPr lang="pt-BR" sz="1100" b="1" dirty="0">
                <a:solidFill>
                  <a:schemeClr val="bg1"/>
                </a:solidFill>
                <a:latin typeface="Arial" panose="020B0604020202020204" pitchFamily="34" charset="0"/>
                <a:ea typeface="Verdana" panose="020B0604030504040204" pitchFamily="34" charset="0"/>
                <a:cs typeface="Arial" panose="020B0604020202020204" pitchFamily="34" charset="0"/>
              </a:rPr>
              <a:t>ATIVIDADES COM FOCO NO ACOMPANHAMENTO DAS APRENDIZAGENS</a:t>
            </a:r>
          </a:p>
        </p:txBody>
      </p:sp>
      <p:sp>
        <p:nvSpPr>
          <p:cNvPr id="17" name="Retângulo de cantos arredondados 42">
            <a:extLst>
              <a:ext uri="{FF2B5EF4-FFF2-40B4-BE49-F238E27FC236}">
                <a16:creationId xmlns:a16="http://schemas.microsoft.com/office/drawing/2014/main" id="{E8E0D5BB-6B6A-32AE-BE19-643DB6F42FE6}"/>
              </a:ext>
            </a:extLst>
          </p:cNvPr>
          <p:cNvSpPr/>
          <p:nvPr/>
        </p:nvSpPr>
        <p:spPr>
          <a:xfrm>
            <a:off x="1217302" y="1093992"/>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Geografia – 6º Ano</a:t>
            </a:r>
          </a:p>
        </p:txBody>
      </p:sp>
    </p:spTree>
    <p:extLst>
      <p:ext uri="{BB962C8B-B14F-4D97-AF65-F5344CB8AC3E}">
        <p14:creationId xmlns:p14="http://schemas.microsoft.com/office/powerpoint/2010/main" val="2313267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a 46"/>
          <p:cNvGraphicFramePr>
            <a:graphicFrameLocks noGrp="1"/>
          </p:cNvGraphicFramePr>
          <p:nvPr>
            <p:extLst>
              <p:ext uri="{D42A27DB-BD31-4B8C-83A1-F6EECF244321}">
                <p14:modId xmlns:p14="http://schemas.microsoft.com/office/powerpoint/2010/main" val="3131607352"/>
              </p:ext>
            </p:extLst>
          </p:nvPr>
        </p:nvGraphicFramePr>
        <p:xfrm>
          <a:off x="161925" y="1981182"/>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Realizar um debate em sala de aula sobre as transformações ocorridas nas paisagens devido ao trabalho humano, ressaltando o papel da agropecuária e do processo de industrialização.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Geografia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2" name="Tabela 1">
            <a:extLst>
              <a:ext uri="{FF2B5EF4-FFF2-40B4-BE49-F238E27FC236}">
                <a16:creationId xmlns:a16="http://schemas.microsoft.com/office/drawing/2014/main" id="{AAC0E2B1-1A3E-2994-51A6-E81E8EA3707C}"/>
              </a:ext>
            </a:extLst>
          </p:cNvPr>
          <p:cNvGraphicFramePr>
            <a:graphicFrameLocks noGrp="1"/>
          </p:cNvGraphicFramePr>
          <p:nvPr>
            <p:extLst>
              <p:ext uri="{D42A27DB-BD31-4B8C-83A1-F6EECF244321}">
                <p14:modId xmlns:p14="http://schemas.microsoft.com/office/powerpoint/2010/main" val="2829892274"/>
              </p:ext>
            </p:extLst>
          </p:nvPr>
        </p:nvGraphicFramePr>
        <p:xfrm>
          <a:off x="181017" y="3874932"/>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2</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Promover uma visita a uma fazenda ou sítio para que os estudantes possam observar e identificar as características das paisagens transformadas pelo setor agropecuário.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7" name="Tabela 6">
            <a:extLst>
              <a:ext uri="{FF2B5EF4-FFF2-40B4-BE49-F238E27FC236}">
                <a16:creationId xmlns:a16="http://schemas.microsoft.com/office/drawing/2014/main" id="{B179F32A-D7BA-CAC3-A04B-D333B8D42943}"/>
              </a:ext>
            </a:extLst>
          </p:cNvPr>
          <p:cNvGraphicFramePr>
            <a:graphicFrameLocks noGrp="1"/>
          </p:cNvGraphicFramePr>
          <p:nvPr>
            <p:extLst>
              <p:ext uri="{D42A27DB-BD31-4B8C-83A1-F6EECF244321}">
                <p14:modId xmlns:p14="http://schemas.microsoft.com/office/powerpoint/2010/main" val="3003786157"/>
              </p:ext>
            </p:extLst>
          </p:nvPr>
        </p:nvGraphicFramePr>
        <p:xfrm>
          <a:off x="181017" y="5768682"/>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3</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Realizar uma pesquisa em grupo sobre a história da agricultura e da pecuária, destacando as mudanças nas paisagens ao longo do tempo.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13" name="Tabela 13">
            <a:extLst>
              <a:ext uri="{FF2B5EF4-FFF2-40B4-BE49-F238E27FC236}">
                <a16:creationId xmlns:a16="http://schemas.microsoft.com/office/drawing/2014/main" id="{4A8ED098-FF20-4C06-EFE1-5683D18E958F}"/>
              </a:ext>
            </a:extLst>
          </p:cNvPr>
          <p:cNvGraphicFramePr>
            <a:graphicFrameLocks noGrp="1"/>
          </p:cNvGraphicFramePr>
          <p:nvPr>
            <p:extLst>
              <p:ext uri="{D42A27DB-BD31-4B8C-83A1-F6EECF244321}">
                <p14:modId xmlns:p14="http://schemas.microsoft.com/office/powerpoint/2010/main" val="624489769"/>
              </p:ext>
            </p:extLst>
          </p:nvPr>
        </p:nvGraphicFramePr>
        <p:xfrm>
          <a:off x="157594" y="2391572"/>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graphicFrame>
        <p:nvGraphicFramePr>
          <p:cNvPr id="14" name="Tabela 13">
            <a:extLst>
              <a:ext uri="{FF2B5EF4-FFF2-40B4-BE49-F238E27FC236}">
                <a16:creationId xmlns:a16="http://schemas.microsoft.com/office/drawing/2014/main" id="{F07693D4-6CD0-4270-2670-678DF33CB23D}"/>
              </a:ext>
            </a:extLst>
          </p:cNvPr>
          <p:cNvGraphicFramePr>
            <a:graphicFrameLocks noGrp="1"/>
          </p:cNvGraphicFramePr>
          <p:nvPr>
            <p:extLst>
              <p:ext uri="{D42A27DB-BD31-4B8C-83A1-F6EECF244321}">
                <p14:modId xmlns:p14="http://schemas.microsoft.com/office/powerpoint/2010/main" val="948137718"/>
              </p:ext>
            </p:extLst>
          </p:nvPr>
        </p:nvGraphicFramePr>
        <p:xfrm>
          <a:off x="200109" y="4274474"/>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graphicFrame>
        <p:nvGraphicFramePr>
          <p:cNvPr id="15" name="Tabela 14">
            <a:extLst>
              <a:ext uri="{FF2B5EF4-FFF2-40B4-BE49-F238E27FC236}">
                <a16:creationId xmlns:a16="http://schemas.microsoft.com/office/drawing/2014/main" id="{3AC8E91E-B435-7338-C184-BB8E36C0EF4E}"/>
              </a:ext>
            </a:extLst>
          </p:cNvPr>
          <p:cNvGraphicFramePr>
            <a:graphicFrameLocks noGrp="1"/>
          </p:cNvGraphicFramePr>
          <p:nvPr>
            <p:extLst>
              <p:ext uri="{D42A27DB-BD31-4B8C-83A1-F6EECF244321}">
                <p14:modId xmlns:p14="http://schemas.microsoft.com/office/powerpoint/2010/main" val="3566502816"/>
              </p:ext>
            </p:extLst>
          </p:nvPr>
        </p:nvGraphicFramePr>
        <p:xfrm>
          <a:off x="181017" y="6157376"/>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graphicFrame>
        <p:nvGraphicFramePr>
          <p:cNvPr id="5" name="Tabela 4">
            <a:extLst>
              <a:ext uri="{FF2B5EF4-FFF2-40B4-BE49-F238E27FC236}">
                <a16:creationId xmlns:a16="http://schemas.microsoft.com/office/drawing/2014/main" id="{729ECD1C-4816-067E-74DB-3C219C493B33}"/>
              </a:ext>
            </a:extLst>
          </p:cNvPr>
          <p:cNvGraphicFramePr>
            <a:graphicFrameLocks noGrp="1"/>
          </p:cNvGraphicFramePr>
          <p:nvPr>
            <p:extLst>
              <p:ext uri="{D42A27DB-BD31-4B8C-83A1-F6EECF244321}">
                <p14:modId xmlns:p14="http://schemas.microsoft.com/office/powerpoint/2010/main" val="1712137440"/>
              </p:ext>
            </p:extLst>
          </p:nvPr>
        </p:nvGraphicFramePr>
        <p:xfrm>
          <a:off x="200109" y="7434513"/>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4</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Propor a produção de maquetes representando diferentes paisagens agropecuárias, incentivando os estudantes a identificar as transformações promovidas pelo trabalho humano.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 name="Tabela 5">
            <a:extLst>
              <a:ext uri="{FF2B5EF4-FFF2-40B4-BE49-F238E27FC236}">
                <a16:creationId xmlns:a16="http://schemas.microsoft.com/office/drawing/2014/main" id="{0365AD62-351C-AEE1-9665-2A155D10F60D}"/>
              </a:ext>
            </a:extLst>
          </p:cNvPr>
          <p:cNvGraphicFramePr>
            <a:graphicFrameLocks noGrp="1"/>
          </p:cNvGraphicFramePr>
          <p:nvPr>
            <p:extLst>
              <p:ext uri="{D42A27DB-BD31-4B8C-83A1-F6EECF244321}">
                <p14:modId xmlns:p14="http://schemas.microsoft.com/office/powerpoint/2010/main" val="240484923"/>
              </p:ext>
            </p:extLst>
          </p:nvPr>
        </p:nvGraphicFramePr>
        <p:xfrm>
          <a:off x="181017" y="7924818"/>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spTree>
    <p:extLst>
      <p:ext uri="{BB962C8B-B14F-4D97-AF65-F5344CB8AC3E}">
        <p14:creationId xmlns:p14="http://schemas.microsoft.com/office/powerpoint/2010/main" val="3998183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a 46"/>
          <p:cNvGraphicFramePr>
            <a:graphicFrameLocks noGrp="1"/>
          </p:cNvGraphicFramePr>
          <p:nvPr>
            <p:extLst>
              <p:ext uri="{D42A27DB-BD31-4B8C-83A1-F6EECF244321}">
                <p14:modId xmlns:p14="http://schemas.microsoft.com/office/powerpoint/2010/main" val="1734440128"/>
              </p:ext>
            </p:extLst>
          </p:nvPr>
        </p:nvGraphicFramePr>
        <p:xfrm>
          <a:off x="161925" y="1981182"/>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5</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Organizar uma exposição de fotografias que retratam as paisagens transformadas pela agricultura e pela indústria, estimulando os alunos a identificar as características em cada imagem.</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Geografia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2" name="Tabela 1">
            <a:extLst>
              <a:ext uri="{FF2B5EF4-FFF2-40B4-BE49-F238E27FC236}">
                <a16:creationId xmlns:a16="http://schemas.microsoft.com/office/drawing/2014/main" id="{AAC0E2B1-1A3E-2994-51A6-E81E8EA3707C}"/>
              </a:ext>
            </a:extLst>
          </p:cNvPr>
          <p:cNvGraphicFramePr>
            <a:graphicFrameLocks noGrp="1"/>
          </p:cNvGraphicFramePr>
          <p:nvPr>
            <p:extLst>
              <p:ext uri="{D42A27DB-BD31-4B8C-83A1-F6EECF244321}">
                <p14:modId xmlns:p14="http://schemas.microsoft.com/office/powerpoint/2010/main" val="1354512872"/>
              </p:ext>
            </p:extLst>
          </p:nvPr>
        </p:nvGraphicFramePr>
        <p:xfrm>
          <a:off x="181017" y="3874932"/>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6</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Realizar uma atividade prática em que os estudantes possam plantar, cultivar e colher algumas plantas e hortaliças, para vivenciarem o processo de transformação da paisagem através do trabalho agrícola.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7" name="Tabela 6">
            <a:extLst>
              <a:ext uri="{FF2B5EF4-FFF2-40B4-BE49-F238E27FC236}">
                <a16:creationId xmlns:a16="http://schemas.microsoft.com/office/drawing/2014/main" id="{B179F32A-D7BA-CAC3-A04B-D333B8D42943}"/>
              </a:ext>
            </a:extLst>
          </p:cNvPr>
          <p:cNvGraphicFramePr>
            <a:graphicFrameLocks noGrp="1"/>
          </p:cNvGraphicFramePr>
          <p:nvPr>
            <p:extLst>
              <p:ext uri="{D42A27DB-BD31-4B8C-83A1-F6EECF244321}">
                <p14:modId xmlns:p14="http://schemas.microsoft.com/office/powerpoint/2010/main" val="1028054357"/>
              </p:ext>
            </p:extLst>
          </p:nvPr>
        </p:nvGraphicFramePr>
        <p:xfrm>
          <a:off x="181017" y="6073482"/>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7</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Promover uma discussão em sala de aula sobre os impactos ambientais decorrentes do desenvolvimento da agropecuária e da industrialização, destacando os desafios para a preservação das paisagens.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13" name="Tabela 13">
            <a:extLst>
              <a:ext uri="{FF2B5EF4-FFF2-40B4-BE49-F238E27FC236}">
                <a16:creationId xmlns:a16="http://schemas.microsoft.com/office/drawing/2014/main" id="{4A8ED098-FF20-4C06-EFE1-5683D18E958F}"/>
              </a:ext>
            </a:extLst>
          </p:cNvPr>
          <p:cNvGraphicFramePr>
            <a:graphicFrameLocks noGrp="1"/>
          </p:cNvGraphicFramePr>
          <p:nvPr>
            <p:extLst>
              <p:ext uri="{D42A27DB-BD31-4B8C-83A1-F6EECF244321}">
                <p14:modId xmlns:p14="http://schemas.microsoft.com/office/powerpoint/2010/main" val="2958596536"/>
              </p:ext>
            </p:extLst>
          </p:nvPr>
        </p:nvGraphicFramePr>
        <p:xfrm>
          <a:off x="157594" y="2486822"/>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graphicFrame>
        <p:nvGraphicFramePr>
          <p:cNvPr id="14" name="Tabela 13">
            <a:extLst>
              <a:ext uri="{FF2B5EF4-FFF2-40B4-BE49-F238E27FC236}">
                <a16:creationId xmlns:a16="http://schemas.microsoft.com/office/drawing/2014/main" id="{F07693D4-6CD0-4270-2670-678DF33CB23D}"/>
              </a:ext>
            </a:extLst>
          </p:cNvPr>
          <p:cNvGraphicFramePr>
            <a:graphicFrameLocks noGrp="1"/>
          </p:cNvGraphicFramePr>
          <p:nvPr>
            <p:extLst>
              <p:ext uri="{D42A27DB-BD31-4B8C-83A1-F6EECF244321}">
                <p14:modId xmlns:p14="http://schemas.microsoft.com/office/powerpoint/2010/main" val="2037939144"/>
              </p:ext>
            </p:extLst>
          </p:nvPr>
        </p:nvGraphicFramePr>
        <p:xfrm>
          <a:off x="200109" y="4445924"/>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graphicFrame>
        <p:nvGraphicFramePr>
          <p:cNvPr id="15" name="Tabela 14">
            <a:extLst>
              <a:ext uri="{FF2B5EF4-FFF2-40B4-BE49-F238E27FC236}">
                <a16:creationId xmlns:a16="http://schemas.microsoft.com/office/drawing/2014/main" id="{3AC8E91E-B435-7338-C184-BB8E36C0EF4E}"/>
              </a:ext>
            </a:extLst>
          </p:cNvPr>
          <p:cNvGraphicFramePr>
            <a:graphicFrameLocks noGrp="1"/>
          </p:cNvGraphicFramePr>
          <p:nvPr>
            <p:extLst>
              <p:ext uri="{D42A27DB-BD31-4B8C-83A1-F6EECF244321}">
                <p14:modId xmlns:p14="http://schemas.microsoft.com/office/powerpoint/2010/main" val="2002695778"/>
              </p:ext>
            </p:extLst>
          </p:nvPr>
        </p:nvGraphicFramePr>
        <p:xfrm>
          <a:off x="181017" y="6614576"/>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spTree>
    <p:extLst>
      <p:ext uri="{BB962C8B-B14F-4D97-AF65-F5344CB8AC3E}">
        <p14:creationId xmlns:p14="http://schemas.microsoft.com/office/powerpoint/2010/main" val="76044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a 46"/>
          <p:cNvGraphicFramePr>
            <a:graphicFrameLocks noGrp="1"/>
          </p:cNvGraphicFramePr>
          <p:nvPr>
            <p:extLst>
              <p:ext uri="{D42A27DB-BD31-4B8C-83A1-F6EECF244321}">
                <p14:modId xmlns:p14="http://schemas.microsoft.com/office/powerpoint/2010/main" val="1426204329"/>
              </p:ext>
            </p:extLst>
          </p:nvPr>
        </p:nvGraphicFramePr>
        <p:xfrm>
          <a:off x="161925" y="1981182"/>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8</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Propor uma visita a uma área industrial próxima à escola, para que os alunos possam observar de perto as características das paisagens transformadas pela atividade industrial.</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Geografia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2" name="Tabela 1">
            <a:extLst>
              <a:ext uri="{FF2B5EF4-FFF2-40B4-BE49-F238E27FC236}">
                <a16:creationId xmlns:a16="http://schemas.microsoft.com/office/drawing/2014/main" id="{AAC0E2B1-1A3E-2994-51A6-E81E8EA3707C}"/>
              </a:ext>
            </a:extLst>
          </p:cNvPr>
          <p:cNvGraphicFramePr>
            <a:graphicFrameLocks noGrp="1"/>
          </p:cNvGraphicFramePr>
          <p:nvPr>
            <p:extLst>
              <p:ext uri="{D42A27DB-BD31-4B8C-83A1-F6EECF244321}">
                <p14:modId xmlns:p14="http://schemas.microsoft.com/office/powerpoint/2010/main" val="2329833925"/>
              </p:ext>
            </p:extLst>
          </p:nvPr>
        </p:nvGraphicFramePr>
        <p:xfrm>
          <a:off x="181017" y="3874932"/>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9</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Realizar um trabalho de campo em uma região que tenha passado por um processo intenso de industrialização, para que os estudantes possam mapear e identificar as transformações na paisagem.</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7" name="Tabela 6">
            <a:extLst>
              <a:ext uri="{FF2B5EF4-FFF2-40B4-BE49-F238E27FC236}">
                <a16:creationId xmlns:a16="http://schemas.microsoft.com/office/drawing/2014/main" id="{B179F32A-D7BA-CAC3-A04B-D333B8D42943}"/>
              </a:ext>
            </a:extLst>
          </p:cNvPr>
          <p:cNvGraphicFramePr>
            <a:graphicFrameLocks noGrp="1"/>
          </p:cNvGraphicFramePr>
          <p:nvPr>
            <p:extLst>
              <p:ext uri="{D42A27DB-BD31-4B8C-83A1-F6EECF244321}">
                <p14:modId xmlns:p14="http://schemas.microsoft.com/office/powerpoint/2010/main" val="3600709573"/>
              </p:ext>
            </p:extLst>
          </p:nvPr>
        </p:nvGraphicFramePr>
        <p:xfrm>
          <a:off x="181017" y="5902032"/>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10</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Estimular a produção de redações, cartazes ou apresentações sobre a importância de conhecer as características das paisagens transformadas pelo trabalho humano, ressaltando a necessidade de um desenvolvimento sustentável.</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13" name="Tabela 13">
            <a:extLst>
              <a:ext uri="{FF2B5EF4-FFF2-40B4-BE49-F238E27FC236}">
                <a16:creationId xmlns:a16="http://schemas.microsoft.com/office/drawing/2014/main" id="{4A8ED098-FF20-4C06-EFE1-5683D18E958F}"/>
              </a:ext>
            </a:extLst>
          </p:cNvPr>
          <p:cNvGraphicFramePr>
            <a:graphicFrameLocks noGrp="1"/>
          </p:cNvGraphicFramePr>
          <p:nvPr>
            <p:extLst>
              <p:ext uri="{D42A27DB-BD31-4B8C-83A1-F6EECF244321}">
                <p14:modId xmlns:p14="http://schemas.microsoft.com/office/powerpoint/2010/main" val="3641722986"/>
              </p:ext>
            </p:extLst>
          </p:nvPr>
        </p:nvGraphicFramePr>
        <p:xfrm>
          <a:off x="157594" y="2391572"/>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graphicFrame>
        <p:nvGraphicFramePr>
          <p:cNvPr id="14" name="Tabela 13">
            <a:extLst>
              <a:ext uri="{FF2B5EF4-FFF2-40B4-BE49-F238E27FC236}">
                <a16:creationId xmlns:a16="http://schemas.microsoft.com/office/drawing/2014/main" id="{F07693D4-6CD0-4270-2670-678DF33CB23D}"/>
              </a:ext>
            </a:extLst>
          </p:cNvPr>
          <p:cNvGraphicFramePr>
            <a:graphicFrameLocks noGrp="1"/>
          </p:cNvGraphicFramePr>
          <p:nvPr>
            <p:extLst>
              <p:ext uri="{D42A27DB-BD31-4B8C-83A1-F6EECF244321}">
                <p14:modId xmlns:p14="http://schemas.microsoft.com/office/powerpoint/2010/main" val="1351176433"/>
              </p:ext>
            </p:extLst>
          </p:nvPr>
        </p:nvGraphicFramePr>
        <p:xfrm>
          <a:off x="200109" y="4452984"/>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graphicFrame>
        <p:nvGraphicFramePr>
          <p:cNvPr id="15" name="Tabela 14">
            <a:extLst>
              <a:ext uri="{FF2B5EF4-FFF2-40B4-BE49-F238E27FC236}">
                <a16:creationId xmlns:a16="http://schemas.microsoft.com/office/drawing/2014/main" id="{3AC8E91E-B435-7338-C184-BB8E36C0EF4E}"/>
              </a:ext>
            </a:extLst>
          </p:cNvPr>
          <p:cNvGraphicFramePr>
            <a:graphicFrameLocks noGrp="1"/>
          </p:cNvGraphicFramePr>
          <p:nvPr>
            <p:extLst>
              <p:ext uri="{D42A27DB-BD31-4B8C-83A1-F6EECF244321}">
                <p14:modId xmlns:p14="http://schemas.microsoft.com/office/powerpoint/2010/main" val="3511872145"/>
              </p:ext>
            </p:extLst>
          </p:nvPr>
        </p:nvGraphicFramePr>
        <p:xfrm>
          <a:off x="181017" y="6602586"/>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spTree>
    <p:extLst>
      <p:ext uri="{BB962C8B-B14F-4D97-AF65-F5344CB8AC3E}">
        <p14:creationId xmlns:p14="http://schemas.microsoft.com/office/powerpoint/2010/main" val="3342870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a 46"/>
          <p:cNvGraphicFramePr>
            <a:graphicFrameLocks noGrp="1"/>
          </p:cNvGraphicFramePr>
          <p:nvPr>
            <p:extLst>
              <p:ext uri="{D42A27DB-BD31-4B8C-83A1-F6EECF244321}">
                <p14:modId xmlns:p14="http://schemas.microsoft.com/office/powerpoint/2010/main" val="2071845713"/>
              </p:ext>
            </p:extLst>
          </p:nvPr>
        </p:nvGraphicFramePr>
        <p:xfrm>
          <a:off x="161925" y="1981182"/>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11</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Pesquisa em grupo: Divida a sala em grupos e peça para cada grupo pesquisar e apresentar características de uma paisagem agropecuária transformada pelo trabalho humano. Eles podem utilizar fotos, mapas e textos para ilustrar suas apresentações.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Geografia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5" name="Tabela 4">
            <a:extLst>
              <a:ext uri="{FF2B5EF4-FFF2-40B4-BE49-F238E27FC236}">
                <a16:creationId xmlns:a16="http://schemas.microsoft.com/office/drawing/2014/main" id="{B3396569-7258-6D7A-64A9-9174AEF2E2A8}"/>
              </a:ext>
            </a:extLst>
          </p:cNvPr>
          <p:cNvGraphicFramePr>
            <a:graphicFrameLocks noGrp="1"/>
          </p:cNvGraphicFramePr>
          <p:nvPr>
            <p:extLst>
              <p:ext uri="{D42A27DB-BD31-4B8C-83A1-F6EECF244321}">
                <p14:modId xmlns:p14="http://schemas.microsoft.com/office/powerpoint/2010/main" val="580330611"/>
              </p:ext>
            </p:extLst>
          </p:nvPr>
        </p:nvGraphicFramePr>
        <p:xfrm>
          <a:off x="161924" y="2743516"/>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12</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Debate: Organize um debate em sala de aula sobre as transformações causadas pela agropecuária e pelo processo de industrialização nas paisagens. Divida a turma em dois grupos e peça para eles defenderem pontos de vista diferentes sobre o tema.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 name="Tabela 5">
            <a:extLst>
              <a:ext uri="{FF2B5EF4-FFF2-40B4-BE49-F238E27FC236}">
                <a16:creationId xmlns:a16="http://schemas.microsoft.com/office/drawing/2014/main" id="{FC33C95F-7A87-97A7-0181-B35848D2C4A1}"/>
              </a:ext>
            </a:extLst>
          </p:cNvPr>
          <p:cNvGraphicFramePr>
            <a:graphicFrameLocks noGrp="1"/>
          </p:cNvGraphicFramePr>
          <p:nvPr>
            <p:extLst>
              <p:ext uri="{D42A27DB-BD31-4B8C-83A1-F6EECF244321}">
                <p14:modId xmlns:p14="http://schemas.microsoft.com/office/powerpoint/2010/main" val="3957273874"/>
              </p:ext>
            </p:extLst>
          </p:nvPr>
        </p:nvGraphicFramePr>
        <p:xfrm>
          <a:off x="161924" y="3505850"/>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13</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Visita a uma fazenda: Programe uma visita a uma fazenda próxima para que os alunos possam observar in loco as transformações causadas pela agropecuária. Eles podem fazer anotações e tirar fotos para compartilhar depois em sala de aula.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8" name="Tabela 7">
            <a:extLst>
              <a:ext uri="{FF2B5EF4-FFF2-40B4-BE49-F238E27FC236}">
                <a16:creationId xmlns:a16="http://schemas.microsoft.com/office/drawing/2014/main" id="{CF782DC8-71EB-4AF8-B23E-8E4A53D63FCF}"/>
              </a:ext>
            </a:extLst>
          </p:cNvPr>
          <p:cNvGraphicFramePr>
            <a:graphicFrameLocks noGrp="1"/>
          </p:cNvGraphicFramePr>
          <p:nvPr>
            <p:extLst>
              <p:ext uri="{D42A27DB-BD31-4B8C-83A1-F6EECF244321}">
                <p14:modId xmlns:p14="http://schemas.microsoft.com/office/powerpoint/2010/main" val="123639817"/>
              </p:ext>
            </p:extLst>
          </p:nvPr>
        </p:nvGraphicFramePr>
        <p:xfrm>
          <a:off x="161924" y="4268184"/>
          <a:ext cx="6529820" cy="94521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14</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Discussão em sala de aula: Exiba imagens de paisagens antes e depois da transformação pelo trabalho humano, como áreas de cultivo, cidades industriais, entre outras. Peça para os alunos identificarem as principais características dessas paisagens e discutirem sobre as mudanças ocorridas.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9" name="Tabela 8">
            <a:extLst>
              <a:ext uri="{FF2B5EF4-FFF2-40B4-BE49-F238E27FC236}">
                <a16:creationId xmlns:a16="http://schemas.microsoft.com/office/drawing/2014/main" id="{2BEC52C6-B7E0-A870-B38D-F3541E29D9EB}"/>
              </a:ext>
            </a:extLst>
          </p:cNvPr>
          <p:cNvGraphicFramePr>
            <a:graphicFrameLocks noGrp="1"/>
          </p:cNvGraphicFramePr>
          <p:nvPr>
            <p:extLst>
              <p:ext uri="{D42A27DB-BD31-4B8C-83A1-F6EECF244321}">
                <p14:modId xmlns:p14="http://schemas.microsoft.com/office/powerpoint/2010/main" val="2834941521"/>
              </p:ext>
            </p:extLst>
          </p:nvPr>
        </p:nvGraphicFramePr>
        <p:xfrm>
          <a:off x="161924" y="5213398"/>
          <a:ext cx="6529820" cy="94521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15</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Jogo da memória: Elabore um jogo da memória com cartas contendo imagens de paisagens transformadas pelo trabalho humano, como plantações, fábricas, estradas, entre outros. Os alunos precisam encontrar as cartas que representam as mesmas paisagens antes e depois das transformações.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10" name="Tabela 9">
            <a:extLst>
              <a:ext uri="{FF2B5EF4-FFF2-40B4-BE49-F238E27FC236}">
                <a16:creationId xmlns:a16="http://schemas.microsoft.com/office/drawing/2014/main" id="{1BB29E73-0D81-EEC6-92FA-852F94181930}"/>
              </a:ext>
            </a:extLst>
          </p:cNvPr>
          <p:cNvGraphicFramePr>
            <a:graphicFrameLocks noGrp="1"/>
          </p:cNvGraphicFramePr>
          <p:nvPr>
            <p:extLst>
              <p:ext uri="{D42A27DB-BD31-4B8C-83A1-F6EECF244321}">
                <p14:modId xmlns:p14="http://schemas.microsoft.com/office/powerpoint/2010/main" val="3973772198"/>
              </p:ext>
            </p:extLst>
          </p:nvPr>
        </p:nvGraphicFramePr>
        <p:xfrm>
          <a:off x="161924" y="6158612"/>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16</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Elaboração de maquetes: Divida a sala em grupos e peça para cada grupo elaborar uma maquete representando uma paisagem transformada pelo trabalho humano. Eles podem utilizar papelão, isopor, tinta e outros materiais para construir a maquete.</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11" name="Tabela 10">
            <a:extLst>
              <a:ext uri="{FF2B5EF4-FFF2-40B4-BE49-F238E27FC236}">
                <a16:creationId xmlns:a16="http://schemas.microsoft.com/office/drawing/2014/main" id="{CFB1AFF7-6C14-F70F-2985-3ACBABEE5436}"/>
              </a:ext>
            </a:extLst>
          </p:cNvPr>
          <p:cNvGraphicFramePr>
            <a:graphicFrameLocks noGrp="1"/>
          </p:cNvGraphicFramePr>
          <p:nvPr>
            <p:extLst>
              <p:ext uri="{D42A27DB-BD31-4B8C-83A1-F6EECF244321}">
                <p14:modId xmlns:p14="http://schemas.microsoft.com/office/powerpoint/2010/main" val="3911707392"/>
              </p:ext>
            </p:extLst>
          </p:nvPr>
        </p:nvGraphicFramePr>
        <p:xfrm>
          <a:off x="161924" y="6920946"/>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17</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Análise de gráficos: Apresente gráficos e tabelas com dados sobre o aumento da produção agropecuária e industrial ao longo do tempo. Peça para os alunos analisarem os dados e identificarem as principais transformações ocorridas na paisagem.</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12" name="Tabela 11">
            <a:extLst>
              <a:ext uri="{FF2B5EF4-FFF2-40B4-BE49-F238E27FC236}">
                <a16:creationId xmlns:a16="http://schemas.microsoft.com/office/drawing/2014/main" id="{DD4776A8-43D8-517D-07D6-9B807EAA277F}"/>
              </a:ext>
            </a:extLst>
          </p:cNvPr>
          <p:cNvGraphicFramePr>
            <a:graphicFrameLocks noGrp="1"/>
          </p:cNvGraphicFramePr>
          <p:nvPr>
            <p:extLst>
              <p:ext uri="{D42A27DB-BD31-4B8C-83A1-F6EECF244321}">
                <p14:modId xmlns:p14="http://schemas.microsoft.com/office/powerpoint/2010/main" val="4162169313"/>
              </p:ext>
            </p:extLst>
          </p:nvPr>
        </p:nvGraphicFramePr>
        <p:xfrm>
          <a:off x="161924" y="7683280"/>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18</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Revisão em sala de aula: Distribua fichas de revisão contendo questões sobre as características das paisagens transformadas pelo trabalho humano. Os alunos devem responder individualmente e depois discutir as respostas em grupo.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44023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a 46"/>
          <p:cNvGraphicFramePr>
            <a:graphicFrameLocks noGrp="1"/>
          </p:cNvGraphicFramePr>
          <p:nvPr>
            <p:extLst>
              <p:ext uri="{D42A27DB-BD31-4B8C-83A1-F6EECF244321}">
                <p14:modId xmlns:p14="http://schemas.microsoft.com/office/powerpoint/2010/main" val="3983073016"/>
              </p:ext>
            </p:extLst>
          </p:nvPr>
        </p:nvGraphicFramePr>
        <p:xfrm>
          <a:off x="161925" y="1981182"/>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19</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Debates online: Utilize ferramentas digitais para promover debates online entre os alunos sobre as transformações ocorridas nas paisagens agropecuárias e industriais. Eles podem utilizar fóruns de discussão, chats ou até mesmo redes sociais para trocar ideias.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Geografia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5" name="Tabela 4">
            <a:extLst>
              <a:ext uri="{FF2B5EF4-FFF2-40B4-BE49-F238E27FC236}">
                <a16:creationId xmlns:a16="http://schemas.microsoft.com/office/drawing/2014/main" id="{B3396569-7258-6D7A-64A9-9174AEF2E2A8}"/>
              </a:ext>
            </a:extLst>
          </p:cNvPr>
          <p:cNvGraphicFramePr>
            <a:graphicFrameLocks noGrp="1"/>
          </p:cNvGraphicFramePr>
          <p:nvPr>
            <p:extLst>
              <p:ext uri="{D42A27DB-BD31-4B8C-83A1-F6EECF244321}">
                <p14:modId xmlns:p14="http://schemas.microsoft.com/office/powerpoint/2010/main" val="1368792803"/>
              </p:ext>
            </p:extLst>
          </p:nvPr>
        </p:nvGraphicFramePr>
        <p:xfrm>
          <a:off x="161924" y="2743516"/>
          <a:ext cx="6529820" cy="112809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20</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Projeto interdisciplinar: Proporcione aos alunos a oportunidade de realizar um projeto interdisciplinar que aborde as características das paisagens transformadas pelo trabalho humano. Eles podem envolver diversas disciplinas, como Geografia, História, Matemática e Ciências, para explorar diferentes aspectos das transformações e realizar apresentações ou exposições dos resultados.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86537629"/>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605</TotalTime>
  <Words>848</Words>
  <Application>Microsoft Office PowerPoint</Application>
  <PresentationFormat>Papel A4 (210 x 297 mm)</PresentationFormat>
  <Paragraphs>71</Paragraphs>
  <Slides>6</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6</vt:i4>
      </vt:variant>
    </vt:vector>
  </HeadingPairs>
  <TitlesOfParts>
    <vt:vector size="10" baseType="lpstr">
      <vt:lpstr>Arial</vt:lpstr>
      <vt:lpstr>Calibri</vt:lpstr>
      <vt:lpstr>Calibri Light</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Douglas Martins Dantas</dc:creator>
  <cp:lastModifiedBy> </cp:lastModifiedBy>
  <cp:revision>60</cp:revision>
  <dcterms:created xsi:type="dcterms:W3CDTF">2022-07-31T15:12:23Z</dcterms:created>
  <dcterms:modified xsi:type="dcterms:W3CDTF">2023-09-12T17:48:16Z</dcterms:modified>
</cp:coreProperties>
</file>