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6"/>
  </p:notesMasterIdLst>
  <p:sldIdLst>
    <p:sldId id="284" r:id="rId2"/>
    <p:sldId id="287" r:id="rId3"/>
    <p:sldId id="288" r:id="rId4"/>
    <p:sldId id="289"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4A8"/>
    <a:srgbClr val="242F70"/>
    <a:srgbClr val="8B74B2"/>
    <a:srgbClr val="E56167"/>
    <a:srgbClr val="EC646A"/>
    <a:srgbClr val="FCA029"/>
    <a:srgbClr val="FC5255"/>
    <a:srgbClr val="F28F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9" autoAdjust="0"/>
    <p:restoredTop sz="94660"/>
  </p:normalViewPr>
  <p:slideViewPr>
    <p:cSldViewPr snapToGrid="0">
      <p:cViewPr>
        <p:scale>
          <a:sx n="89" d="100"/>
          <a:sy n="89" d="100"/>
        </p:scale>
        <p:origin x="1524" y="-23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1E43B9-A6FC-4945-9D68-AACE589FBDCB}" type="datetimeFigureOut">
              <a:rPr lang="pt-BR" smtClean="0"/>
              <a:t>12/09/2023</a:t>
            </a:fld>
            <a:endParaRPr lang="pt-BR"/>
          </a:p>
        </p:txBody>
      </p:sp>
      <p:sp>
        <p:nvSpPr>
          <p:cNvPr id="4" name="Espaço Reservado para Imagem de Slide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F4850E-32A6-46FB-829C-2B26FFC7FBD1}" type="slidenum">
              <a:rPr lang="pt-BR" smtClean="0"/>
              <a:t>‹nº›</a:t>
            </a:fld>
            <a:endParaRPr lang="pt-BR"/>
          </a:p>
        </p:txBody>
      </p:sp>
    </p:spTree>
    <p:extLst>
      <p:ext uri="{BB962C8B-B14F-4D97-AF65-F5344CB8AC3E}">
        <p14:creationId xmlns:p14="http://schemas.microsoft.com/office/powerpoint/2010/main" val="2003211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pt-BR"/>
              <a:t>Clique para editar o título Mestre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12/09/2023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075990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12/09/2023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874320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12/09/2023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256022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12/09/2023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344200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pt-BR"/>
              <a:t>Clique para editar o título Mestre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961D5DF-896E-4C5B-B9BA-AA878F2EABA2}" type="datetimeFigureOut">
              <a:rPr lang="pt-BR" smtClean="0"/>
              <a:t>12/09/2023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826510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961D5DF-896E-4C5B-B9BA-AA878F2EABA2}" type="datetimeFigureOut">
              <a:rPr lang="pt-BR" smtClean="0"/>
              <a:t>12/09/2023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65301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4" name="Content Placeholder 3"/>
          <p:cNvSpPr>
            <a:spLocks noGrp="1"/>
          </p:cNvSpPr>
          <p:nvPr>
            <p:ph sz="half" idx="2"/>
          </p:nvPr>
        </p:nvSpPr>
        <p:spPr>
          <a:xfrm>
            <a:off x="472381" y="3618442"/>
            <a:ext cx="2901255"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6" name="Content Placeholder 5"/>
          <p:cNvSpPr>
            <a:spLocks noGrp="1"/>
          </p:cNvSpPr>
          <p:nvPr>
            <p:ph sz="quarter" idx="4"/>
          </p:nvPr>
        </p:nvSpPr>
        <p:spPr>
          <a:xfrm>
            <a:off x="3471863" y="3618442"/>
            <a:ext cx="2915543"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961D5DF-896E-4C5B-B9BA-AA878F2EABA2}" type="datetimeFigureOut">
              <a:rPr lang="pt-BR" smtClean="0"/>
              <a:t>12/09/2023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785359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961D5DF-896E-4C5B-B9BA-AA878F2EABA2}" type="datetimeFigureOut">
              <a:rPr lang="pt-BR" smtClean="0"/>
              <a:t>12/09/2023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225953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61D5DF-896E-4C5B-B9BA-AA878F2EABA2}" type="datetimeFigureOut">
              <a:rPr lang="pt-BR" smtClean="0"/>
              <a:t>12/09/2023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59628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12/09/2023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17052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BR"/>
              <a:t>Clique no ícone para adicionar uma imagem</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12/09/2023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774833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961D5DF-896E-4C5B-B9BA-AA878F2EABA2}" type="datetimeFigureOut">
              <a:rPr lang="pt-BR" smtClean="0"/>
              <a:t>12/09/2023</a:t>
            </a:fld>
            <a:endParaRPr lang="pt-B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7F5F731-720B-480F-88AF-9A918B6226F2}" type="slidenum">
              <a:rPr lang="pt-BR" smtClean="0"/>
              <a:t>‹nº›</a:t>
            </a:fld>
            <a:endParaRPr lang="pt-BR"/>
          </a:p>
        </p:txBody>
      </p:sp>
    </p:spTree>
    <p:extLst>
      <p:ext uri="{BB962C8B-B14F-4D97-AF65-F5344CB8AC3E}">
        <p14:creationId xmlns:p14="http://schemas.microsoft.com/office/powerpoint/2010/main" val="327108451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51DBA064-273F-E7CB-32ED-9BA281AF6065}"/>
              </a:ext>
            </a:extLst>
          </p:cNvPr>
          <p:cNvSpPr txBox="1"/>
          <p:nvPr/>
        </p:nvSpPr>
        <p:spPr>
          <a:xfrm>
            <a:off x="474059" y="2115021"/>
            <a:ext cx="5931145" cy="5175199"/>
          </a:xfrm>
          <a:prstGeom prst="rect">
            <a:avLst/>
          </a:prstGeom>
          <a:noFill/>
        </p:spPr>
        <p:txBody>
          <a:bodyPr wrap="square" anchor="ctr">
            <a:spAutoFit/>
          </a:bodyPr>
          <a:lstStyle/>
          <a:p>
            <a:pPr algn="ctr"/>
            <a:r>
              <a:rPr lang="pt-BR" sz="4400" i="0" dirty="0">
                <a:solidFill>
                  <a:srgbClr val="000000"/>
                </a:solidFill>
                <a:effectLst/>
                <a:latin typeface="Arial" panose="020B0604020202020204" pitchFamily="34" charset="0"/>
                <a:cs typeface="Arial" panose="020B0604020202020204" pitchFamily="34" charset="0"/>
              </a:rPr>
              <a:t>Transformação das paisagens naturais e</a:t>
            </a:r>
          </a:p>
          <a:p>
            <a:pPr algn="ctr"/>
            <a:r>
              <a:rPr lang="pt-BR" sz="4400" i="0" dirty="0">
                <a:solidFill>
                  <a:srgbClr val="000000"/>
                </a:solidFill>
                <a:effectLst/>
                <a:latin typeface="Arial" panose="020B0604020202020204" pitchFamily="34" charset="0"/>
                <a:cs typeface="Arial" panose="020B0604020202020204" pitchFamily="34" charset="0"/>
              </a:rPr>
              <a:t>Antrópicas</a:t>
            </a:r>
          </a:p>
          <a:p>
            <a:pPr algn="ctr"/>
            <a:endParaRPr lang="pt-BR" sz="2800" dirty="0">
              <a:latin typeface="Arial" panose="020B0604020202020204" pitchFamily="34" charset="0"/>
              <a:ea typeface="Verdana" panose="020B0604030504040204" pitchFamily="34" charset="0"/>
              <a:cs typeface="Arial" panose="020B0604020202020204" pitchFamily="34" charset="0"/>
            </a:endParaRPr>
          </a:p>
          <a:p>
            <a:pPr algn="ctr" fontAlgn="t">
              <a:lnSpc>
                <a:spcPct val="150000"/>
              </a:lnSpc>
            </a:pPr>
            <a:r>
              <a:rPr lang="pt-BR" sz="2800" dirty="0">
                <a:latin typeface="Arial" panose="020B0604020202020204" pitchFamily="34" charset="0"/>
                <a:cs typeface="Arial" panose="020B0604020202020204" pitchFamily="34" charset="0"/>
              </a:rPr>
              <a:t>HABILIDADE</a:t>
            </a:r>
            <a:r>
              <a:rPr lang="pt-BR" sz="2800" dirty="0">
                <a:solidFill>
                  <a:srgbClr val="242F70"/>
                </a:solidFill>
                <a:latin typeface="Arial" panose="020B0604020202020204" pitchFamily="34" charset="0"/>
                <a:cs typeface="Arial" panose="020B0604020202020204" pitchFamily="34" charset="0"/>
              </a:rPr>
              <a:t>:</a:t>
            </a:r>
          </a:p>
          <a:p>
            <a:pPr algn="ctr" fontAlgn="t">
              <a:lnSpc>
                <a:spcPct val="150000"/>
              </a:lnSpc>
            </a:pPr>
            <a:endParaRPr lang="pt-BR" sz="2800" dirty="0">
              <a:latin typeface="Arial" panose="020B0604020202020204" pitchFamily="34" charset="0"/>
              <a:cs typeface="Arial" panose="020B0604020202020204" pitchFamily="34" charset="0"/>
            </a:endParaRPr>
          </a:p>
          <a:p>
            <a:pPr algn="ctr">
              <a:lnSpc>
                <a:spcPct val="150000"/>
              </a:lnSpc>
            </a:pPr>
            <a:r>
              <a:rPr lang="pt-BR" sz="2000" i="0" dirty="0">
                <a:solidFill>
                  <a:srgbClr val="000000"/>
                </a:solidFill>
                <a:effectLst/>
                <a:latin typeface="Arial" panose="020B0604020202020204" pitchFamily="34" charset="0"/>
                <a:cs typeface="Arial" panose="020B0604020202020204" pitchFamily="34" charset="0"/>
              </a:rPr>
              <a:t>(EF06GE07) Explicar as mudanças na interação humana com a natureza a partir do surgimento</a:t>
            </a:r>
          </a:p>
          <a:p>
            <a:pPr algn="ctr">
              <a:lnSpc>
                <a:spcPct val="150000"/>
              </a:lnSpc>
            </a:pPr>
            <a:r>
              <a:rPr lang="pt-BR" sz="2000" i="0" dirty="0">
                <a:solidFill>
                  <a:srgbClr val="000000"/>
                </a:solidFill>
                <a:effectLst/>
                <a:latin typeface="Arial" panose="020B0604020202020204" pitchFamily="34" charset="0"/>
                <a:cs typeface="Arial" panose="020B0604020202020204" pitchFamily="34" charset="0"/>
              </a:rPr>
              <a:t>das cidades.</a:t>
            </a:r>
            <a:endParaRPr lang="pt-BR" sz="1938" dirty="0">
              <a:latin typeface="Arial" panose="020B0604020202020204" pitchFamily="34" charset="0"/>
              <a:cs typeface="Arial" panose="020B0604020202020204" pitchFamily="34" charset="0"/>
            </a:endParaRPr>
          </a:p>
        </p:txBody>
      </p:sp>
      <p:pic>
        <p:nvPicPr>
          <p:cNvPr id="2" name="Imagem 1">
            <a:extLst>
              <a:ext uri="{FF2B5EF4-FFF2-40B4-BE49-F238E27FC236}">
                <a16:creationId xmlns:a16="http://schemas.microsoft.com/office/drawing/2014/main" id="{81C1F9D4-F892-701F-E881-E0D421ECA72D}"/>
              </a:ext>
            </a:extLst>
          </p:cNvPr>
          <p:cNvPicPr>
            <a:picLocks noChangeAspect="1"/>
          </p:cNvPicPr>
          <p:nvPr/>
        </p:nvPicPr>
        <p:blipFill>
          <a:blip r:embed="rId2"/>
          <a:stretch>
            <a:fillRect/>
          </a:stretch>
        </p:blipFill>
        <p:spPr>
          <a:xfrm>
            <a:off x="2638042" y="8636184"/>
            <a:ext cx="1603181" cy="725131"/>
          </a:xfrm>
          <a:prstGeom prst="rect">
            <a:avLst/>
          </a:prstGeom>
        </p:spPr>
      </p:pic>
      <p:sp>
        <p:nvSpPr>
          <p:cNvPr id="14" name="Retângulo de cantos arredondados 38">
            <a:extLst>
              <a:ext uri="{FF2B5EF4-FFF2-40B4-BE49-F238E27FC236}">
                <a16:creationId xmlns:a16="http://schemas.microsoft.com/office/drawing/2014/main" id="{9B976065-E193-8447-6D41-DD77A346124A}"/>
              </a:ext>
            </a:extLst>
          </p:cNvPr>
          <p:cNvSpPr/>
          <p:nvPr/>
        </p:nvSpPr>
        <p:spPr>
          <a:xfrm>
            <a:off x="815712" y="376150"/>
            <a:ext cx="5247842" cy="391290"/>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013" dirty="0"/>
          </a:p>
        </p:txBody>
      </p:sp>
      <p:sp>
        <p:nvSpPr>
          <p:cNvPr id="15" name="Retângulo 14">
            <a:extLst>
              <a:ext uri="{FF2B5EF4-FFF2-40B4-BE49-F238E27FC236}">
                <a16:creationId xmlns:a16="http://schemas.microsoft.com/office/drawing/2014/main" id="{905A3AB7-6F49-3290-9C46-1B0E8EF9D8D2}"/>
              </a:ext>
            </a:extLst>
          </p:cNvPr>
          <p:cNvSpPr/>
          <p:nvPr/>
        </p:nvSpPr>
        <p:spPr>
          <a:xfrm>
            <a:off x="932977" y="432931"/>
            <a:ext cx="5013312" cy="242175"/>
          </a:xfrm>
          <a:prstGeom prst="rect">
            <a:avLst/>
          </a:prstGeom>
        </p:spPr>
        <p:txBody>
          <a:bodyPr wrap="none">
            <a:spAutoFit/>
          </a:bodyPr>
          <a:lstStyle/>
          <a:p>
            <a:pPr algn="ctr"/>
            <a:r>
              <a:rPr lang="pt-BR" sz="1100" b="1" dirty="0">
                <a:solidFill>
                  <a:schemeClr val="bg1"/>
                </a:solidFill>
                <a:latin typeface="Arial" panose="020B0604020202020204" pitchFamily="34" charset="0"/>
                <a:ea typeface="Verdana" panose="020B0604030504040204" pitchFamily="34" charset="0"/>
                <a:cs typeface="Arial" panose="020B0604020202020204" pitchFamily="34" charset="0"/>
              </a:rPr>
              <a:t>ATIVIDADES COM FOCO NO ACOMPANHAMENTO DAS APRENDIZAGENS</a:t>
            </a:r>
          </a:p>
        </p:txBody>
      </p:sp>
      <p:sp>
        <p:nvSpPr>
          <p:cNvPr id="17" name="Retângulo de cantos arredondados 42">
            <a:extLst>
              <a:ext uri="{FF2B5EF4-FFF2-40B4-BE49-F238E27FC236}">
                <a16:creationId xmlns:a16="http://schemas.microsoft.com/office/drawing/2014/main" id="{E8E0D5BB-6B6A-32AE-BE19-643DB6F42FE6}"/>
              </a:ext>
            </a:extLst>
          </p:cNvPr>
          <p:cNvSpPr/>
          <p:nvPr/>
        </p:nvSpPr>
        <p:spPr>
          <a:xfrm>
            <a:off x="1217302" y="1093992"/>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Geografia – 6º Ano</a:t>
            </a:r>
          </a:p>
        </p:txBody>
      </p:sp>
    </p:spTree>
    <p:extLst>
      <p:ext uri="{BB962C8B-B14F-4D97-AF65-F5344CB8AC3E}">
        <p14:creationId xmlns:p14="http://schemas.microsoft.com/office/powerpoint/2010/main" val="2313267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3562918671"/>
              </p:ext>
            </p:extLst>
          </p:nvPr>
        </p:nvGraphicFramePr>
        <p:xfrm>
          <a:off x="161925" y="1981182"/>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Selecione informações para definir como as cidades surgiram?</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Geografia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2" name="Tabela 1">
            <a:extLst>
              <a:ext uri="{FF2B5EF4-FFF2-40B4-BE49-F238E27FC236}">
                <a16:creationId xmlns:a16="http://schemas.microsoft.com/office/drawing/2014/main" id="{AAC0E2B1-1A3E-2994-51A6-E81E8EA3707C}"/>
              </a:ext>
            </a:extLst>
          </p:cNvPr>
          <p:cNvGraphicFramePr>
            <a:graphicFrameLocks noGrp="1"/>
          </p:cNvGraphicFramePr>
          <p:nvPr>
            <p:extLst>
              <p:ext uri="{D42A27DB-BD31-4B8C-83A1-F6EECF244321}">
                <p14:modId xmlns:p14="http://schemas.microsoft.com/office/powerpoint/2010/main" val="2612819174"/>
              </p:ext>
            </p:extLst>
          </p:nvPr>
        </p:nvGraphicFramePr>
        <p:xfrm>
          <a:off x="181017" y="3874932"/>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Como as pessoas adquirem água potável nas áreas urbanas?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 name="Tabela 6">
            <a:extLst>
              <a:ext uri="{FF2B5EF4-FFF2-40B4-BE49-F238E27FC236}">
                <a16:creationId xmlns:a16="http://schemas.microsoft.com/office/drawing/2014/main" id="{B179F32A-D7BA-CAC3-A04B-D333B8D42943}"/>
              </a:ext>
            </a:extLst>
          </p:cNvPr>
          <p:cNvGraphicFramePr>
            <a:graphicFrameLocks noGrp="1"/>
          </p:cNvGraphicFramePr>
          <p:nvPr>
            <p:extLst>
              <p:ext uri="{D42A27DB-BD31-4B8C-83A1-F6EECF244321}">
                <p14:modId xmlns:p14="http://schemas.microsoft.com/office/powerpoint/2010/main" val="2585193944"/>
              </p:ext>
            </p:extLst>
          </p:nvPr>
        </p:nvGraphicFramePr>
        <p:xfrm>
          <a:off x="181017" y="5768682"/>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Faça um levantamento sobre o desmatamento da floresta da Mata Atlântica. Podemos afirmar que esse bioma foi </a:t>
                      </a:r>
                      <a:r>
                        <a:rPr lang="pt-BR" sz="1200" b="0" kern="1200">
                          <a:solidFill>
                            <a:schemeClr val="tx1"/>
                          </a:solidFill>
                          <a:latin typeface="Arial" panose="020B0604020202020204" pitchFamily="34" charset="0"/>
                          <a:ea typeface="Verdana" panose="020B0604030504040204" pitchFamily="34" charset="0"/>
                          <a:cs typeface="Arial" panose="020B0604020202020204" pitchFamily="34" charset="0"/>
                        </a:rPr>
                        <a:t>sendo substituído </a:t>
                      </a:r>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pelas áreas urbanas? Explique sua resposta.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3" name="Tabela 13">
            <a:extLst>
              <a:ext uri="{FF2B5EF4-FFF2-40B4-BE49-F238E27FC236}">
                <a16:creationId xmlns:a16="http://schemas.microsoft.com/office/drawing/2014/main" id="{4A8ED098-FF20-4C06-EFE1-5683D18E958F}"/>
              </a:ext>
            </a:extLst>
          </p:cNvPr>
          <p:cNvGraphicFramePr>
            <a:graphicFrameLocks noGrp="1"/>
          </p:cNvGraphicFramePr>
          <p:nvPr>
            <p:extLst>
              <p:ext uri="{D42A27DB-BD31-4B8C-83A1-F6EECF244321}">
                <p14:modId xmlns:p14="http://schemas.microsoft.com/office/powerpoint/2010/main" val="624489769"/>
              </p:ext>
            </p:extLst>
          </p:nvPr>
        </p:nvGraphicFramePr>
        <p:xfrm>
          <a:off x="157594" y="2391572"/>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14" name="Tabela 13">
            <a:extLst>
              <a:ext uri="{FF2B5EF4-FFF2-40B4-BE49-F238E27FC236}">
                <a16:creationId xmlns:a16="http://schemas.microsoft.com/office/drawing/2014/main" id="{F07693D4-6CD0-4270-2670-678DF33CB23D}"/>
              </a:ext>
            </a:extLst>
          </p:cNvPr>
          <p:cNvGraphicFramePr>
            <a:graphicFrameLocks noGrp="1"/>
          </p:cNvGraphicFramePr>
          <p:nvPr>
            <p:extLst>
              <p:ext uri="{D42A27DB-BD31-4B8C-83A1-F6EECF244321}">
                <p14:modId xmlns:p14="http://schemas.microsoft.com/office/powerpoint/2010/main" val="948137718"/>
              </p:ext>
            </p:extLst>
          </p:nvPr>
        </p:nvGraphicFramePr>
        <p:xfrm>
          <a:off x="200109" y="4274474"/>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15" name="Tabela 14">
            <a:extLst>
              <a:ext uri="{FF2B5EF4-FFF2-40B4-BE49-F238E27FC236}">
                <a16:creationId xmlns:a16="http://schemas.microsoft.com/office/drawing/2014/main" id="{3AC8E91E-B435-7338-C184-BB8E36C0EF4E}"/>
              </a:ext>
            </a:extLst>
          </p:cNvPr>
          <p:cNvGraphicFramePr>
            <a:graphicFrameLocks noGrp="1"/>
          </p:cNvGraphicFramePr>
          <p:nvPr>
            <p:extLst>
              <p:ext uri="{D42A27DB-BD31-4B8C-83A1-F6EECF244321}">
                <p14:modId xmlns:p14="http://schemas.microsoft.com/office/powerpoint/2010/main" val="3566502816"/>
              </p:ext>
            </p:extLst>
          </p:nvPr>
        </p:nvGraphicFramePr>
        <p:xfrm>
          <a:off x="181017" y="6157376"/>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spTree>
    <p:extLst>
      <p:ext uri="{BB962C8B-B14F-4D97-AF65-F5344CB8AC3E}">
        <p14:creationId xmlns:p14="http://schemas.microsoft.com/office/powerpoint/2010/main" val="3998183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682962629"/>
              </p:ext>
            </p:extLst>
          </p:nvPr>
        </p:nvGraphicFramePr>
        <p:xfrm>
          <a:off x="161925" y="1981182"/>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4</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Como eram os rios que passavam em seu município antes do processo de urbanização? Como eles estão hoje? Qual sua proposta para obtermos água de qualidade nas áreas urbanas?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Geografia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2" name="Tabela 1">
            <a:extLst>
              <a:ext uri="{FF2B5EF4-FFF2-40B4-BE49-F238E27FC236}">
                <a16:creationId xmlns:a16="http://schemas.microsoft.com/office/drawing/2014/main" id="{AAC0E2B1-1A3E-2994-51A6-E81E8EA3707C}"/>
              </a:ext>
            </a:extLst>
          </p:cNvPr>
          <p:cNvGraphicFramePr>
            <a:graphicFrameLocks noGrp="1"/>
          </p:cNvGraphicFramePr>
          <p:nvPr>
            <p:extLst>
              <p:ext uri="{D42A27DB-BD31-4B8C-83A1-F6EECF244321}">
                <p14:modId xmlns:p14="http://schemas.microsoft.com/office/powerpoint/2010/main" val="1183951726"/>
              </p:ext>
            </p:extLst>
          </p:nvPr>
        </p:nvGraphicFramePr>
        <p:xfrm>
          <a:off x="181017" y="3874932"/>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5</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Podemos afirmar que a maneira de viver, pensar e produzir dos seres humanos que vivem nas áreas urbanas provoca muitas mudanças nas paisagens? De exemplos. </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3" name="Tabela 13">
            <a:extLst>
              <a:ext uri="{FF2B5EF4-FFF2-40B4-BE49-F238E27FC236}">
                <a16:creationId xmlns:a16="http://schemas.microsoft.com/office/drawing/2014/main" id="{4A8ED098-FF20-4C06-EFE1-5683D18E958F}"/>
              </a:ext>
            </a:extLst>
          </p:cNvPr>
          <p:cNvGraphicFramePr>
            <a:graphicFrameLocks noGrp="1"/>
          </p:cNvGraphicFramePr>
          <p:nvPr/>
        </p:nvGraphicFramePr>
        <p:xfrm>
          <a:off x="157594" y="2391572"/>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14" name="Tabela 13">
            <a:extLst>
              <a:ext uri="{FF2B5EF4-FFF2-40B4-BE49-F238E27FC236}">
                <a16:creationId xmlns:a16="http://schemas.microsoft.com/office/drawing/2014/main" id="{F07693D4-6CD0-4270-2670-678DF33CB23D}"/>
              </a:ext>
            </a:extLst>
          </p:cNvPr>
          <p:cNvGraphicFramePr>
            <a:graphicFrameLocks noGrp="1"/>
          </p:cNvGraphicFramePr>
          <p:nvPr/>
        </p:nvGraphicFramePr>
        <p:xfrm>
          <a:off x="200109" y="4274474"/>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5" name="Tabela 4">
            <a:extLst>
              <a:ext uri="{FF2B5EF4-FFF2-40B4-BE49-F238E27FC236}">
                <a16:creationId xmlns:a16="http://schemas.microsoft.com/office/drawing/2014/main" id="{3626F674-520A-D52D-6863-2D96481B5B69}"/>
              </a:ext>
            </a:extLst>
          </p:cNvPr>
          <p:cNvGraphicFramePr>
            <a:graphicFrameLocks noGrp="1"/>
          </p:cNvGraphicFramePr>
          <p:nvPr>
            <p:extLst>
              <p:ext uri="{D42A27DB-BD31-4B8C-83A1-F6EECF244321}">
                <p14:modId xmlns:p14="http://schemas.microsoft.com/office/powerpoint/2010/main" val="212442546"/>
              </p:ext>
            </p:extLst>
          </p:nvPr>
        </p:nvGraphicFramePr>
        <p:xfrm>
          <a:off x="161925" y="5694871"/>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6</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Dividir a turma em grupos e pedir para cada grupo pesquisar sobre as mudanças na interação humana com a natureza a partir do surgimento das cidades. Cada grupo pode focar em um aspecto específico, como agricultura, construção urbana, poluição, etc.</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 name="Tabela 5">
            <a:extLst>
              <a:ext uri="{FF2B5EF4-FFF2-40B4-BE49-F238E27FC236}">
                <a16:creationId xmlns:a16="http://schemas.microsoft.com/office/drawing/2014/main" id="{C8D727F5-FBCA-6C27-5854-5FDD017C967E}"/>
              </a:ext>
            </a:extLst>
          </p:cNvPr>
          <p:cNvGraphicFramePr>
            <a:graphicFrameLocks noGrp="1"/>
          </p:cNvGraphicFramePr>
          <p:nvPr>
            <p:extLst>
              <p:ext uri="{D42A27DB-BD31-4B8C-83A1-F6EECF244321}">
                <p14:modId xmlns:p14="http://schemas.microsoft.com/office/powerpoint/2010/main" val="2119754191"/>
              </p:ext>
            </p:extLst>
          </p:nvPr>
        </p:nvGraphicFramePr>
        <p:xfrm>
          <a:off x="161924" y="6457205"/>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7</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Realizar uma roda de discussão em que os alunos compartilhem o que encontraram em suas pesquisas e debatam sobre as principais mudanças na interação humana com a natureza.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 name="Tabela 6">
            <a:extLst>
              <a:ext uri="{FF2B5EF4-FFF2-40B4-BE49-F238E27FC236}">
                <a16:creationId xmlns:a16="http://schemas.microsoft.com/office/drawing/2014/main" id="{FD16F235-C271-7AA0-08CA-4AF827576074}"/>
              </a:ext>
            </a:extLst>
          </p:cNvPr>
          <p:cNvGraphicFramePr>
            <a:graphicFrameLocks noGrp="1"/>
          </p:cNvGraphicFramePr>
          <p:nvPr>
            <p:extLst>
              <p:ext uri="{D42A27DB-BD31-4B8C-83A1-F6EECF244321}">
                <p14:modId xmlns:p14="http://schemas.microsoft.com/office/powerpoint/2010/main" val="3843598601"/>
              </p:ext>
            </p:extLst>
          </p:nvPr>
        </p:nvGraphicFramePr>
        <p:xfrm>
          <a:off x="161924" y="7219539"/>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8</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Pedir para os alunos criarem um mapa mental ilustrado, representando as principais mudanças na interação humana com a natureza a partir do surgimento das cidades.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8" name="Tabela 7">
            <a:extLst>
              <a:ext uri="{FF2B5EF4-FFF2-40B4-BE49-F238E27FC236}">
                <a16:creationId xmlns:a16="http://schemas.microsoft.com/office/drawing/2014/main" id="{DC665127-3985-71BE-B234-93F11CE67D91}"/>
              </a:ext>
            </a:extLst>
          </p:cNvPr>
          <p:cNvGraphicFramePr>
            <a:graphicFrameLocks noGrp="1"/>
          </p:cNvGraphicFramePr>
          <p:nvPr>
            <p:extLst>
              <p:ext uri="{D42A27DB-BD31-4B8C-83A1-F6EECF244321}">
                <p14:modId xmlns:p14="http://schemas.microsoft.com/office/powerpoint/2010/main" val="4033609255"/>
              </p:ext>
            </p:extLst>
          </p:nvPr>
        </p:nvGraphicFramePr>
        <p:xfrm>
          <a:off x="161924" y="7822511"/>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9</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Organizar uma visita a um local próximo à escola que exemplifique alguma mudança na interação humana com a natureza causada pelo surgimento das cidades, como um parque ou uma área de desmatamento. Durante a visita, os alunos devem observar e registrar suas percepções sobre as mudanças.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86099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Geografia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9" name="Tabela 8">
            <a:extLst>
              <a:ext uri="{FF2B5EF4-FFF2-40B4-BE49-F238E27FC236}">
                <a16:creationId xmlns:a16="http://schemas.microsoft.com/office/drawing/2014/main" id="{2BEC52C6-B7E0-A870-B38D-F3541E29D9EB}"/>
              </a:ext>
            </a:extLst>
          </p:cNvPr>
          <p:cNvGraphicFramePr>
            <a:graphicFrameLocks noGrp="1"/>
          </p:cNvGraphicFramePr>
          <p:nvPr>
            <p:extLst>
              <p:ext uri="{D42A27DB-BD31-4B8C-83A1-F6EECF244321}">
                <p14:modId xmlns:p14="http://schemas.microsoft.com/office/powerpoint/2010/main" val="3883713007"/>
              </p:ext>
            </p:extLst>
          </p:nvPr>
        </p:nvGraphicFramePr>
        <p:xfrm>
          <a:off x="161924" y="1701236"/>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10</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Propor um jogo de tabuleiro em que os alunos precisam responder a perguntas sobre as mudanças na interação humana com a natureza a partir do surgimento das cidades. Os alunos podem criar o jogo em grupo, com regras e peças criativas.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0" name="Tabela 9">
            <a:extLst>
              <a:ext uri="{FF2B5EF4-FFF2-40B4-BE49-F238E27FC236}">
                <a16:creationId xmlns:a16="http://schemas.microsoft.com/office/drawing/2014/main" id="{1BB29E73-0D81-EEC6-92FA-852F94181930}"/>
              </a:ext>
            </a:extLst>
          </p:cNvPr>
          <p:cNvGraphicFramePr>
            <a:graphicFrameLocks noGrp="1"/>
          </p:cNvGraphicFramePr>
          <p:nvPr>
            <p:extLst>
              <p:ext uri="{D42A27DB-BD31-4B8C-83A1-F6EECF244321}">
                <p14:modId xmlns:p14="http://schemas.microsoft.com/office/powerpoint/2010/main" val="2357547222"/>
              </p:ext>
            </p:extLst>
          </p:nvPr>
        </p:nvGraphicFramePr>
        <p:xfrm>
          <a:off x="161924" y="2460777"/>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11</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Realizar uma atividade prática em que os alunos simulem uma situação de poluição causada por uma cidade. Eles podem poluir uma área específica do ambiente da sala de aula (exemplo: jogar papel no chão) e, em seguida, discutir as consequências dessa poluição para a natureza.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2" name="Tabela 1">
            <a:extLst>
              <a:ext uri="{FF2B5EF4-FFF2-40B4-BE49-F238E27FC236}">
                <a16:creationId xmlns:a16="http://schemas.microsoft.com/office/drawing/2014/main" id="{6D69AB84-8DCC-ADB7-7387-0ABF8EAA1052}"/>
              </a:ext>
            </a:extLst>
          </p:cNvPr>
          <p:cNvGraphicFramePr>
            <a:graphicFrameLocks noGrp="1"/>
          </p:cNvGraphicFramePr>
          <p:nvPr>
            <p:extLst>
              <p:ext uri="{D42A27DB-BD31-4B8C-83A1-F6EECF244321}">
                <p14:modId xmlns:p14="http://schemas.microsoft.com/office/powerpoint/2010/main" val="140817870"/>
              </p:ext>
            </p:extLst>
          </p:nvPr>
        </p:nvGraphicFramePr>
        <p:xfrm>
          <a:off x="161924" y="3406957"/>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Pedir para os alunos pesquisarem e escreverem uma redação sobre as possíveis soluções para minimizar as consequências negativas da interação humana com a natureza nas cidades.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 name="Tabela 6">
            <a:extLst>
              <a:ext uri="{FF2B5EF4-FFF2-40B4-BE49-F238E27FC236}">
                <a16:creationId xmlns:a16="http://schemas.microsoft.com/office/drawing/2014/main" id="{73023C64-CBE6-1090-75E5-7E0EA72CFD9E}"/>
              </a:ext>
            </a:extLst>
          </p:cNvPr>
          <p:cNvGraphicFramePr>
            <a:graphicFrameLocks noGrp="1"/>
          </p:cNvGraphicFramePr>
          <p:nvPr>
            <p:extLst>
              <p:ext uri="{D42A27DB-BD31-4B8C-83A1-F6EECF244321}">
                <p14:modId xmlns:p14="http://schemas.microsoft.com/office/powerpoint/2010/main" val="48085828"/>
              </p:ext>
            </p:extLst>
          </p:nvPr>
        </p:nvGraphicFramePr>
        <p:xfrm>
          <a:off x="161924" y="4169291"/>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Organizar um debate em grupo sobre o tema, em que os alunos assumem diferentes posições, como defensor da agricultura urbana, defensor da construção de área verde nas cidades, defensor da redução de poluição, etc.</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1" name="Tabela 10">
            <a:extLst>
              <a:ext uri="{FF2B5EF4-FFF2-40B4-BE49-F238E27FC236}">
                <a16:creationId xmlns:a16="http://schemas.microsoft.com/office/drawing/2014/main" id="{C1BD5F76-7DFC-61A6-7159-B2EEB68A30F7}"/>
              </a:ext>
            </a:extLst>
          </p:cNvPr>
          <p:cNvGraphicFramePr>
            <a:graphicFrameLocks noGrp="1"/>
          </p:cNvGraphicFramePr>
          <p:nvPr>
            <p:extLst>
              <p:ext uri="{D42A27DB-BD31-4B8C-83A1-F6EECF244321}">
                <p14:modId xmlns:p14="http://schemas.microsoft.com/office/powerpoint/2010/main" val="1594282801"/>
              </p:ext>
            </p:extLst>
          </p:nvPr>
        </p:nvGraphicFramePr>
        <p:xfrm>
          <a:off x="161925" y="4857732"/>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14</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Propor aos alunos um trabalho em grupo em que eles devem criar um projeto de responsabilidade ambiental para uma cidade imaginária. Eles devem apresentar soluções para garantir uma interação mais sustentável entre os seres humanos e a natureza.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2" name="Tabela 11">
            <a:extLst>
              <a:ext uri="{FF2B5EF4-FFF2-40B4-BE49-F238E27FC236}">
                <a16:creationId xmlns:a16="http://schemas.microsoft.com/office/drawing/2014/main" id="{D7D78EF0-6C81-7971-777B-4C383B08F7EB}"/>
              </a:ext>
            </a:extLst>
          </p:cNvPr>
          <p:cNvGraphicFramePr>
            <a:graphicFrameLocks noGrp="1"/>
          </p:cNvGraphicFramePr>
          <p:nvPr>
            <p:extLst>
              <p:ext uri="{D42A27DB-BD31-4B8C-83A1-F6EECF244321}">
                <p14:modId xmlns:p14="http://schemas.microsoft.com/office/powerpoint/2010/main" val="734185331"/>
              </p:ext>
            </p:extLst>
          </p:nvPr>
        </p:nvGraphicFramePr>
        <p:xfrm>
          <a:off x="161924" y="5620066"/>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15</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Realizar um cine-debate com a exibição de um documentário ou filme que aborda as mudanças na interação humana com a natureza a partir do surgimento das cidades. Após a exibição, os alunos podem discutir e refletir sobre o tema.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23012115"/>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4514</TotalTime>
  <Words>607</Words>
  <Application>Microsoft Office PowerPoint</Application>
  <PresentationFormat>Papel A4 (210 x 297 mm)</PresentationFormat>
  <Paragraphs>54</Paragraphs>
  <Slides>4</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4</vt:i4>
      </vt:variant>
    </vt:vector>
  </HeadingPairs>
  <TitlesOfParts>
    <vt:vector size="8" baseType="lpstr">
      <vt:lpstr>Arial</vt:lpstr>
      <vt:lpstr>Calibri</vt:lpstr>
      <vt:lpstr>Calibri Light</vt:lpstr>
      <vt:lpstr>Tema do Office</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Douglas Martins Dantas</dc:creator>
  <cp:lastModifiedBy> </cp:lastModifiedBy>
  <cp:revision>75</cp:revision>
  <dcterms:created xsi:type="dcterms:W3CDTF">2022-07-31T15:12:23Z</dcterms:created>
  <dcterms:modified xsi:type="dcterms:W3CDTF">2023-09-12T17:50:25Z</dcterms:modified>
</cp:coreProperties>
</file>