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sldIdLst>
    <p:sldId id="284" r:id="rId2"/>
    <p:sldId id="287" r:id="rId3"/>
    <p:sldId id="288" r:id="rId4"/>
    <p:sldId id="289" r:id="rId5"/>
    <p:sldId id="290" r:id="rId6"/>
    <p:sldId id="291"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p:scale>
          <a:sx n="91" d="100"/>
          <a:sy n="91" d="100"/>
        </p:scale>
        <p:origin x="1476" y="-24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28/07/2023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28/07/2023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28/07/2023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28/07/2023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28/07/2023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28/07/2023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28/07/2023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529290" y="2467241"/>
            <a:ext cx="5820686" cy="4405758"/>
          </a:xfrm>
          <a:prstGeom prst="rect">
            <a:avLst/>
          </a:prstGeom>
          <a:noFill/>
        </p:spPr>
        <p:txBody>
          <a:bodyPr wrap="square" anchor="ctr">
            <a:spAutoFit/>
          </a:bodyPr>
          <a:lstStyle/>
          <a:p>
            <a:pPr algn="ctr"/>
            <a:r>
              <a:rPr lang="pt-BR" sz="4000" i="0" dirty="0">
                <a:solidFill>
                  <a:srgbClr val="000000"/>
                </a:solidFill>
                <a:effectLst/>
                <a:latin typeface="Arial" panose="020B0604020202020204" pitchFamily="34" charset="0"/>
                <a:cs typeface="Arial" panose="020B0604020202020204" pitchFamily="34" charset="0"/>
              </a:rPr>
              <a:t>Atividades humanas e dinâmica climática</a:t>
            </a:r>
          </a:p>
          <a:p>
            <a:pPr algn="ctr">
              <a:lnSpc>
                <a:spcPct val="150000"/>
              </a:lnSpc>
            </a:pPr>
            <a:endParaRPr lang="pt-BR" sz="20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(EF06GE13) Analisar consequências, vantagens e desvantagens das práticas humanas na</a:t>
            </a: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dinâmica climática (ilha de calor etc.).</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1742239624"/>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 que você entende por mudanças climáticas?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2757948858"/>
              </p:ext>
            </p:extLst>
          </p:nvPr>
        </p:nvGraphicFramePr>
        <p:xfrm>
          <a:off x="181017" y="387493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a:solidFill>
                            <a:schemeClr val="tx1"/>
                          </a:solidFill>
                          <a:latin typeface="Arial" panose="020B0604020202020204" pitchFamily="34" charset="0"/>
                          <a:ea typeface="Verdana" panose="020B0604030504040204" pitchFamily="34" charset="0"/>
                          <a:cs typeface="Arial" panose="020B0604020202020204" pitchFamily="34" charset="0"/>
                        </a:rPr>
                        <a:t>Que </a:t>
                      </a: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 mudança climática é mais falada atualmente </a:t>
                      </a:r>
                      <a:r>
                        <a:rPr lang="pt-BR" sz="1200" b="0" kern="1200">
                          <a:solidFill>
                            <a:schemeClr val="tx1"/>
                          </a:solidFill>
                          <a:latin typeface="Arial" panose="020B0604020202020204" pitchFamily="34" charset="0"/>
                          <a:ea typeface="Verdana" panose="020B0604030504040204" pitchFamily="34" charset="0"/>
                          <a:cs typeface="Arial" panose="020B0604020202020204" pitchFamily="34" charset="0"/>
                        </a:rPr>
                        <a:t>e por quê</a:t>
                      </a: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3737191784"/>
              </p:ext>
            </p:extLst>
          </p:nvPr>
        </p:nvGraphicFramePr>
        <p:xfrm>
          <a:off x="181017" y="57686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 que você entende por chuva ácida?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ela 8">
            <a:extLst>
              <a:ext uri="{FF2B5EF4-FFF2-40B4-BE49-F238E27FC236}">
                <a16:creationId xmlns:a16="http://schemas.microsoft.com/office/drawing/2014/main" id="{8265D6D6-D5F9-FA1D-28C6-3203D0F2C4EA}"/>
              </a:ext>
            </a:extLst>
          </p:cNvPr>
          <p:cNvGraphicFramePr>
            <a:graphicFrameLocks noGrp="1"/>
          </p:cNvGraphicFramePr>
          <p:nvPr>
            <p:extLst>
              <p:ext uri="{D42A27DB-BD31-4B8C-83A1-F6EECF244321}">
                <p14:modId xmlns:p14="http://schemas.microsoft.com/office/powerpoint/2010/main" val="4153135727"/>
              </p:ext>
            </p:extLst>
          </p:nvPr>
        </p:nvGraphicFramePr>
        <p:xfrm>
          <a:off x="157594" y="766243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Que ações dos seres humanos estão contribuindo para a alteração climática?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extLst>
              <p:ext uri="{D42A27DB-BD31-4B8C-83A1-F6EECF244321}">
                <p14:modId xmlns:p14="http://schemas.microsoft.com/office/powerpoint/2010/main" val="624489769"/>
              </p:ext>
            </p:extLst>
          </p:nvPr>
        </p:nvGraphicFramePr>
        <p:xfrm>
          <a:off x="157594" y="239157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extLst>
              <p:ext uri="{D42A27DB-BD31-4B8C-83A1-F6EECF244321}">
                <p14:modId xmlns:p14="http://schemas.microsoft.com/office/powerpoint/2010/main" val="948137718"/>
              </p:ext>
            </p:extLst>
          </p:nvPr>
        </p:nvGraphicFramePr>
        <p:xfrm>
          <a:off x="200109" y="4274474"/>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5" name="Tabela 14">
            <a:extLst>
              <a:ext uri="{FF2B5EF4-FFF2-40B4-BE49-F238E27FC236}">
                <a16:creationId xmlns:a16="http://schemas.microsoft.com/office/drawing/2014/main" id="{3AC8E91E-B435-7338-C184-BB8E36C0EF4E}"/>
              </a:ext>
            </a:extLst>
          </p:cNvPr>
          <p:cNvGraphicFramePr>
            <a:graphicFrameLocks noGrp="1"/>
          </p:cNvGraphicFramePr>
          <p:nvPr>
            <p:extLst>
              <p:ext uri="{D42A27DB-BD31-4B8C-83A1-F6EECF244321}">
                <p14:modId xmlns:p14="http://schemas.microsoft.com/office/powerpoint/2010/main" val="3566502816"/>
              </p:ext>
            </p:extLst>
          </p:nvPr>
        </p:nvGraphicFramePr>
        <p:xfrm>
          <a:off x="181017" y="6157376"/>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6" name="Tabela 15">
            <a:extLst>
              <a:ext uri="{FF2B5EF4-FFF2-40B4-BE49-F238E27FC236}">
                <a16:creationId xmlns:a16="http://schemas.microsoft.com/office/drawing/2014/main" id="{0E7F0EF7-7A27-29EC-9954-7B32037B27F6}"/>
              </a:ext>
            </a:extLst>
          </p:cNvPr>
          <p:cNvGraphicFramePr>
            <a:graphicFrameLocks noGrp="1"/>
          </p:cNvGraphicFramePr>
          <p:nvPr>
            <p:extLst>
              <p:ext uri="{D42A27DB-BD31-4B8C-83A1-F6EECF244321}">
                <p14:modId xmlns:p14="http://schemas.microsoft.com/office/powerpoint/2010/main" val="3497306989"/>
              </p:ext>
            </p:extLst>
          </p:nvPr>
        </p:nvGraphicFramePr>
        <p:xfrm>
          <a:off x="153263" y="807282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3998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743531121"/>
              </p:ext>
            </p:extLst>
          </p:nvPr>
        </p:nvGraphicFramePr>
        <p:xfrm>
          <a:off x="161925" y="198118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Quais as consequências que enfrentaremos devidos as alterações climáticas?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nvGraphicFramePr>
        <p:xfrm>
          <a:off x="157594" y="239157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2" name="Tabela 1">
            <a:extLst>
              <a:ext uri="{FF2B5EF4-FFF2-40B4-BE49-F238E27FC236}">
                <a16:creationId xmlns:a16="http://schemas.microsoft.com/office/drawing/2014/main" id="{1986E9EC-14D0-7851-F8C2-00E672B2AE65}"/>
              </a:ext>
            </a:extLst>
          </p:cNvPr>
          <p:cNvGraphicFramePr>
            <a:graphicFrameLocks noGrp="1"/>
          </p:cNvGraphicFramePr>
          <p:nvPr>
            <p:extLst>
              <p:ext uri="{D42A27DB-BD31-4B8C-83A1-F6EECF244321}">
                <p14:modId xmlns:p14="http://schemas.microsoft.com/office/powerpoint/2010/main" val="1770190038"/>
              </p:ext>
            </p:extLst>
          </p:nvPr>
        </p:nvGraphicFramePr>
        <p:xfrm>
          <a:off x="157594" y="3874932"/>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Qual proposta você faria para a questões climáticas a fim da preservação ambiental?</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13">
            <a:extLst>
              <a:ext uri="{FF2B5EF4-FFF2-40B4-BE49-F238E27FC236}">
                <a16:creationId xmlns:a16="http://schemas.microsoft.com/office/drawing/2014/main" id="{E2719E89-BBC5-1750-4D2E-57971B4E96BB}"/>
              </a:ext>
            </a:extLst>
          </p:cNvPr>
          <p:cNvGraphicFramePr>
            <a:graphicFrameLocks noGrp="1"/>
          </p:cNvGraphicFramePr>
          <p:nvPr>
            <p:extLst>
              <p:ext uri="{D42A27DB-BD31-4B8C-83A1-F6EECF244321}">
                <p14:modId xmlns:p14="http://schemas.microsoft.com/office/powerpoint/2010/main" val="916122342"/>
              </p:ext>
            </p:extLst>
          </p:nvPr>
        </p:nvGraphicFramePr>
        <p:xfrm>
          <a:off x="178851" y="428532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6" name="Tabela 5">
            <a:extLst>
              <a:ext uri="{FF2B5EF4-FFF2-40B4-BE49-F238E27FC236}">
                <a16:creationId xmlns:a16="http://schemas.microsoft.com/office/drawing/2014/main" id="{143FDE1E-7704-03F6-B037-B5236FC9BCB3}"/>
              </a:ext>
            </a:extLst>
          </p:cNvPr>
          <p:cNvGraphicFramePr>
            <a:graphicFrameLocks noGrp="1"/>
          </p:cNvGraphicFramePr>
          <p:nvPr>
            <p:extLst>
              <p:ext uri="{D42A27DB-BD31-4B8C-83A1-F6EECF244321}">
                <p14:modId xmlns:p14="http://schemas.microsoft.com/office/powerpoint/2010/main" val="2624593013"/>
              </p:ext>
            </p:extLst>
          </p:nvPr>
        </p:nvGraphicFramePr>
        <p:xfrm>
          <a:off x="164089" y="5964057"/>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Pesquisa em grupo: Divida os estudantes em grupos e peça a eles para pesquisarem sobre práticas humanas que influenciam a dinâmica climática, como o uso de energia, emissão de gases poluentes e urbanização. Em seguida, cada grupo deve apresentar suas descobertas para a turma e discutir as consequências e vantagens dessas práticas.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13">
            <a:extLst>
              <a:ext uri="{FF2B5EF4-FFF2-40B4-BE49-F238E27FC236}">
                <a16:creationId xmlns:a16="http://schemas.microsoft.com/office/drawing/2014/main" id="{23DBABB5-557E-D235-93CC-4A5738193A00}"/>
              </a:ext>
            </a:extLst>
          </p:cNvPr>
          <p:cNvGraphicFramePr>
            <a:graphicFrameLocks noGrp="1"/>
          </p:cNvGraphicFramePr>
          <p:nvPr>
            <p:extLst>
              <p:ext uri="{D42A27DB-BD31-4B8C-83A1-F6EECF244321}">
                <p14:modId xmlns:p14="http://schemas.microsoft.com/office/powerpoint/2010/main" val="2930958999"/>
              </p:ext>
            </p:extLst>
          </p:nvPr>
        </p:nvGraphicFramePr>
        <p:xfrm>
          <a:off x="159758" y="6757086"/>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67038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3978629714"/>
              </p:ext>
            </p:extLst>
          </p:nvPr>
        </p:nvGraphicFramePr>
        <p:xfrm>
          <a:off x="181017" y="1741332"/>
          <a:ext cx="6529820" cy="112809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Debate sobre a ilha de calor: Promova um debate em sala de aula sobre a ilha de calor urbana. Peça aos estudantes para pesquisarem sobre o assunto e preparem argumentos a favor e contra a urbanização em relação ao seu impacto na temperatura local. Durante o debate, os estudantes devem analisar as consequências e influências das práticas humanas nesse contexto.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3325906095"/>
              </p:ext>
            </p:extLst>
          </p:nvPr>
        </p:nvGraphicFramePr>
        <p:xfrm>
          <a:off x="181017" y="4168482"/>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Observação de imagens de satélite: Mostre aos estudantes imagens de satélite de diferentes áreas urbanas e não urbanas. Peça a eles para observarem e compararem as diferenças na temperatura entre essas áreas. Em seguida, discuta em sala de aula como as práticas humanas podem influenciar essas diferenças.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3030FE8E-B105-B490-15D7-5B6531687053}"/>
              </a:ext>
            </a:extLst>
          </p:cNvPr>
          <p:cNvGraphicFramePr>
            <a:graphicFrameLocks noGrp="1"/>
          </p:cNvGraphicFramePr>
          <p:nvPr>
            <p:extLst>
              <p:ext uri="{D42A27DB-BD31-4B8C-83A1-F6EECF244321}">
                <p14:modId xmlns:p14="http://schemas.microsoft.com/office/powerpoint/2010/main" val="1401789678"/>
              </p:ext>
            </p:extLst>
          </p:nvPr>
        </p:nvGraphicFramePr>
        <p:xfrm>
          <a:off x="157594" y="6405603"/>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Análise de dados climáticos: Peça aos estudantes para coletarem dados climáticos de diferentes áreas, como temperatura, umidade e velocidade do vento. Em seguida, peça a eles para analisarem esses dados e identificarem possíveis relações entre as práticas humanas e a dinâmica climática.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8" name="Tabela 13">
            <a:extLst>
              <a:ext uri="{FF2B5EF4-FFF2-40B4-BE49-F238E27FC236}">
                <a16:creationId xmlns:a16="http://schemas.microsoft.com/office/drawing/2014/main" id="{4F91BD54-AE59-4F0E-0687-86BEB53774E7}"/>
              </a:ext>
            </a:extLst>
          </p:cNvPr>
          <p:cNvGraphicFramePr>
            <a:graphicFrameLocks noGrp="1"/>
          </p:cNvGraphicFramePr>
          <p:nvPr>
            <p:extLst>
              <p:ext uri="{D42A27DB-BD31-4B8C-83A1-F6EECF244321}">
                <p14:modId xmlns:p14="http://schemas.microsoft.com/office/powerpoint/2010/main" val="506373835"/>
              </p:ext>
            </p:extLst>
          </p:nvPr>
        </p:nvGraphicFramePr>
        <p:xfrm>
          <a:off x="157594" y="2640193"/>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9" name="Tabela 13">
            <a:extLst>
              <a:ext uri="{FF2B5EF4-FFF2-40B4-BE49-F238E27FC236}">
                <a16:creationId xmlns:a16="http://schemas.microsoft.com/office/drawing/2014/main" id="{027027D6-BA93-CA25-8766-EE8402ED037A}"/>
              </a:ext>
            </a:extLst>
          </p:cNvPr>
          <p:cNvGraphicFramePr>
            <a:graphicFrameLocks noGrp="1"/>
          </p:cNvGraphicFramePr>
          <p:nvPr>
            <p:extLst>
              <p:ext uri="{D42A27DB-BD31-4B8C-83A1-F6EECF244321}">
                <p14:modId xmlns:p14="http://schemas.microsoft.com/office/powerpoint/2010/main" val="2134650317"/>
              </p:ext>
            </p:extLst>
          </p:nvPr>
        </p:nvGraphicFramePr>
        <p:xfrm>
          <a:off x="181017" y="494253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0" name="Tabela 13">
            <a:extLst>
              <a:ext uri="{FF2B5EF4-FFF2-40B4-BE49-F238E27FC236}">
                <a16:creationId xmlns:a16="http://schemas.microsoft.com/office/drawing/2014/main" id="{D59A69EF-7622-55B5-E5B0-E0A214F0ECFF}"/>
              </a:ext>
            </a:extLst>
          </p:cNvPr>
          <p:cNvGraphicFramePr>
            <a:graphicFrameLocks noGrp="1"/>
          </p:cNvGraphicFramePr>
          <p:nvPr>
            <p:extLst>
              <p:ext uri="{D42A27DB-BD31-4B8C-83A1-F6EECF244321}">
                <p14:modId xmlns:p14="http://schemas.microsoft.com/office/powerpoint/2010/main" val="1451530878"/>
              </p:ext>
            </p:extLst>
          </p:nvPr>
        </p:nvGraphicFramePr>
        <p:xfrm>
          <a:off x="153263" y="7224582"/>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422582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1422525239"/>
              </p:ext>
            </p:extLst>
          </p:nvPr>
        </p:nvGraphicFramePr>
        <p:xfrm>
          <a:off x="161925" y="1981182"/>
          <a:ext cx="6529820" cy="112809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Simulação de cenários futuros: Divida a turma em grupos e peça a cada grupo para simular um cenário futuro relacionado à dinâmica climática. Por exemplo, um grupo pode simular um aumento na emissão de gases poluentes, enquanto outro grupo pode simular medidas de sustentabilidade adotadas por uma cidade. Em seguida, discuta em sala de aula as consequências e influências de cada cenário.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446852885"/>
              </p:ext>
            </p:extLst>
          </p:nvPr>
        </p:nvGraphicFramePr>
        <p:xfrm>
          <a:off x="181017" y="4103191"/>
          <a:ext cx="6529820" cy="112809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Role play: Organize um role play em sala de aula, no qual os estudantes representam diferentes personagens envolvidos na dinâmica climática, como moradores, governantes, cientistas e empresas. Peça a cada personagem para expressar seus interesses e argumentos sobre práticas humanas que influenciam a dinâmica climática. Em seguida, avalie em conjunto as consequências e vantagens de cada perspectiva.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2930468068"/>
              </p:ext>
            </p:extLst>
          </p:nvPr>
        </p:nvGraphicFramePr>
        <p:xfrm>
          <a:off x="181017" y="6157376"/>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Visitas a campo: Organize visitas a locais que são conhecidos por seus efeitos na dinâmica climática, como áreas urbanas, parques e áreas rurais. Durante as visitas, os estudantes devem observar e discutir as consequências das práticas humanas nesses locais.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nvGraphicFramePr>
        <p:xfrm>
          <a:off x="157594" y="2788221"/>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nvGraphicFramePr>
        <p:xfrm>
          <a:off x="200109" y="4877550"/>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5" name="Tabela 14">
            <a:extLst>
              <a:ext uri="{FF2B5EF4-FFF2-40B4-BE49-F238E27FC236}">
                <a16:creationId xmlns:a16="http://schemas.microsoft.com/office/drawing/2014/main" id="{3AC8E91E-B435-7338-C184-BB8E36C0EF4E}"/>
              </a:ext>
            </a:extLst>
          </p:cNvPr>
          <p:cNvGraphicFramePr>
            <a:graphicFrameLocks noGrp="1"/>
          </p:cNvGraphicFramePr>
          <p:nvPr/>
        </p:nvGraphicFramePr>
        <p:xfrm>
          <a:off x="181017" y="6781535"/>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76044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2262054717"/>
              </p:ext>
            </p:extLst>
          </p:nvPr>
        </p:nvGraphicFramePr>
        <p:xfrm>
          <a:off x="161925" y="1981182"/>
          <a:ext cx="6529820" cy="131097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Elaboração de cartazes informativos: Peça aos estudantes para elaborarem cartazes informativos sobre práticas humanas que influenciam a dinâmica climática, como o desmatamento, uso de energia não renovável e expansão urbana. Cada cartaz deve conter informações sobre as consequências e vantagens dessas práticas. Os estudantes podem expor os cartazes na escola ou em outros espaços para conscientizar a comunidade.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Geografia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647942930"/>
              </p:ext>
            </p:extLst>
          </p:nvPr>
        </p:nvGraphicFramePr>
        <p:xfrm>
          <a:off x="181017" y="4360276"/>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Leitura e discussão de artigos científicos: Selecione artigos científicos que abordam as consequências e influências das práticas humanas na dinâmica climática. Peça aos estudantes para lerem os artigos e, em seguida, promova discussões em sala de aula para avaliar as informações apresentadas e sua relevância para a compreensão do tema.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1507420524"/>
              </p:ext>
            </p:extLst>
          </p:nvPr>
        </p:nvGraphicFramePr>
        <p:xfrm>
          <a:off x="181017" y="6506245"/>
          <a:ext cx="6529820" cy="112809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Projeto de conscientização: Peça aos estudantes para desenvolverem projetos de conscientização sobre as consequências e influências das práticas humanas na dinâmica climática. Eles podem elaborar folders, vídeos, apresentações ou até mesmo realizar ações práticas, como mutirões de limpeza ou plantio de árvores. Ao final dos projetos, os estudantes devem apresentar seus resultados e refletir sobre o impacto de suas ações.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3" name="Tabela 13">
            <a:extLst>
              <a:ext uri="{FF2B5EF4-FFF2-40B4-BE49-F238E27FC236}">
                <a16:creationId xmlns:a16="http://schemas.microsoft.com/office/drawing/2014/main" id="{4A8ED098-FF20-4C06-EFE1-5683D18E958F}"/>
              </a:ext>
            </a:extLst>
          </p:cNvPr>
          <p:cNvGraphicFramePr>
            <a:graphicFrameLocks noGrp="1"/>
          </p:cNvGraphicFramePr>
          <p:nvPr/>
        </p:nvGraphicFramePr>
        <p:xfrm>
          <a:off x="157594" y="3030985"/>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4" name="Tabela 13">
            <a:extLst>
              <a:ext uri="{FF2B5EF4-FFF2-40B4-BE49-F238E27FC236}">
                <a16:creationId xmlns:a16="http://schemas.microsoft.com/office/drawing/2014/main" id="{F07693D4-6CD0-4270-2670-678DF33CB23D}"/>
              </a:ext>
            </a:extLst>
          </p:cNvPr>
          <p:cNvGraphicFramePr>
            <a:graphicFrameLocks noGrp="1"/>
          </p:cNvGraphicFramePr>
          <p:nvPr/>
        </p:nvGraphicFramePr>
        <p:xfrm>
          <a:off x="176686" y="5048405"/>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15" name="Tabela 14">
            <a:extLst>
              <a:ext uri="{FF2B5EF4-FFF2-40B4-BE49-F238E27FC236}">
                <a16:creationId xmlns:a16="http://schemas.microsoft.com/office/drawing/2014/main" id="{3AC8E91E-B435-7338-C184-BB8E36C0EF4E}"/>
              </a:ext>
            </a:extLst>
          </p:cNvPr>
          <p:cNvGraphicFramePr>
            <a:graphicFrameLocks noGrp="1"/>
          </p:cNvGraphicFramePr>
          <p:nvPr/>
        </p:nvGraphicFramePr>
        <p:xfrm>
          <a:off x="176686" y="7353035"/>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2240237860"/>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661</TotalTime>
  <Words>791</Words>
  <Application>Microsoft Office PowerPoint</Application>
  <PresentationFormat>Papel A4 (210 x 297 mm)</PresentationFormat>
  <Paragraphs>65</Paragraphs>
  <Slides>6</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6</vt:i4>
      </vt:variant>
    </vt:vector>
  </HeadingPairs>
  <TitlesOfParts>
    <vt:vector size="10"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57</cp:revision>
  <dcterms:created xsi:type="dcterms:W3CDTF">2022-07-31T15:12:23Z</dcterms:created>
  <dcterms:modified xsi:type="dcterms:W3CDTF">2023-07-28T22:44:16Z</dcterms:modified>
</cp:coreProperties>
</file>