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6" r:id="rId3"/>
    <p:sldId id="287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90" y="1935781"/>
            <a:ext cx="5820686" cy="54686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Lentes corretivas</a:t>
            </a:r>
          </a:p>
          <a:p>
            <a:pPr algn="ctr">
              <a:lnSpc>
                <a:spcPct val="150000"/>
              </a:lnSpc>
            </a:pPr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(EF06CI08) Explicar a importância da visão (captação e interpretação das imagens) na interação do organismo com o meio e, com base no funcionamento do olho humano, selecionar lentes adequadas para a correção de diferentes defeitos da visão.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095295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Identifique e assinale a abaixo, a principais funções dos componentes dos olhos.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14A690B0-60EF-A58A-A94B-BE386DF2F5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421599"/>
              </p:ext>
            </p:extLst>
          </p:nvPr>
        </p:nvGraphicFramePr>
        <p:xfrm>
          <a:off x="355023" y="2586947"/>
          <a:ext cx="6336722" cy="6647284"/>
        </p:xfrm>
        <a:graphic>
          <a:graphicData uri="http://schemas.openxmlformats.org/drawingml/2006/table">
            <a:tbl>
              <a:tblPr firstRow="1" firstCol="1" bandRow="1"/>
              <a:tblGrid>
                <a:gridCol w="2299934">
                  <a:extLst>
                    <a:ext uri="{9D8B030D-6E8A-4147-A177-3AD203B41FA5}">
                      <a16:colId xmlns:a16="http://schemas.microsoft.com/office/drawing/2014/main" val="701050258"/>
                    </a:ext>
                  </a:extLst>
                </a:gridCol>
                <a:gridCol w="4036788">
                  <a:extLst>
                    <a:ext uri="{9D8B030D-6E8A-4147-A177-3AD203B41FA5}">
                      <a16:colId xmlns:a16="http://schemas.microsoft.com/office/drawing/2014/main" val="945105548"/>
                    </a:ext>
                  </a:extLst>
                </a:gridCol>
              </a:tblGrid>
              <a:tr h="56265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a) Esclera. </a:t>
                      </a:r>
                    </a:p>
                  </a:txBody>
                  <a:tcPr marL="61096" marR="610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   ) Á</a:t>
                      </a:r>
                      <a:r>
                        <a:rPr lang="pt-BR" sz="1100" kern="100" dirty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 circular e colorida do olho que circunda a pupila, controlando</a:t>
                      </a:r>
                      <a:r>
                        <a:rPr lang="pt-BR" sz="1100" kern="100" dirty="0">
                          <a:solidFill>
                            <a:srgbClr val="040C2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quantidade de luz que entra no olho.</a:t>
                      </a:r>
                      <a:endParaRPr lang="pt-BR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96" marR="610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695180"/>
                  </a:ext>
                </a:extLst>
              </a:tr>
              <a:tr h="56287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b) Córnea.</a:t>
                      </a:r>
                    </a:p>
                  </a:txBody>
                  <a:tcPr marL="61096" marR="610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   ) É</a:t>
                      </a:r>
                      <a:r>
                        <a:rPr lang="pt-BR" sz="1100" kern="100" dirty="0">
                          <a:solidFill>
                            <a:srgbClr val="040C2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responsável pela formação do humor aquoso e pela acomodação, ou seja, mobilidade do cristalino.</a:t>
                      </a:r>
                      <a:endParaRPr lang="pt-BR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1096" marR="610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6601981"/>
                  </a:ext>
                </a:extLst>
              </a:tr>
              <a:tr h="56287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 Coroide.</a:t>
                      </a:r>
                    </a:p>
                  </a:txBody>
                  <a:tcPr marL="61096" marR="610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   ) </a:t>
                      </a:r>
                      <a:r>
                        <a:rPr lang="pt-BR" sz="1100" kern="10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Uma finíssima camada de tecido sensível à luz, localizada no fundo do olho.</a:t>
                      </a:r>
                      <a:endParaRPr lang="pt-BR" sz="11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1096" marR="610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0974179"/>
                  </a:ext>
                </a:extLst>
              </a:tr>
              <a:tr h="63217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d) Corpo Ciliar.</a:t>
                      </a:r>
                    </a:p>
                  </a:txBody>
                  <a:tcPr marL="61096" marR="610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   ) N</a:t>
                      </a:r>
                      <a:r>
                        <a:rPr lang="pt-BR" sz="1100" kern="100" dirty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ome dado ao fluido transparente que preenche a câmara anterior e posterior do olho, tendo a função de </a:t>
                      </a:r>
                      <a:r>
                        <a:rPr lang="pt-PT" sz="1100" kern="0" dirty="0">
                          <a:solidFill>
                            <a:srgbClr val="040C28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nutrir a córnea e o cristalino e mantém uma pressão hidrostática conveniente para o olho</a:t>
                      </a:r>
                      <a:r>
                        <a:rPr lang="pt-PT" sz="1100" kern="0" dirty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t-BR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96" marR="610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1491925"/>
                  </a:ext>
                </a:extLst>
              </a:tr>
              <a:tr h="882502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e) Íris.</a:t>
                      </a:r>
                    </a:p>
                  </a:txBody>
                  <a:tcPr marL="61096" marR="610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    ) G</a:t>
                      </a:r>
                      <a:r>
                        <a:rPr lang="pt-BR" sz="1100" kern="100" dirty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claro que enche a cavidade vítrea ou cavidade posterior do globo ocular, cujas funções são </a:t>
                      </a:r>
                      <a:r>
                        <a:rPr lang="pt-BR" sz="1100" kern="100" dirty="0">
                          <a:solidFill>
                            <a:srgbClr val="040C2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dar volume ao olho, apoiar a retina e manter a sua transparência para permitir que os feixes de luz possam atravessá-la.</a:t>
                      </a:r>
                      <a:endParaRPr lang="pt-BR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1096" marR="610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527773"/>
                  </a:ext>
                </a:extLst>
              </a:tr>
              <a:tr h="72269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f) Retina.</a:t>
                      </a:r>
                    </a:p>
                  </a:txBody>
                  <a:tcPr marL="61096" marR="610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   ) T</a:t>
                      </a:r>
                      <a:r>
                        <a:rPr lang="pt-BR" sz="1100" kern="10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ecido fibroso externo que reveste o globo ocular. Também conhecida como “branco do olho”, tendo a função de proteger os olhos. </a:t>
                      </a:r>
                      <a:endParaRPr lang="pt-BR" sz="11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1096" marR="610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1630017"/>
                  </a:ext>
                </a:extLst>
              </a:tr>
              <a:tr h="47236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g) Humor aquoso.</a:t>
                      </a:r>
                    </a:p>
                  </a:txBody>
                  <a:tcPr marL="61096" marR="610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    ) É</a:t>
                      </a:r>
                      <a:r>
                        <a:rPr lang="pt-BR" sz="1100" kern="100" dirty="0">
                          <a:solidFill>
                            <a:srgbClr val="040C2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uma camada vascular da parede do globo ocular, que fica entre a parte branca do olho (esclera) e a retina (membrana visual).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t-BR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96" marR="610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8039220"/>
                  </a:ext>
                </a:extLst>
              </a:tr>
              <a:tr h="72269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h) Humor vítreo.</a:t>
                      </a:r>
                    </a:p>
                  </a:txBody>
                  <a:tcPr marL="61096" marR="610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kern="100">
                          <a:solidFill>
                            <a:srgbClr val="040C2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   ) Camada protetora da parte frontal do olho e também ajuda a concentrar a luz sobre a retina, no fundo do olho.</a:t>
                      </a:r>
                      <a:endParaRPr lang="pt-BR" sz="11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1096" marR="610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206863"/>
                  </a:ext>
                </a:extLst>
              </a:tr>
              <a:tr h="47236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i) Cristalino.</a:t>
                      </a:r>
                    </a:p>
                  </a:txBody>
                  <a:tcPr marL="61096" marR="610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    ) </a:t>
                      </a:r>
                      <a:r>
                        <a:rPr lang="pt-BR" sz="1100" kern="100" dirty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É uma espécie de 'lente' transparente e flexível que está localizada atrás da pupila, tendo a função de </a:t>
                      </a:r>
                      <a:r>
                        <a:rPr lang="pt-BR" sz="1100" kern="100" dirty="0">
                          <a:solidFill>
                            <a:srgbClr val="040C2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regular o foco dos objetos.</a:t>
                      </a:r>
                      <a:endParaRPr lang="pt-BR" sz="11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96" marR="610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497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909588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Explique a importância da visão.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57069BD1-8E0E-F5D8-65F9-F7EEC57F0F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871691"/>
              </p:ext>
            </p:extLst>
          </p:nvPr>
        </p:nvGraphicFramePr>
        <p:xfrm>
          <a:off x="157594" y="2586947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237FCF6B-D752-1DF3-3A7D-E97569F7D6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163262"/>
              </p:ext>
            </p:extLst>
          </p:nvPr>
        </p:nvGraphicFramePr>
        <p:xfrm>
          <a:off x="161925" y="407030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Cite alguns problemas na formação da imagem.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1C541EF2-2DAD-C984-D5B8-4EF750FAFD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147418"/>
              </p:ext>
            </p:extLst>
          </p:nvPr>
        </p:nvGraphicFramePr>
        <p:xfrm>
          <a:off x="157594" y="46760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3DACDA13-6E81-2951-FEED-AD8B4B4A60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786369"/>
              </p:ext>
            </p:extLst>
          </p:nvPr>
        </p:nvGraphicFramePr>
        <p:xfrm>
          <a:off x="161925" y="6159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as lentes utilizadas para corrigir a hipermetropia?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E2886F73-1E18-B19C-73F0-0823957369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996528"/>
              </p:ext>
            </p:extLst>
          </p:nvPr>
        </p:nvGraphicFramePr>
        <p:xfrm>
          <a:off x="157594" y="6765197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409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1122</TotalTime>
  <Words>428</Words>
  <Application>Microsoft Office PowerPoint</Application>
  <PresentationFormat>Papel A4 (210 x 297 mm)</PresentationFormat>
  <Paragraphs>48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67</cp:revision>
  <dcterms:created xsi:type="dcterms:W3CDTF">2022-07-31T15:12:23Z</dcterms:created>
  <dcterms:modified xsi:type="dcterms:W3CDTF">2023-06-12T12:35:47Z</dcterms:modified>
</cp:coreProperties>
</file>