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9"/>
  </p:notesMasterIdLst>
  <p:sldIdLst>
    <p:sldId id="284" r:id="rId2"/>
    <p:sldId id="287" r:id="rId3"/>
    <p:sldId id="288" r:id="rId4"/>
    <p:sldId id="286" r:id="rId5"/>
    <p:sldId id="289" r:id="rId6"/>
    <p:sldId id="290" r:id="rId7"/>
    <p:sldId id="291" r:id="rId8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660"/>
  </p:normalViewPr>
  <p:slideViewPr>
    <p:cSldViewPr snapToGrid="0">
      <p:cViewPr>
        <p:scale>
          <a:sx n="78" d="100"/>
          <a:sy n="78" d="100"/>
        </p:scale>
        <p:origin x="1770" y="-8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15/06/2023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15/06/2023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15/06/2023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15/06/2023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15/06/2023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15/06/2023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15/06/2023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15/06/2023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15/06/2023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15/06/2023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15/06/2023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15/06/2023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15/06/2023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529290" y="2390296"/>
            <a:ext cx="5820686" cy="4559646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Célula como unidade da vida</a:t>
            </a:r>
            <a:endParaRPr lang="pt-BR" sz="1938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fontAlgn="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(EF06CI05) Explicar a organização básica das células e seu papel como unidade estrutural e funcional dos seres vivos.</a:t>
            </a:r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Ciências – 6º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2726058"/>
              </p:ext>
            </p:extLst>
          </p:nvPr>
        </p:nvGraphicFramePr>
        <p:xfrm>
          <a:off x="161924" y="2051603"/>
          <a:ext cx="6529820" cy="13109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7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 Floresta Amazônica localizada no norte do continente sul-americano ocupa uma área que corresponde a mais de 50% do território brasileiro. Este bioma é considerado como possuidor da maior biodiversidade no mundo, incluindo a presença de milhares de espécies de animais, vegetais e fungos, além de uma grande quantidade de microrganismos bacterianos responsáveis pela decomposição da matéria orgânica, influenciando na riqueza do solo desta área.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Ciências – 6º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70A419E8-4734-7860-5EA5-6538535D4619}"/>
              </a:ext>
            </a:extLst>
          </p:cNvPr>
          <p:cNvSpPr txBox="1"/>
          <p:nvPr/>
        </p:nvSpPr>
        <p:spPr>
          <a:xfrm>
            <a:off x="325276" y="4193574"/>
            <a:ext cx="63664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Todos os organismos vivos apresentam células idênticas.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Uma única célula possui elementos necessários para a sua função vital.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Apenas células de organismos pequenos não podem ser observadas a olho nu.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Uma mesma espécie possui um único tipo de célula em toda sua constituição.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Para a existência de um organismo vivo são necessários ao menos duas células.</a:t>
            </a:r>
          </a:p>
          <a:p>
            <a:pPr marL="228600" lvl="0" indent="-228600">
              <a:buAutoNum type="alphaLcParenR"/>
            </a:pPr>
            <a:endParaRPr lang="pt-BR" sz="1200" kern="12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60A16CBB-25EA-B3EA-BED0-3935F82C32EB}"/>
              </a:ext>
            </a:extLst>
          </p:cNvPr>
          <p:cNvSpPr txBox="1"/>
          <p:nvPr/>
        </p:nvSpPr>
        <p:spPr>
          <a:xfrm>
            <a:off x="325276" y="3362577"/>
            <a:ext cx="627831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Quanto às características dos seres vivos presentes na Floresta amazônica, todas possuem uma unidade fundamental a qual chamamos de célula. </a:t>
            </a:r>
          </a:p>
          <a:p>
            <a:pPr algn="just"/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Assinale a alternativa que apresenta uma informação verdadeiras sobre as células.</a:t>
            </a:r>
          </a:p>
          <a:p>
            <a:pPr algn="just"/>
            <a:endParaRPr lang="pt-BR" sz="1200" b="0" kern="1200" dirty="0">
              <a:solidFill>
                <a:schemeClr val="tx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just"/>
            <a:endParaRPr lang="pt-BR" sz="1200" b="0" kern="1200" dirty="0">
              <a:solidFill>
                <a:schemeClr val="tx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95F3DB84-BA57-C6A8-1023-B228AAA312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8910990"/>
              </p:ext>
            </p:extLst>
          </p:nvPr>
        </p:nvGraphicFramePr>
        <p:xfrm>
          <a:off x="161924" y="5624189"/>
          <a:ext cx="6491482" cy="14938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695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Você sabia que lavar e cozinhar corretamente os alimentos te previne de várias doenças? Isso ocorre porque alimentos mal higienizados podem apresentar agentes infecciosos para o ser humano. </a:t>
                      </a:r>
                    </a:p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Por exemplo, infecção intestinal provocada por Salmonelose pode ser adquirida pela ingestão de bactérias presentes em ovos crus de galinha e outros alimentos. Já a infecção por ingestão de cistos de um verme chamado de tênia </a:t>
                      </a:r>
                      <a:r>
                        <a:rPr lang="pt-BR" sz="1200" b="0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(também conhecida como solitária) 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em carne de porco crua ou mal passada, pode ser até mais grave e levar à morte.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035EBAC6-8FEC-3A32-059E-9FE860396D82}"/>
              </a:ext>
            </a:extLst>
          </p:cNvPr>
          <p:cNvSpPr txBox="1"/>
          <p:nvPr/>
        </p:nvSpPr>
        <p:spPr>
          <a:xfrm>
            <a:off x="344446" y="7764374"/>
            <a:ext cx="63664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Bactérias.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Tênia.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Porco.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Galinha.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Ser humano.</a:t>
            </a:r>
          </a:p>
          <a:p>
            <a:pPr marL="228600" lvl="0" indent="-228600">
              <a:buAutoNum type="alphaLcParenR"/>
            </a:pP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94F61C6B-C433-8C61-4D9A-AE01BBAE56E0}"/>
              </a:ext>
            </a:extLst>
          </p:cNvPr>
          <p:cNvSpPr txBox="1"/>
          <p:nvPr/>
        </p:nvSpPr>
        <p:spPr>
          <a:xfrm>
            <a:off x="328612" y="7118043"/>
            <a:ext cx="615810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 texto acima cita vários seres vivos. Indique a alternativa que mostre apenas seres vivos constituídos por células procarióticas.</a:t>
            </a:r>
          </a:p>
          <a:p>
            <a:pPr algn="just"/>
            <a:endParaRPr lang="pt-BR" sz="1200" b="0" kern="1200" dirty="0">
              <a:solidFill>
                <a:schemeClr val="tx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048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0287060"/>
              </p:ext>
            </p:extLst>
          </p:nvPr>
        </p:nvGraphicFramePr>
        <p:xfrm>
          <a:off x="161925" y="2056997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7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Luana passou por sua primeira experiência de mergulho em alto mar. Em seu mergulho, ela presenciou a existência de vários seres vivos, como águas-vivas, tartarugas, peixes e algas marítimas.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CaixaDeTexto 13">
            <a:extLst>
              <a:ext uri="{FF2B5EF4-FFF2-40B4-BE49-F238E27FC236}">
                <a16:creationId xmlns:a16="http://schemas.microsoft.com/office/drawing/2014/main" id="{51F5BC8F-6C9D-67E1-71D6-67E9D5044A10}"/>
              </a:ext>
            </a:extLst>
          </p:cNvPr>
          <p:cNvSpPr txBox="1"/>
          <p:nvPr/>
        </p:nvSpPr>
        <p:spPr>
          <a:xfrm>
            <a:off x="325277" y="3465662"/>
            <a:ext cx="63664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Tartaruga e peixes &lt; águas-vivas &lt; algas marítimas.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Algas marítimas &lt; águas-vivas &lt; peixes e tartaruga.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Algas marítimas &lt; peixes e águas-vivas &lt; tartaruga.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Águas-vivas &lt; algas marítimas e peixes &lt; tartaruga.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Águas-vivas e peixes &lt; tartaruga &lt; algas marítimas.</a:t>
            </a:r>
          </a:p>
          <a:p>
            <a:pPr marL="228600" lvl="0" indent="-228600">
              <a:buAutoNum type="alphaLcParenR"/>
            </a:pP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Ciências – 6º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6B0E08B8-7D88-817B-F53F-F55B1B8CF960}"/>
              </a:ext>
            </a:extLst>
          </p:cNvPr>
          <p:cNvSpPr txBox="1"/>
          <p:nvPr/>
        </p:nvSpPr>
        <p:spPr>
          <a:xfrm>
            <a:off x="325277" y="2819331"/>
            <a:ext cx="63664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Assinale a alternativa que mostre uma correlação crescente de complexidade biológica dos animais que Luana observou em seu mergulho.</a:t>
            </a:r>
          </a:p>
          <a:p>
            <a:pPr algn="just"/>
            <a:endParaRPr lang="pt-BR" sz="1200" b="0" kern="1200" dirty="0">
              <a:solidFill>
                <a:schemeClr val="tx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77F2DEC-00EC-7C9C-9EE2-17D31C79AB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7760773"/>
              </p:ext>
            </p:extLst>
          </p:nvPr>
        </p:nvGraphicFramePr>
        <p:xfrm>
          <a:off x="161924" y="5234391"/>
          <a:ext cx="6491482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695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Você gosta de tomar iogurte? O iogurte é um alimento muito consumido na alimentação do brasileiro, principalmente no café da manhã e em lanches. Além do sabor, muitas pessoas consomem iogurtes naturais para fins de saúde, como na regulação da flora intestinal.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CD902DC4-84E8-62F3-5669-05914107A7BC}"/>
              </a:ext>
            </a:extLst>
          </p:cNvPr>
          <p:cNvSpPr txBox="1"/>
          <p:nvPr/>
        </p:nvSpPr>
        <p:spPr>
          <a:xfrm>
            <a:off x="348622" y="6820299"/>
            <a:ext cx="63664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Leite.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Xarope de açúcar.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Fermento lácteo.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Morango.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Água.</a:t>
            </a:r>
          </a:p>
          <a:p>
            <a:pPr marL="228600" lvl="0" indent="-228600">
              <a:buAutoNum type="alphaLcParenR"/>
            </a:pP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EA1B7E86-436C-6BDE-8F71-65D22A026055}"/>
              </a:ext>
            </a:extLst>
          </p:cNvPr>
          <p:cNvSpPr txBox="1"/>
          <p:nvPr/>
        </p:nvSpPr>
        <p:spPr>
          <a:xfrm>
            <a:off x="348622" y="5993088"/>
            <a:ext cx="628764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Considerando que um iogurte de morango comercial de uma marca hipotética é produzido com leite, xarope de açúcar, fermento lácteo, morango e água, qual desses ingredientes possui a constituição mais básica do ponto de vista biológico?</a:t>
            </a:r>
          </a:p>
          <a:p>
            <a:pPr algn="just"/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758219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5349429"/>
              </p:ext>
            </p:extLst>
          </p:nvPr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Ciências – 6º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0D4E1039-973A-4E99-F2CF-08BFDC2A5F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615866"/>
              </p:ext>
            </p:extLst>
          </p:nvPr>
        </p:nvGraphicFramePr>
        <p:xfrm>
          <a:off x="164090" y="2084175"/>
          <a:ext cx="6529820" cy="945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7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As células animais e vegetais possuem algumas semelhanças, como a presença de membrana plasmática e citoplasma. No entanto, as células vegetais possuem duas estruturas que as diferenciam: uma que tem a função de proteger a membrana plasmática e outra que auxilia o processo de fotossíntese.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CaixaDeTexto 7">
            <a:extLst>
              <a:ext uri="{FF2B5EF4-FFF2-40B4-BE49-F238E27FC236}">
                <a16:creationId xmlns:a16="http://schemas.microsoft.com/office/drawing/2014/main" id="{E070D88B-755A-DFB4-DB85-645F1F419CF4}"/>
              </a:ext>
            </a:extLst>
          </p:cNvPr>
          <p:cNvSpPr txBox="1"/>
          <p:nvPr/>
        </p:nvSpPr>
        <p:spPr>
          <a:xfrm>
            <a:off x="325277" y="3505739"/>
            <a:ext cx="63664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buAutoNum type="alphaLcParenR"/>
            </a:pPr>
            <a:r>
              <a:rPr lang="pt-BR" sz="1200" b="0" dirty="0">
                <a:latin typeface="Arial" panose="020B0604020202020204" pitchFamily="34" charset="0"/>
                <a:cs typeface="Arial" panose="020B0604020202020204" pitchFamily="34" charset="0"/>
              </a:rPr>
              <a:t>Parede celular e cloroplasto.</a:t>
            </a:r>
          </a:p>
          <a:p>
            <a:pPr marL="228600" lvl="0" indent="-228600">
              <a:buAutoNum type="alphaLcParenR"/>
            </a:pPr>
            <a:r>
              <a:rPr lang="pt-BR" sz="1200" b="0" dirty="0">
                <a:latin typeface="Arial" panose="020B0604020202020204" pitchFamily="34" charset="0"/>
                <a:cs typeface="Arial" panose="020B0604020202020204" pitchFamily="34" charset="0"/>
              </a:rPr>
              <a:t>Parede celular e vacúolo.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Membrana plasmática e plasto</a:t>
            </a:r>
            <a:r>
              <a:rPr lang="pt-BR" sz="1200" b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Membrana nuclear e cloroplasto.</a:t>
            </a:r>
            <a:endParaRPr lang="pt-BR" sz="12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0" indent="-228600">
              <a:buAutoNum type="alphaLcParenR"/>
            </a:pPr>
            <a:r>
              <a:rPr lang="pt-BR" sz="1200" b="0" kern="1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Núcleo e mitocôndria.</a:t>
            </a:r>
          </a:p>
          <a:p>
            <a:pPr marL="228600" lvl="0" indent="-228600">
              <a:buAutoNum type="alphaLcParenR"/>
            </a:pPr>
            <a:endParaRPr lang="pt-BR" sz="1200" b="0" kern="12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66643985-7311-0DA0-C4C6-87A75563B8FC}"/>
              </a:ext>
            </a:extLst>
          </p:cNvPr>
          <p:cNvSpPr txBox="1"/>
          <p:nvPr/>
        </p:nvSpPr>
        <p:spPr>
          <a:xfrm>
            <a:off x="325278" y="3029389"/>
            <a:ext cx="636646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Essas estruturas são, respectivamente:</a:t>
            </a:r>
          </a:p>
          <a:p>
            <a:endParaRPr lang="pt-BR" sz="1200" dirty="0"/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0FD15E44-6CC3-8C89-796E-0DD4622623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5369618"/>
              </p:ext>
            </p:extLst>
          </p:nvPr>
        </p:nvGraphicFramePr>
        <p:xfrm>
          <a:off x="168828" y="4979267"/>
          <a:ext cx="6529820" cy="13109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7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Doenças respiratórias são altamente contagiosas. Apesar de apresentarem variado grau de gravidade, a maioria delas apresenta sintomas parecidos que podem confundir a população, como tosse com produção de muco ou não, espirro, coriza, dor de cabeça, falta de apetite e febre. Portanto, sempre que tiver esses sintomas atente-se a procurar acompanhamento médico após um período de cinco dias.</a:t>
                      </a:r>
                    </a:p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 seguir vemos uma lista de doenças respiratórias e seus principais agentes causadores: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6EC63A22-6CB5-BB10-3961-4AE29581B7ED}"/>
              </a:ext>
            </a:extLst>
          </p:cNvPr>
          <p:cNvSpPr txBox="1"/>
          <p:nvPr/>
        </p:nvSpPr>
        <p:spPr>
          <a:xfrm>
            <a:off x="325277" y="7885724"/>
            <a:ext cx="63664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buAutoNum type="alphaLcParenR"/>
            </a:pPr>
            <a:r>
              <a:rPr lang="pt-BR" sz="1200" b="0" dirty="0">
                <a:latin typeface="Arial" panose="020B0604020202020204" pitchFamily="34" charset="0"/>
                <a:cs typeface="Arial" panose="020B0604020202020204" pitchFamily="34" charset="0"/>
              </a:rPr>
              <a:t>Gripe e resfriado.</a:t>
            </a:r>
          </a:p>
          <a:p>
            <a:pPr marL="228600" lvl="0" indent="-228600">
              <a:buAutoNum type="alphaLcParenR"/>
            </a:pPr>
            <a:r>
              <a:rPr lang="pt-BR" sz="1200" b="0" dirty="0">
                <a:latin typeface="Arial" panose="020B0604020202020204" pitchFamily="34" charset="0"/>
                <a:cs typeface="Arial" panose="020B0604020202020204" pitchFamily="34" charset="0"/>
              </a:rPr>
              <a:t>Gripe e tuberculose.</a:t>
            </a:r>
          </a:p>
          <a:p>
            <a:pPr marL="228600" lvl="0" indent="-228600">
              <a:buAutoNum type="alphaLcParenR"/>
            </a:pPr>
            <a:r>
              <a:rPr lang="pt-BR" sz="1200" b="0" dirty="0">
                <a:latin typeface="Arial" panose="020B0604020202020204" pitchFamily="34" charset="0"/>
                <a:cs typeface="Arial" panose="020B0604020202020204" pitchFamily="34" charset="0"/>
              </a:rPr>
              <a:t>Resfriado e tuberculose.</a:t>
            </a:r>
          </a:p>
          <a:p>
            <a:pPr marL="228600" lvl="0" indent="-228600">
              <a:buAutoNum type="alphaLcParenR"/>
            </a:pPr>
            <a:r>
              <a:rPr lang="pt-BR" sz="1200" b="0" dirty="0">
                <a:latin typeface="Arial" panose="020B0604020202020204" pitchFamily="34" charset="0"/>
                <a:cs typeface="Arial" panose="020B0604020202020204" pitchFamily="34" charset="0"/>
              </a:rPr>
              <a:t>Resfriado e pneumonia</a:t>
            </a:r>
          </a:p>
          <a:p>
            <a:pPr marL="228600" lvl="0" indent="-228600">
              <a:buAutoNum type="alphaLcParenR"/>
            </a:pPr>
            <a:r>
              <a:rPr lang="pt-BR" sz="1200" b="0" kern="1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Tuberculose e pneumonia.</a:t>
            </a:r>
          </a:p>
          <a:p>
            <a:pPr marL="228600" lvl="0" indent="-228600">
              <a:buAutoNum type="alphaLcParenR"/>
            </a:pPr>
            <a:endParaRPr lang="pt-BR" sz="1200" b="0" kern="12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B6845B28-55CF-A62B-5E92-C7B9C8784D3C}"/>
              </a:ext>
            </a:extLst>
          </p:cNvPr>
          <p:cNvSpPr txBox="1"/>
          <p:nvPr/>
        </p:nvSpPr>
        <p:spPr>
          <a:xfrm>
            <a:off x="325277" y="6290241"/>
            <a:ext cx="629169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200" b="1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Gripe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- vírus Influenza (A, B, C e D)</a:t>
            </a:r>
          </a:p>
          <a:p>
            <a:pPr algn="ctr"/>
            <a:r>
              <a:rPr lang="pt-BR" sz="1200" b="1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Resfriado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- vírus </a:t>
            </a:r>
            <a:r>
              <a:rPr lang="pt-BR" sz="12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Rinovirus</a:t>
            </a:r>
            <a:endParaRPr lang="pt-BR" sz="1200" b="0" kern="1200" dirty="0">
              <a:solidFill>
                <a:schemeClr val="tx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1200" b="1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Tuberculose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- bactéria </a:t>
            </a:r>
            <a:r>
              <a:rPr lang="pt-BR" sz="1200" b="0" i="1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Mycobacterium </a:t>
            </a:r>
            <a:r>
              <a:rPr lang="pt-BR" sz="1200" b="0" i="1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tuberculosis</a:t>
            </a:r>
            <a:r>
              <a:rPr lang="pt-BR" sz="1200" b="0" i="1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ou bacilo de Koch</a:t>
            </a:r>
          </a:p>
          <a:p>
            <a:pPr algn="ctr"/>
            <a:r>
              <a:rPr lang="pt-BR" sz="1200" b="1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Pneumonia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– bactérias Streptococcus </a:t>
            </a:r>
            <a:r>
              <a:rPr lang="pt-BR" sz="1200" b="0" i="1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pneumoniae</a:t>
            </a:r>
            <a:r>
              <a:rPr lang="pt-BR" sz="1200" b="0" i="1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 </a:t>
            </a:r>
            <a:r>
              <a:rPr lang="pt-BR" sz="1200" b="0" i="1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Mycoplasma</a:t>
            </a:r>
            <a:r>
              <a:rPr lang="pt-BR" sz="1200" b="0" i="1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pt-BR" sz="1200" b="0" i="1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pneumoniae</a:t>
            </a:r>
            <a:endParaRPr lang="pt-BR" sz="1200" b="0" i="1" kern="1200" dirty="0">
              <a:solidFill>
                <a:schemeClr val="tx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just"/>
            <a:endParaRPr lang="pt-BR" sz="1200" b="0" kern="1200" dirty="0">
              <a:solidFill>
                <a:schemeClr val="tx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Cite as alternativas que indiquem apenas as doenças listadas acima que são causadas por organismos unicelulares:</a:t>
            </a:r>
          </a:p>
          <a:p>
            <a:pPr algn="just"/>
            <a:endParaRPr lang="pt-BR" sz="1200" b="0" kern="1200" dirty="0">
              <a:solidFill>
                <a:schemeClr val="tx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886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Ciências – 6º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6C27091-9FD4-9DFB-524B-52AD49E2B6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055066"/>
              </p:ext>
            </p:extLst>
          </p:nvPr>
        </p:nvGraphicFramePr>
        <p:xfrm>
          <a:off x="161925" y="2075969"/>
          <a:ext cx="6529820" cy="945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7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As células procariontes são assim conhecidas por não apresentarem o material genético organizado e limitado por um núcleo. Quais desses seres citados abaixo são considerados procariontes?</a:t>
                      </a:r>
                    </a:p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CaixaDeTexto 9">
            <a:extLst>
              <a:ext uri="{FF2B5EF4-FFF2-40B4-BE49-F238E27FC236}">
                <a16:creationId xmlns:a16="http://schemas.microsoft.com/office/drawing/2014/main" id="{EBC2EBDF-AB4A-103D-DEB3-76B470B03BB2}"/>
              </a:ext>
            </a:extLst>
          </p:cNvPr>
          <p:cNvSpPr txBox="1"/>
          <p:nvPr/>
        </p:nvSpPr>
        <p:spPr>
          <a:xfrm>
            <a:off x="325277" y="2773533"/>
            <a:ext cx="63664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buAutoNum type="alphaLcParenR"/>
            </a:pPr>
            <a:r>
              <a:rPr lang="pt-BR" sz="1200" b="0" dirty="0">
                <a:latin typeface="Arial" panose="020B0604020202020204" pitchFamily="34" charset="0"/>
                <a:cs typeface="Arial" panose="020B0604020202020204" pitchFamily="34" charset="0"/>
              </a:rPr>
              <a:t>Fungos.</a:t>
            </a:r>
          </a:p>
          <a:p>
            <a:pPr marL="228600" lvl="0" indent="-228600">
              <a:buAutoNum type="alphaLcParenR"/>
            </a:pPr>
            <a:r>
              <a:rPr lang="pt-BR" sz="1200" b="0" dirty="0">
                <a:latin typeface="Arial" panose="020B0604020202020204" pitchFamily="34" charset="0"/>
                <a:cs typeface="Arial" panose="020B0604020202020204" pitchFamily="34" charset="0"/>
              </a:rPr>
              <a:t>Protozoários.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Bactérias.</a:t>
            </a:r>
            <a:endParaRPr lang="pt-BR" sz="12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Plantas.</a:t>
            </a:r>
            <a:endParaRPr lang="pt-BR" sz="12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0" indent="-228600">
              <a:buAutoNum type="alphaLcParenR"/>
            </a:pPr>
            <a:r>
              <a:rPr lang="pt-BR" sz="1200" b="0" kern="1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Animais.</a:t>
            </a:r>
          </a:p>
          <a:p>
            <a:pPr marL="228600" lvl="0" indent="-228600">
              <a:buAutoNum type="alphaLcParenR"/>
            </a:pPr>
            <a:endParaRPr lang="pt-BR" sz="1200" b="0" kern="12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2A213E68-2F78-C6A1-4F02-DDE707A0BB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1574373"/>
              </p:ext>
            </p:extLst>
          </p:nvPr>
        </p:nvGraphicFramePr>
        <p:xfrm>
          <a:off x="161924" y="3935762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 Biologia Celular, também chamada de Citologia, é o ramo da Biologia dedicado ao estudo das células e ao desenvolvimento tecnológico na área de Microscopia. Este estudo, permitiu desvendar a estrutura celular.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6F022E8B-0B29-2C57-61E6-BBB416C7B0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6597554"/>
              </p:ext>
            </p:extLst>
          </p:nvPr>
        </p:nvGraphicFramePr>
        <p:xfrm>
          <a:off x="167442" y="598484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Segundo a Teoria celular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20A9EE2C-FD73-5C08-9752-2B792F3EB497}"/>
              </a:ext>
            </a:extLst>
          </p:cNvPr>
          <p:cNvSpPr txBox="1"/>
          <p:nvPr/>
        </p:nvSpPr>
        <p:spPr>
          <a:xfrm>
            <a:off x="491454" y="5039346"/>
            <a:ext cx="643841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parede celular, ribossomos e citoplasma.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citoplasma, material genético e parede celular.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membrana plasmática, citoplasma e núcleo definido.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cápsula, membrana plasmática e DNA.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D0C8C3FE-B5DF-E710-2597-7D99067D4B3C}"/>
              </a:ext>
            </a:extLst>
          </p:cNvPr>
          <p:cNvSpPr txBox="1"/>
          <p:nvPr/>
        </p:nvSpPr>
        <p:spPr>
          <a:xfrm>
            <a:off x="491454" y="6381057"/>
            <a:ext cx="620245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I.  Todos os seres vivos são constituídos por células.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II. As diferentes formas de vida apresentam a célula como unidade básica.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III. O interior de uma célula abriga atividades essenciais aos seres vivos.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IV. Uma célula é desenvolvida por uma célula preexistente. </a:t>
            </a:r>
          </a:p>
          <a:p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Estão corretas as afirmativas: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697A144C-76C5-D96B-97E9-D1ABC036CC90}"/>
              </a:ext>
            </a:extLst>
          </p:cNvPr>
          <p:cNvSpPr txBox="1"/>
          <p:nvPr/>
        </p:nvSpPr>
        <p:spPr>
          <a:xfrm>
            <a:off x="491454" y="7524002"/>
            <a:ext cx="627827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I e II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III e IV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I, II e III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Todas as alternativas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68F13DD-6414-26A6-FCDB-2F8A927B2419}"/>
              </a:ext>
            </a:extLst>
          </p:cNvPr>
          <p:cNvSpPr txBox="1"/>
          <p:nvPr/>
        </p:nvSpPr>
        <p:spPr>
          <a:xfrm>
            <a:off x="451456" y="4771829"/>
            <a:ext cx="617485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É correto afirmar que uma célula eucarionte é formada basicamente por</a:t>
            </a:r>
          </a:p>
          <a:p>
            <a:pPr algn="just"/>
            <a:endParaRPr lang="pt-BR" sz="1200" b="0" kern="1200" dirty="0">
              <a:solidFill>
                <a:schemeClr val="tx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551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1911769"/>
              </p:ext>
            </p:extLst>
          </p:nvPr>
        </p:nvGraphicFramePr>
        <p:xfrm>
          <a:off x="161925" y="1981182"/>
          <a:ext cx="6529820" cy="7441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18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As representações abaixo mostram diferentes tipos de célula humana. Independentemente de seu tamanho, formato ou função, todas essas células apresentam algumas estruturas em comum.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4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Ciências – 6º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7724077A-334D-F964-5F48-8C2255CD90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7285" y="2725289"/>
            <a:ext cx="3165353" cy="2944194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160E2180-F145-8B55-DB32-7FB428E41EDB}"/>
              </a:ext>
            </a:extLst>
          </p:cNvPr>
          <p:cNvSpPr txBox="1"/>
          <p:nvPr/>
        </p:nvSpPr>
        <p:spPr>
          <a:xfrm>
            <a:off x="4541465" y="5561761"/>
            <a:ext cx="1434993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8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Modificado : </a:t>
            </a:r>
            <a:r>
              <a:rPr lang="pt-BR" sz="8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brgfx</a:t>
            </a:r>
            <a:r>
              <a:rPr lang="pt-BR" sz="8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/</a:t>
            </a:r>
            <a:r>
              <a:rPr lang="pt-BR" sz="8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Freepik</a:t>
            </a:r>
            <a:r>
              <a:rPr lang="pt-BR" sz="8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/</a:t>
            </a:r>
            <a:endParaRPr lang="pt-BR" sz="800" dirty="0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F97FFB9F-A616-81DA-DC67-21487635CF73}"/>
              </a:ext>
            </a:extLst>
          </p:cNvPr>
          <p:cNvSpPr txBox="1"/>
          <p:nvPr/>
        </p:nvSpPr>
        <p:spPr>
          <a:xfrm>
            <a:off x="404809" y="5777205"/>
            <a:ext cx="628693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a) Identifique duas estruturas que podem ser encontradas em todas as células representadas acima.</a:t>
            </a:r>
          </a:p>
        </p:txBody>
      </p:sp>
      <p:graphicFrame>
        <p:nvGraphicFramePr>
          <p:cNvPr id="16" name="Tabela 13">
            <a:extLst>
              <a:ext uri="{FF2B5EF4-FFF2-40B4-BE49-F238E27FC236}">
                <a16:creationId xmlns:a16="http://schemas.microsoft.com/office/drawing/2014/main" id="{B1749832-1909-61D9-3C8F-62943DBBEC1C}"/>
              </a:ext>
            </a:extLst>
          </p:cNvPr>
          <p:cNvGraphicFramePr>
            <a:graphicFrameLocks noGrp="1"/>
          </p:cNvGraphicFramePr>
          <p:nvPr/>
        </p:nvGraphicFramePr>
        <p:xfrm>
          <a:off x="485770" y="6243557"/>
          <a:ext cx="6205975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05975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sp>
        <p:nvSpPr>
          <p:cNvPr id="17" name="CaixaDeTexto 16">
            <a:extLst>
              <a:ext uri="{FF2B5EF4-FFF2-40B4-BE49-F238E27FC236}">
                <a16:creationId xmlns:a16="http://schemas.microsoft.com/office/drawing/2014/main" id="{F608B858-370D-23CE-8C6E-48AD85CD5CFE}"/>
              </a:ext>
            </a:extLst>
          </p:cNvPr>
          <p:cNvSpPr txBox="1"/>
          <p:nvPr/>
        </p:nvSpPr>
        <p:spPr>
          <a:xfrm>
            <a:off x="433830" y="7496084"/>
            <a:ext cx="669607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Explique a importância das células para os seres vivos.</a:t>
            </a:r>
            <a:endParaRPr lang="pt-BR" sz="1200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9" name="Tabela 13">
            <a:extLst>
              <a:ext uri="{FF2B5EF4-FFF2-40B4-BE49-F238E27FC236}">
                <a16:creationId xmlns:a16="http://schemas.microsoft.com/office/drawing/2014/main" id="{059DF712-3AB7-365D-3C19-DFA6F38A7ADA}"/>
              </a:ext>
            </a:extLst>
          </p:cNvPr>
          <p:cNvGraphicFramePr>
            <a:graphicFrameLocks noGrp="1"/>
          </p:cNvGraphicFramePr>
          <p:nvPr/>
        </p:nvGraphicFramePr>
        <p:xfrm>
          <a:off x="485770" y="7807426"/>
          <a:ext cx="6204016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04016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6675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Ciências – 6º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B179F32A-D7BA-CAC3-A04B-D333B8D429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5074030"/>
              </p:ext>
            </p:extLst>
          </p:nvPr>
        </p:nvGraphicFramePr>
        <p:xfrm>
          <a:off x="161924" y="1692670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 organização celular de uma célula eucarionte é mais complexa que a estrutura de uma</a:t>
                      </a:r>
                    </a:p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célula procarionte. Na verdade, acredita-se que a célula eucarionte surgiu a partir de uma</a:t>
                      </a:r>
                    </a:p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célula primitiva, que seria a célula procariótica.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" name="CaixaDeTexto 17">
            <a:extLst>
              <a:ext uri="{FF2B5EF4-FFF2-40B4-BE49-F238E27FC236}">
                <a16:creationId xmlns:a16="http://schemas.microsoft.com/office/drawing/2014/main" id="{F90C1B8A-16B9-0092-6433-5ABAF1BF0267}"/>
              </a:ext>
            </a:extLst>
          </p:cNvPr>
          <p:cNvSpPr txBox="1"/>
          <p:nvPr/>
        </p:nvSpPr>
        <p:spPr>
          <a:xfrm>
            <a:off x="393597" y="2293853"/>
            <a:ext cx="607080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Células eucariontes apresentam estruturas que atuam como se fossem órgãos, realizando as atividades celulares essenciais para a célula. As mitocôndrias, por exemplo</a:t>
            </a:r>
          </a:p>
          <a:p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B80AF592-7B4A-0E9F-438E-C85A16F06A6E}"/>
              </a:ext>
            </a:extLst>
          </p:cNvPr>
          <p:cNvSpPr txBox="1"/>
          <p:nvPr/>
        </p:nvSpPr>
        <p:spPr>
          <a:xfrm>
            <a:off x="419732" y="2884820"/>
            <a:ext cx="615834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são responsáveis pela síntese de proteínas na célula.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realizam a respiração celular, que produz a maior parte de energia necessária para as funções vitais.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digerem moléculas orgânicas, como carboidratos, lipídios e proteínas.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atuam no armazenamento, modificação e liberação de substâncias.</a:t>
            </a: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C097DFF-EF9E-BE7D-32D5-86EDF3A5AE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2911470"/>
              </p:ext>
            </p:extLst>
          </p:nvPr>
        </p:nvGraphicFramePr>
        <p:xfrm>
          <a:off x="161924" y="4001531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41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35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Cite quais são os principais componentes básicos de uma célula.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D63B0201-1F8C-DF95-E998-B9FA5DF94C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067706"/>
              </p:ext>
            </p:extLst>
          </p:nvPr>
        </p:nvGraphicFramePr>
        <p:xfrm>
          <a:off x="155991" y="4371374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F0E99ECC-2770-4B7A-B541-8CED7465A7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443784"/>
              </p:ext>
            </p:extLst>
          </p:nvPr>
        </p:nvGraphicFramePr>
        <p:xfrm>
          <a:off x="154389" y="5788296"/>
          <a:ext cx="6491482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87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527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As células podem ser classificadas em 2 grupos. Quais são eles?	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F7AD8185-0C13-EC61-7C0F-D6AF5BC32D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3191081"/>
              </p:ext>
            </p:extLst>
          </p:nvPr>
        </p:nvGraphicFramePr>
        <p:xfrm>
          <a:off x="146600" y="6181886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E9AE7011-8347-5926-5FA6-E4816F53EB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9700764"/>
              </p:ext>
            </p:extLst>
          </p:nvPr>
        </p:nvGraphicFramePr>
        <p:xfrm>
          <a:off x="146600" y="7508101"/>
          <a:ext cx="6491482" cy="5600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18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696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64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Sabendo quais são os grupos das células, descreva-os e desenhe células de cada grupo.	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2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id="{C32E4703-22E4-6A62-D053-CCA17B400B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846917"/>
              </p:ext>
            </p:extLst>
          </p:nvPr>
        </p:nvGraphicFramePr>
        <p:xfrm>
          <a:off x="146600" y="7903758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39708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1057</TotalTime>
  <Words>1307</Words>
  <Application>Microsoft Office PowerPoint</Application>
  <PresentationFormat>Papel A4 (210 x 297 mm)</PresentationFormat>
  <Paragraphs>138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71</cp:revision>
  <dcterms:created xsi:type="dcterms:W3CDTF">2022-07-31T15:12:23Z</dcterms:created>
  <dcterms:modified xsi:type="dcterms:W3CDTF">2023-06-15T13:49:50Z</dcterms:modified>
</cp:coreProperties>
</file>