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1"/>
  </p:notesMasterIdLst>
  <p:sldIdLst>
    <p:sldId id="284" r:id="rId2"/>
    <p:sldId id="287" r:id="rId3"/>
    <p:sldId id="288" r:id="rId4"/>
    <p:sldId id="289" r:id="rId5"/>
    <p:sldId id="290" r:id="rId6"/>
    <p:sldId id="291" r:id="rId7"/>
    <p:sldId id="286" r:id="rId8"/>
    <p:sldId id="292" r:id="rId9"/>
    <p:sldId id="293" r:id="rId10"/>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4A8"/>
    <a:srgbClr val="242F70"/>
    <a:srgbClr val="8B74B2"/>
    <a:srgbClr val="E56167"/>
    <a:srgbClr val="EC646A"/>
    <a:srgbClr val="FCA029"/>
    <a:srgbClr val="FC5255"/>
    <a:srgbClr val="F28F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nhum Estilo, Nenhuma Grad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38" autoAdjust="0"/>
    <p:restoredTop sz="94660"/>
  </p:normalViewPr>
  <p:slideViewPr>
    <p:cSldViewPr snapToGrid="0">
      <p:cViewPr>
        <p:scale>
          <a:sx n="75" d="100"/>
          <a:sy n="75" d="100"/>
        </p:scale>
        <p:origin x="1824"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1E43B9-A6FC-4945-9D68-AACE589FBDCB}" type="datetimeFigureOut">
              <a:rPr lang="pt-BR" smtClean="0"/>
              <a:t>20/06/2023</a:t>
            </a:fld>
            <a:endParaRPr lang="pt-BR"/>
          </a:p>
        </p:txBody>
      </p:sp>
      <p:sp>
        <p:nvSpPr>
          <p:cNvPr id="4" name="Espaço Reservado para Imagem de Slide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F4850E-32A6-46FB-829C-2B26FFC7FBD1}" type="slidenum">
              <a:rPr lang="pt-BR" smtClean="0"/>
              <a:t>‹nº›</a:t>
            </a:fld>
            <a:endParaRPr lang="pt-BR"/>
          </a:p>
        </p:txBody>
      </p:sp>
    </p:spTree>
    <p:extLst>
      <p:ext uri="{BB962C8B-B14F-4D97-AF65-F5344CB8AC3E}">
        <p14:creationId xmlns:p14="http://schemas.microsoft.com/office/powerpoint/2010/main" val="20032119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pt-BR"/>
              <a:t>Clique para editar o título Mestre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20/06/2023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075990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20/06/2023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1874320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20/06/2023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1256022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20/06/2023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344200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pt-BR"/>
              <a:t>Clique para editar o título Mestre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961D5DF-896E-4C5B-B9BA-AA878F2EABA2}" type="datetimeFigureOut">
              <a:rPr lang="pt-BR" smtClean="0"/>
              <a:t>20/06/2023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826510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B961D5DF-896E-4C5B-B9BA-AA878F2EABA2}" type="datetimeFigureOut">
              <a:rPr lang="pt-BR" smtClean="0"/>
              <a:t>20/06/2023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653011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Clique para editar os estilos de texto Mestres</a:t>
            </a:r>
          </a:p>
        </p:txBody>
      </p:sp>
      <p:sp>
        <p:nvSpPr>
          <p:cNvPr id="4" name="Content Placeholder 3"/>
          <p:cNvSpPr>
            <a:spLocks noGrp="1"/>
          </p:cNvSpPr>
          <p:nvPr>
            <p:ph sz="half" idx="2"/>
          </p:nvPr>
        </p:nvSpPr>
        <p:spPr>
          <a:xfrm>
            <a:off x="472381" y="3618442"/>
            <a:ext cx="2901255" cy="5322183"/>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Clique para editar os estilos de texto Mestres</a:t>
            </a:r>
          </a:p>
        </p:txBody>
      </p:sp>
      <p:sp>
        <p:nvSpPr>
          <p:cNvPr id="6" name="Content Placeholder 5"/>
          <p:cNvSpPr>
            <a:spLocks noGrp="1"/>
          </p:cNvSpPr>
          <p:nvPr>
            <p:ph sz="quarter" idx="4"/>
          </p:nvPr>
        </p:nvSpPr>
        <p:spPr>
          <a:xfrm>
            <a:off x="3471863" y="3618442"/>
            <a:ext cx="2915543" cy="5322183"/>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B961D5DF-896E-4C5B-B9BA-AA878F2EABA2}" type="datetimeFigureOut">
              <a:rPr lang="pt-BR" smtClean="0"/>
              <a:t>20/06/2023</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785359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B961D5DF-896E-4C5B-B9BA-AA878F2EABA2}" type="datetimeFigureOut">
              <a:rPr lang="pt-BR" smtClean="0"/>
              <a:t>20/06/2023</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225953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61D5DF-896E-4C5B-B9BA-AA878F2EABA2}" type="datetimeFigureOut">
              <a:rPr lang="pt-BR" smtClean="0"/>
              <a:t>20/06/2023</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59628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pt-BR"/>
              <a:t>Clique para editar o título Mestre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B961D5DF-896E-4C5B-B9BA-AA878F2EABA2}" type="datetimeFigureOut">
              <a:rPr lang="pt-BR" smtClean="0"/>
              <a:t>20/06/2023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170524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pt-BR"/>
              <a:t>Clique no ícone para adicionar uma imagem</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B961D5DF-896E-4C5B-B9BA-AA878F2EABA2}" type="datetimeFigureOut">
              <a:rPr lang="pt-BR" smtClean="0"/>
              <a:t>20/06/2023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774833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961D5DF-896E-4C5B-B9BA-AA878F2EABA2}" type="datetimeFigureOut">
              <a:rPr lang="pt-BR" smtClean="0"/>
              <a:t>20/06/2023</a:t>
            </a:fld>
            <a:endParaRPr lang="pt-B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7F5F731-720B-480F-88AF-9A918B6226F2}" type="slidenum">
              <a:rPr lang="pt-BR" smtClean="0"/>
              <a:t>‹nº›</a:t>
            </a:fld>
            <a:endParaRPr lang="pt-BR"/>
          </a:p>
        </p:txBody>
      </p:sp>
    </p:spTree>
    <p:extLst>
      <p:ext uri="{BB962C8B-B14F-4D97-AF65-F5344CB8AC3E}">
        <p14:creationId xmlns:p14="http://schemas.microsoft.com/office/powerpoint/2010/main" val="327108451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51DBA064-273F-E7CB-32ED-9BA281AF6065}"/>
              </a:ext>
            </a:extLst>
          </p:cNvPr>
          <p:cNvSpPr txBox="1"/>
          <p:nvPr/>
        </p:nvSpPr>
        <p:spPr>
          <a:xfrm>
            <a:off x="474059" y="2453573"/>
            <a:ext cx="5931145" cy="4498091"/>
          </a:xfrm>
          <a:prstGeom prst="rect">
            <a:avLst/>
          </a:prstGeom>
          <a:noFill/>
        </p:spPr>
        <p:txBody>
          <a:bodyPr wrap="square" anchor="ctr">
            <a:spAutoFit/>
          </a:bodyPr>
          <a:lstStyle/>
          <a:p>
            <a:pPr algn="ctr"/>
            <a:r>
              <a:rPr lang="pt-BR" sz="4400" i="0" dirty="0">
                <a:solidFill>
                  <a:srgbClr val="000000"/>
                </a:solidFill>
                <a:effectLst/>
                <a:latin typeface="Arial" panose="020B0604020202020204" pitchFamily="34" charset="0"/>
                <a:cs typeface="Arial" panose="020B0604020202020204" pitchFamily="34" charset="0"/>
              </a:rPr>
              <a:t>Misturas homogêneas e heterogêneas</a:t>
            </a:r>
          </a:p>
          <a:p>
            <a:pPr algn="ctr"/>
            <a:endParaRPr lang="pt-BR" sz="2800" dirty="0">
              <a:latin typeface="Arial" panose="020B0604020202020204" pitchFamily="34" charset="0"/>
              <a:ea typeface="Verdana" panose="020B0604030504040204" pitchFamily="34" charset="0"/>
              <a:cs typeface="Arial" panose="020B0604020202020204" pitchFamily="34" charset="0"/>
            </a:endParaRPr>
          </a:p>
          <a:p>
            <a:pPr algn="ctr" fontAlgn="t">
              <a:lnSpc>
                <a:spcPct val="150000"/>
              </a:lnSpc>
            </a:pPr>
            <a:r>
              <a:rPr lang="pt-BR" sz="2800" dirty="0">
                <a:latin typeface="Arial" panose="020B0604020202020204" pitchFamily="34" charset="0"/>
                <a:cs typeface="Arial" panose="020B0604020202020204" pitchFamily="34" charset="0"/>
              </a:rPr>
              <a:t>HABILIDADE</a:t>
            </a:r>
            <a:r>
              <a:rPr lang="pt-BR" sz="2800" dirty="0">
                <a:solidFill>
                  <a:srgbClr val="242F70"/>
                </a:solidFill>
                <a:latin typeface="Arial" panose="020B0604020202020204" pitchFamily="34" charset="0"/>
                <a:cs typeface="Arial" panose="020B0604020202020204" pitchFamily="34" charset="0"/>
              </a:rPr>
              <a:t>:</a:t>
            </a:r>
          </a:p>
          <a:p>
            <a:pPr algn="ctr" fontAlgn="t">
              <a:lnSpc>
                <a:spcPct val="150000"/>
              </a:lnSpc>
            </a:pPr>
            <a:endParaRPr lang="pt-BR" sz="2800" dirty="0">
              <a:latin typeface="Arial" panose="020B0604020202020204" pitchFamily="34" charset="0"/>
              <a:cs typeface="Arial" panose="020B0604020202020204" pitchFamily="34" charset="0"/>
            </a:endParaRPr>
          </a:p>
          <a:p>
            <a:pPr algn="ctr">
              <a:lnSpc>
                <a:spcPct val="150000"/>
              </a:lnSpc>
            </a:pPr>
            <a:r>
              <a:rPr lang="pt-BR" sz="2000" i="0" dirty="0">
                <a:solidFill>
                  <a:srgbClr val="000000"/>
                </a:solidFill>
                <a:effectLst/>
                <a:latin typeface="Arial" panose="020B0604020202020204" pitchFamily="34" charset="0"/>
                <a:cs typeface="Arial" panose="020B0604020202020204" pitchFamily="34" charset="0"/>
              </a:rPr>
              <a:t>(EF06CI01) Classificar como homogênea ou heterogênea a mistura de dois ou mais materiais</a:t>
            </a:r>
          </a:p>
          <a:p>
            <a:pPr algn="ctr">
              <a:lnSpc>
                <a:spcPct val="150000"/>
              </a:lnSpc>
            </a:pPr>
            <a:r>
              <a:rPr lang="pt-BR" sz="2000" i="0" dirty="0">
                <a:solidFill>
                  <a:srgbClr val="000000"/>
                </a:solidFill>
                <a:effectLst/>
                <a:latin typeface="Arial" panose="020B0604020202020204" pitchFamily="34" charset="0"/>
                <a:cs typeface="Arial" panose="020B0604020202020204" pitchFamily="34" charset="0"/>
              </a:rPr>
              <a:t>(água e sal, água e óleo, água e areia etc.).</a:t>
            </a:r>
            <a:endParaRPr lang="pt-BR" sz="1938" dirty="0">
              <a:latin typeface="Arial" panose="020B0604020202020204" pitchFamily="34" charset="0"/>
              <a:cs typeface="Arial" panose="020B0604020202020204" pitchFamily="34" charset="0"/>
            </a:endParaRPr>
          </a:p>
        </p:txBody>
      </p:sp>
      <p:pic>
        <p:nvPicPr>
          <p:cNvPr id="2" name="Imagem 1">
            <a:extLst>
              <a:ext uri="{FF2B5EF4-FFF2-40B4-BE49-F238E27FC236}">
                <a16:creationId xmlns:a16="http://schemas.microsoft.com/office/drawing/2014/main" id="{81C1F9D4-F892-701F-E881-E0D421ECA72D}"/>
              </a:ext>
            </a:extLst>
          </p:cNvPr>
          <p:cNvPicPr>
            <a:picLocks noChangeAspect="1"/>
          </p:cNvPicPr>
          <p:nvPr/>
        </p:nvPicPr>
        <p:blipFill>
          <a:blip r:embed="rId2"/>
          <a:stretch>
            <a:fillRect/>
          </a:stretch>
        </p:blipFill>
        <p:spPr>
          <a:xfrm>
            <a:off x="2638042" y="8636184"/>
            <a:ext cx="1603181" cy="725131"/>
          </a:xfrm>
          <a:prstGeom prst="rect">
            <a:avLst/>
          </a:prstGeom>
        </p:spPr>
      </p:pic>
      <p:sp>
        <p:nvSpPr>
          <p:cNvPr id="14" name="Retângulo de cantos arredondados 38">
            <a:extLst>
              <a:ext uri="{FF2B5EF4-FFF2-40B4-BE49-F238E27FC236}">
                <a16:creationId xmlns:a16="http://schemas.microsoft.com/office/drawing/2014/main" id="{9B976065-E193-8447-6D41-DD77A346124A}"/>
              </a:ext>
            </a:extLst>
          </p:cNvPr>
          <p:cNvSpPr/>
          <p:nvPr/>
        </p:nvSpPr>
        <p:spPr>
          <a:xfrm>
            <a:off x="815712" y="376150"/>
            <a:ext cx="5247842" cy="391290"/>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013" dirty="0"/>
          </a:p>
        </p:txBody>
      </p:sp>
      <p:sp>
        <p:nvSpPr>
          <p:cNvPr id="15" name="Retângulo 14">
            <a:extLst>
              <a:ext uri="{FF2B5EF4-FFF2-40B4-BE49-F238E27FC236}">
                <a16:creationId xmlns:a16="http://schemas.microsoft.com/office/drawing/2014/main" id="{905A3AB7-6F49-3290-9C46-1B0E8EF9D8D2}"/>
              </a:ext>
            </a:extLst>
          </p:cNvPr>
          <p:cNvSpPr/>
          <p:nvPr/>
        </p:nvSpPr>
        <p:spPr>
          <a:xfrm>
            <a:off x="932977" y="432931"/>
            <a:ext cx="5013312" cy="242175"/>
          </a:xfrm>
          <a:prstGeom prst="rect">
            <a:avLst/>
          </a:prstGeom>
        </p:spPr>
        <p:txBody>
          <a:bodyPr wrap="none">
            <a:spAutoFit/>
          </a:bodyPr>
          <a:lstStyle/>
          <a:p>
            <a:pPr algn="ctr"/>
            <a:r>
              <a:rPr lang="pt-BR" sz="1100" b="1" dirty="0">
                <a:solidFill>
                  <a:schemeClr val="bg1"/>
                </a:solidFill>
                <a:latin typeface="Arial" panose="020B0604020202020204" pitchFamily="34" charset="0"/>
                <a:ea typeface="Verdana" panose="020B0604030504040204" pitchFamily="34" charset="0"/>
                <a:cs typeface="Arial" panose="020B0604020202020204" pitchFamily="34" charset="0"/>
              </a:rPr>
              <a:t>ATIVIDADES COM FOCO NO ACOMPANHAMENTO DAS APRENDIZAGENS</a:t>
            </a:r>
          </a:p>
        </p:txBody>
      </p:sp>
      <p:sp>
        <p:nvSpPr>
          <p:cNvPr id="17" name="Retângulo de cantos arredondados 42">
            <a:extLst>
              <a:ext uri="{FF2B5EF4-FFF2-40B4-BE49-F238E27FC236}">
                <a16:creationId xmlns:a16="http://schemas.microsoft.com/office/drawing/2014/main" id="{E8E0D5BB-6B6A-32AE-BE19-643DB6F42FE6}"/>
              </a:ext>
            </a:extLst>
          </p:cNvPr>
          <p:cNvSpPr/>
          <p:nvPr/>
        </p:nvSpPr>
        <p:spPr>
          <a:xfrm>
            <a:off x="1217302" y="1093992"/>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Ciências – 6º Ano</a:t>
            </a:r>
          </a:p>
        </p:txBody>
      </p:sp>
    </p:spTree>
    <p:extLst>
      <p:ext uri="{BB962C8B-B14F-4D97-AF65-F5344CB8AC3E}">
        <p14:creationId xmlns:p14="http://schemas.microsoft.com/office/powerpoint/2010/main" val="2313267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 name="Tabela 46"/>
          <p:cNvGraphicFramePr>
            <a:graphicFrameLocks noGrp="1"/>
          </p:cNvGraphicFramePr>
          <p:nvPr>
            <p:extLst>
              <p:ext uri="{D42A27DB-BD31-4B8C-83A1-F6EECF244321}">
                <p14:modId xmlns:p14="http://schemas.microsoft.com/office/powerpoint/2010/main" val="716730649"/>
              </p:ext>
            </p:extLst>
          </p:nvPr>
        </p:nvGraphicFramePr>
        <p:xfrm>
          <a:off x="161925" y="1981182"/>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O que é a mistura homogênea?</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Ciências – 6º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graphicFrame>
        <p:nvGraphicFramePr>
          <p:cNvPr id="2" name="Tabela 1">
            <a:extLst>
              <a:ext uri="{FF2B5EF4-FFF2-40B4-BE49-F238E27FC236}">
                <a16:creationId xmlns:a16="http://schemas.microsoft.com/office/drawing/2014/main" id="{AAC0E2B1-1A3E-2994-51A6-E81E8EA3707C}"/>
              </a:ext>
            </a:extLst>
          </p:cNvPr>
          <p:cNvGraphicFramePr>
            <a:graphicFrameLocks noGrp="1"/>
          </p:cNvGraphicFramePr>
          <p:nvPr>
            <p:extLst>
              <p:ext uri="{D42A27DB-BD31-4B8C-83A1-F6EECF244321}">
                <p14:modId xmlns:p14="http://schemas.microsoft.com/office/powerpoint/2010/main" val="3079138536"/>
              </p:ext>
            </p:extLst>
          </p:nvPr>
        </p:nvGraphicFramePr>
        <p:xfrm>
          <a:off x="181017" y="3874932"/>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2</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O que é a mistura heterogênea?</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7" name="Tabela 6">
            <a:extLst>
              <a:ext uri="{FF2B5EF4-FFF2-40B4-BE49-F238E27FC236}">
                <a16:creationId xmlns:a16="http://schemas.microsoft.com/office/drawing/2014/main" id="{B179F32A-D7BA-CAC3-A04B-D333B8D42943}"/>
              </a:ext>
            </a:extLst>
          </p:cNvPr>
          <p:cNvGraphicFramePr>
            <a:graphicFrameLocks noGrp="1"/>
          </p:cNvGraphicFramePr>
          <p:nvPr>
            <p:extLst>
              <p:ext uri="{D42A27DB-BD31-4B8C-83A1-F6EECF244321}">
                <p14:modId xmlns:p14="http://schemas.microsoft.com/office/powerpoint/2010/main" val="1516922882"/>
              </p:ext>
            </p:extLst>
          </p:nvPr>
        </p:nvGraphicFramePr>
        <p:xfrm>
          <a:off x="181017" y="5768682"/>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3</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A “catação” é um tipo de mistura manual, é correto afirmar que ela é uma mistura heterogênea?</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9" name="Tabela 8">
            <a:extLst>
              <a:ext uri="{FF2B5EF4-FFF2-40B4-BE49-F238E27FC236}">
                <a16:creationId xmlns:a16="http://schemas.microsoft.com/office/drawing/2014/main" id="{8265D6D6-D5F9-FA1D-28C6-3203D0F2C4EA}"/>
              </a:ext>
            </a:extLst>
          </p:cNvPr>
          <p:cNvGraphicFramePr>
            <a:graphicFrameLocks noGrp="1"/>
          </p:cNvGraphicFramePr>
          <p:nvPr>
            <p:extLst>
              <p:ext uri="{D42A27DB-BD31-4B8C-83A1-F6EECF244321}">
                <p14:modId xmlns:p14="http://schemas.microsoft.com/office/powerpoint/2010/main" val="1373453560"/>
              </p:ext>
            </p:extLst>
          </p:nvPr>
        </p:nvGraphicFramePr>
        <p:xfrm>
          <a:off x="157594" y="7662432"/>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4</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Água e açúcar são consideras misturas homogêneas, explique porquê?</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13" name="Tabela 13">
            <a:extLst>
              <a:ext uri="{FF2B5EF4-FFF2-40B4-BE49-F238E27FC236}">
                <a16:creationId xmlns:a16="http://schemas.microsoft.com/office/drawing/2014/main" id="{4A8ED098-FF20-4C06-EFE1-5683D18E958F}"/>
              </a:ext>
            </a:extLst>
          </p:cNvPr>
          <p:cNvGraphicFramePr>
            <a:graphicFrameLocks noGrp="1"/>
          </p:cNvGraphicFramePr>
          <p:nvPr>
            <p:extLst>
              <p:ext uri="{D42A27DB-BD31-4B8C-83A1-F6EECF244321}">
                <p14:modId xmlns:p14="http://schemas.microsoft.com/office/powerpoint/2010/main" val="624489769"/>
              </p:ext>
            </p:extLst>
          </p:nvPr>
        </p:nvGraphicFramePr>
        <p:xfrm>
          <a:off x="157594" y="2391572"/>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graphicFrame>
        <p:nvGraphicFramePr>
          <p:cNvPr id="14" name="Tabela 13">
            <a:extLst>
              <a:ext uri="{FF2B5EF4-FFF2-40B4-BE49-F238E27FC236}">
                <a16:creationId xmlns:a16="http://schemas.microsoft.com/office/drawing/2014/main" id="{F07693D4-6CD0-4270-2670-678DF33CB23D}"/>
              </a:ext>
            </a:extLst>
          </p:cNvPr>
          <p:cNvGraphicFramePr>
            <a:graphicFrameLocks noGrp="1"/>
          </p:cNvGraphicFramePr>
          <p:nvPr>
            <p:extLst>
              <p:ext uri="{D42A27DB-BD31-4B8C-83A1-F6EECF244321}">
                <p14:modId xmlns:p14="http://schemas.microsoft.com/office/powerpoint/2010/main" val="948137718"/>
              </p:ext>
            </p:extLst>
          </p:nvPr>
        </p:nvGraphicFramePr>
        <p:xfrm>
          <a:off x="200109" y="4274474"/>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graphicFrame>
        <p:nvGraphicFramePr>
          <p:cNvPr id="15" name="Tabela 14">
            <a:extLst>
              <a:ext uri="{FF2B5EF4-FFF2-40B4-BE49-F238E27FC236}">
                <a16:creationId xmlns:a16="http://schemas.microsoft.com/office/drawing/2014/main" id="{3AC8E91E-B435-7338-C184-BB8E36C0EF4E}"/>
              </a:ext>
            </a:extLst>
          </p:cNvPr>
          <p:cNvGraphicFramePr>
            <a:graphicFrameLocks noGrp="1"/>
          </p:cNvGraphicFramePr>
          <p:nvPr>
            <p:extLst>
              <p:ext uri="{D42A27DB-BD31-4B8C-83A1-F6EECF244321}">
                <p14:modId xmlns:p14="http://schemas.microsoft.com/office/powerpoint/2010/main" val="3566502816"/>
              </p:ext>
            </p:extLst>
          </p:nvPr>
        </p:nvGraphicFramePr>
        <p:xfrm>
          <a:off x="181017" y="6157376"/>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graphicFrame>
        <p:nvGraphicFramePr>
          <p:cNvPr id="16" name="Tabela 15">
            <a:extLst>
              <a:ext uri="{FF2B5EF4-FFF2-40B4-BE49-F238E27FC236}">
                <a16:creationId xmlns:a16="http://schemas.microsoft.com/office/drawing/2014/main" id="{0E7F0EF7-7A27-29EC-9954-7B32037B27F6}"/>
              </a:ext>
            </a:extLst>
          </p:cNvPr>
          <p:cNvGraphicFramePr>
            <a:graphicFrameLocks noGrp="1"/>
          </p:cNvGraphicFramePr>
          <p:nvPr>
            <p:extLst>
              <p:ext uri="{D42A27DB-BD31-4B8C-83A1-F6EECF244321}">
                <p14:modId xmlns:p14="http://schemas.microsoft.com/office/powerpoint/2010/main" val="3497306989"/>
              </p:ext>
            </p:extLst>
          </p:nvPr>
        </p:nvGraphicFramePr>
        <p:xfrm>
          <a:off x="153263" y="8072822"/>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spTree>
    <p:extLst>
      <p:ext uri="{BB962C8B-B14F-4D97-AF65-F5344CB8AC3E}">
        <p14:creationId xmlns:p14="http://schemas.microsoft.com/office/powerpoint/2010/main" val="3998183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 name="Tabela 46"/>
          <p:cNvGraphicFramePr>
            <a:graphicFrameLocks noGrp="1"/>
          </p:cNvGraphicFramePr>
          <p:nvPr>
            <p:extLst>
              <p:ext uri="{D42A27DB-BD31-4B8C-83A1-F6EECF244321}">
                <p14:modId xmlns:p14="http://schemas.microsoft.com/office/powerpoint/2010/main" val="3848973879"/>
              </p:ext>
            </p:extLst>
          </p:nvPr>
        </p:nvGraphicFramePr>
        <p:xfrm>
          <a:off x="161925" y="1981182"/>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5</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O que você entende de misturas coloidais?</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Ciências – 6º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graphicFrame>
        <p:nvGraphicFramePr>
          <p:cNvPr id="13" name="Tabela 13">
            <a:extLst>
              <a:ext uri="{FF2B5EF4-FFF2-40B4-BE49-F238E27FC236}">
                <a16:creationId xmlns:a16="http://schemas.microsoft.com/office/drawing/2014/main" id="{4A8ED098-FF20-4C06-EFE1-5683D18E958F}"/>
              </a:ext>
            </a:extLst>
          </p:cNvPr>
          <p:cNvGraphicFramePr>
            <a:graphicFrameLocks noGrp="1"/>
          </p:cNvGraphicFramePr>
          <p:nvPr/>
        </p:nvGraphicFramePr>
        <p:xfrm>
          <a:off x="157594" y="2391572"/>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graphicFrame>
        <p:nvGraphicFramePr>
          <p:cNvPr id="2" name="Tabela 1">
            <a:extLst>
              <a:ext uri="{FF2B5EF4-FFF2-40B4-BE49-F238E27FC236}">
                <a16:creationId xmlns:a16="http://schemas.microsoft.com/office/drawing/2014/main" id="{363323F7-A320-9BED-3FC0-B75C87C531D0}"/>
              </a:ext>
            </a:extLst>
          </p:cNvPr>
          <p:cNvGraphicFramePr>
            <a:graphicFrameLocks noGrp="1"/>
          </p:cNvGraphicFramePr>
          <p:nvPr>
            <p:extLst>
              <p:ext uri="{D42A27DB-BD31-4B8C-83A1-F6EECF244321}">
                <p14:modId xmlns:p14="http://schemas.microsoft.com/office/powerpoint/2010/main" val="3061775885"/>
              </p:ext>
            </p:extLst>
          </p:nvPr>
        </p:nvGraphicFramePr>
        <p:xfrm>
          <a:off x="157594" y="3874932"/>
          <a:ext cx="6529820" cy="945214"/>
        </p:xfrm>
        <a:graphic>
          <a:graphicData uri="http://schemas.openxmlformats.org/drawingml/2006/table">
            <a:tbl>
              <a:tblPr firstRow="1" firstCol="1" bandRow="1">
                <a:tableStyleId>{5C22544A-7EE6-4342-B048-85BDC9FD1C3A}</a:tableStyleId>
              </a:tblPr>
              <a:tblGrid>
                <a:gridCol w="221956">
                  <a:extLst>
                    <a:ext uri="{9D8B030D-6E8A-4147-A177-3AD203B41FA5}">
                      <a16:colId xmlns:a16="http://schemas.microsoft.com/office/drawing/2014/main" val="20000"/>
                    </a:ext>
                  </a:extLst>
                </a:gridCol>
                <a:gridCol w="6307864">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6</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Misturas homogêneas são comuns por estarem presentes no nosso dia a dia. Um exemplo é quando colocamos açúcar em água e os misturamos. O açúcar (soluto) se dissolve na água (solvente), formando uma mistura de uma única fase. Baseado no exemplo dado, qual dos componentes abaixo criariam uma mistura homogênea com a água:</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5" name="CaixaDeTexto 4">
            <a:extLst>
              <a:ext uri="{FF2B5EF4-FFF2-40B4-BE49-F238E27FC236}">
                <a16:creationId xmlns:a16="http://schemas.microsoft.com/office/drawing/2014/main" id="{3810F008-0C34-3137-D93D-8FB5946C6A4C}"/>
              </a:ext>
            </a:extLst>
          </p:cNvPr>
          <p:cNvSpPr txBox="1"/>
          <p:nvPr/>
        </p:nvSpPr>
        <p:spPr>
          <a:xfrm>
            <a:off x="377525" y="4820146"/>
            <a:ext cx="6366468" cy="1384995"/>
          </a:xfrm>
          <a:prstGeom prst="rect">
            <a:avLst/>
          </a:prstGeom>
          <a:noFill/>
        </p:spPr>
        <p:txBody>
          <a:bodyPr wrap="square" rtlCol="0">
            <a:spAutoFit/>
          </a:bodyPr>
          <a:lstStyle/>
          <a:p>
            <a:pPr marL="228600" lvl="0" indent="-228600">
              <a:buAutoNum type="alphaLcParenR"/>
            </a:pPr>
            <a:r>
              <a:rPr lang="pt-BR" sz="1200" dirty="0">
                <a:latin typeface="Arial" panose="020B0604020202020204" pitchFamily="34" charset="0"/>
                <a:cs typeface="Arial" panose="020B0604020202020204" pitchFamily="34" charset="0"/>
              </a:rPr>
              <a:t>Óleo de soja.</a:t>
            </a:r>
          </a:p>
          <a:p>
            <a:pPr marL="228600" lvl="0" indent="-228600">
              <a:buAutoNum type="alphaLcParenR"/>
            </a:pPr>
            <a:r>
              <a:rPr lang="pt-BR" sz="1200" dirty="0">
                <a:latin typeface="Arial" panose="020B0604020202020204" pitchFamily="34" charset="0"/>
                <a:cs typeface="Arial" panose="020B0604020202020204" pitchFamily="34" charset="0"/>
              </a:rPr>
              <a:t>Álcool etílico comercial.</a:t>
            </a:r>
          </a:p>
          <a:p>
            <a:pPr marL="228600" lvl="0" indent="-228600">
              <a:buAutoNum type="alphaLcParenR"/>
            </a:pPr>
            <a:r>
              <a:rPr lang="pt-BR" sz="1200" dirty="0">
                <a:latin typeface="Arial" panose="020B0604020202020204" pitchFamily="34" charset="0"/>
                <a:cs typeface="Arial" panose="020B0604020202020204" pitchFamily="34" charset="0"/>
              </a:rPr>
              <a:t>Areia.</a:t>
            </a:r>
          </a:p>
          <a:p>
            <a:pPr marL="228600" lvl="0" indent="-228600">
              <a:buAutoNum type="alphaLcParenR"/>
            </a:pPr>
            <a:r>
              <a:rPr lang="pt-BR" sz="1200" dirty="0">
                <a:latin typeface="Arial" panose="020B0604020202020204" pitchFamily="34" charset="0"/>
                <a:cs typeface="Arial" panose="020B0604020202020204" pitchFamily="34" charset="0"/>
              </a:rPr>
              <a:t>Dióxido de carbono.</a:t>
            </a:r>
          </a:p>
          <a:p>
            <a:pPr marL="228600" lvl="0" indent="-228600">
              <a:buAutoNum type="alphaLcParenR"/>
            </a:pPr>
            <a:r>
              <a:rPr lang="pt-BR" sz="1200" dirty="0">
                <a:latin typeface="Arial" panose="020B0604020202020204" pitchFamily="34" charset="0"/>
                <a:cs typeface="Arial" panose="020B0604020202020204" pitchFamily="34" charset="0"/>
              </a:rPr>
              <a:t>Pimenta do reino em pó.</a:t>
            </a:r>
          </a:p>
          <a:p>
            <a:pPr marL="228600" lvl="0" indent="-228600">
              <a:buAutoNum type="alphaLcParenR"/>
            </a:pPr>
            <a:endParaRPr lang="pt-BR" sz="1200" dirty="0">
              <a:latin typeface="Arial" panose="020B0604020202020204" pitchFamily="34" charset="0"/>
              <a:cs typeface="Arial" panose="020B0604020202020204" pitchFamily="34" charset="0"/>
            </a:endParaRPr>
          </a:p>
          <a:p>
            <a:pPr marL="228600" lvl="0" indent="-228600">
              <a:buAutoNum type="alphaLcParenR"/>
            </a:pPr>
            <a:endParaRPr lang="pt-BR" sz="1200" dirty="0">
              <a:latin typeface="Arial" panose="020B0604020202020204" pitchFamily="34" charset="0"/>
              <a:cs typeface="Arial" panose="020B0604020202020204" pitchFamily="34" charset="0"/>
            </a:endParaRPr>
          </a:p>
        </p:txBody>
      </p:sp>
      <p:graphicFrame>
        <p:nvGraphicFramePr>
          <p:cNvPr id="6" name="Tabela 5">
            <a:extLst>
              <a:ext uri="{FF2B5EF4-FFF2-40B4-BE49-F238E27FC236}">
                <a16:creationId xmlns:a16="http://schemas.microsoft.com/office/drawing/2014/main" id="{F01A881D-C596-0A1B-1E07-F8944DC47EAA}"/>
              </a:ext>
            </a:extLst>
          </p:cNvPr>
          <p:cNvGraphicFramePr>
            <a:graphicFrameLocks noGrp="1"/>
          </p:cNvGraphicFramePr>
          <p:nvPr>
            <p:extLst>
              <p:ext uri="{D42A27DB-BD31-4B8C-83A1-F6EECF244321}">
                <p14:modId xmlns:p14="http://schemas.microsoft.com/office/powerpoint/2010/main" val="591303947"/>
              </p:ext>
            </p:extLst>
          </p:nvPr>
        </p:nvGraphicFramePr>
        <p:xfrm>
          <a:off x="157594" y="6580738"/>
          <a:ext cx="6491482" cy="945214"/>
        </p:xfrm>
        <a:graphic>
          <a:graphicData uri="http://schemas.openxmlformats.org/drawingml/2006/table">
            <a:tbl>
              <a:tblPr firstRow="1" firstCol="1" bandRow="1">
                <a:tableStyleId>{5C22544A-7EE6-4342-B048-85BDC9FD1C3A}</a:tableStyleId>
              </a:tblPr>
              <a:tblGrid>
                <a:gridCol w="221956">
                  <a:extLst>
                    <a:ext uri="{9D8B030D-6E8A-4147-A177-3AD203B41FA5}">
                      <a16:colId xmlns:a16="http://schemas.microsoft.com/office/drawing/2014/main" val="20000"/>
                    </a:ext>
                  </a:extLst>
                </a:gridCol>
                <a:gridCol w="6269526">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7</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Os tipos sanguíneos são “A”, “B”, “AB” e “O”. No Brasil é mais comum encontrar pessoas com o tipo “O”. O exame para identificação do tipo sanguíneo é um dos mais realizados em laboratório de análises clínicas. O que se pode esperar que aconteça com um tubo contendo uma amostra de sangue após ele ser posto para centrifugação?</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7" name="CaixaDeTexto 6">
            <a:extLst>
              <a:ext uri="{FF2B5EF4-FFF2-40B4-BE49-F238E27FC236}">
                <a16:creationId xmlns:a16="http://schemas.microsoft.com/office/drawing/2014/main" id="{D7DDB0FD-EF9E-5A4A-B1F2-0B4ED4CFE26B}"/>
              </a:ext>
            </a:extLst>
          </p:cNvPr>
          <p:cNvSpPr txBox="1"/>
          <p:nvPr/>
        </p:nvSpPr>
        <p:spPr>
          <a:xfrm>
            <a:off x="377525" y="7615203"/>
            <a:ext cx="6366468" cy="1015663"/>
          </a:xfrm>
          <a:prstGeom prst="rect">
            <a:avLst/>
          </a:prstGeom>
          <a:noFill/>
        </p:spPr>
        <p:txBody>
          <a:bodyPr wrap="square" rtlCol="0">
            <a:spAutoFit/>
          </a:bodyPr>
          <a:lstStyle/>
          <a:p>
            <a:pPr marL="228600" lvl="0" indent="-228600">
              <a:buAutoNum type="alphaLcParenR"/>
            </a:pPr>
            <a:r>
              <a:rPr lang="pt-BR" sz="1200" dirty="0">
                <a:latin typeface="Arial" panose="020B0604020202020204" pitchFamily="34" charset="0"/>
                <a:cs typeface="Arial" panose="020B0604020202020204" pitchFamily="34" charset="0"/>
              </a:rPr>
              <a:t>Nada acontecerá, pois o sangue não é uma mistura.</a:t>
            </a:r>
          </a:p>
          <a:p>
            <a:pPr marL="228600" lvl="0" indent="-228600">
              <a:buAutoNum type="alphaLcParenR"/>
            </a:pPr>
            <a:r>
              <a:rPr lang="pt-BR" sz="1200" dirty="0">
                <a:latin typeface="Arial" panose="020B0604020202020204" pitchFamily="34" charset="0"/>
                <a:cs typeface="Arial" panose="020B0604020202020204" pitchFamily="34" charset="0"/>
              </a:rPr>
              <a:t>Nada acontecerá, porque o sangue é uma mistura homogênea.</a:t>
            </a:r>
          </a:p>
          <a:p>
            <a:pPr marL="228600" lvl="0" indent="-228600">
              <a:buAutoNum type="alphaLcParenR"/>
            </a:pPr>
            <a:r>
              <a:rPr lang="pt-BR" sz="1200" dirty="0">
                <a:latin typeface="Arial" panose="020B0604020202020204" pitchFamily="34" charset="0"/>
                <a:cs typeface="Arial" panose="020B0604020202020204" pitchFamily="34" charset="0"/>
              </a:rPr>
              <a:t>Na acontecerá, pois o sangue é uma mistura heterogênea monofásica.</a:t>
            </a:r>
          </a:p>
          <a:p>
            <a:pPr marL="228600" lvl="0" indent="-228600">
              <a:buAutoNum type="alphaLcParenR"/>
            </a:pPr>
            <a:r>
              <a:rPr lang="pt-BR" sz="1200" dirty="0">
                <a:latin typeface="Arial" panose="020B0604020202020204" pitchFamily="34" charset="0"/>
                <a:cs typeface="Arial" panose="020B0604020202020204" pitchFamily="34" charset="0"/>
              </a:rPr>
              <a:t>Haverá a separação de duas fases, logo, o sangue é uma mistura heterogênea bifásica.</a:t>
            </a:r>
          </a:p>
          <a:p>
            <a:pPr marL="228600" lvl="0" indent="-228600">
              <a:buAutoNum type="alphaLcParenR"/>
            </a:pPr>
            <a:r>
              <a:rPr lang="pt-BR" sz="1200" dirty="0">
                <a:latin typeface="Arial" panose="020B0604020202020204" pitchFamily="34" charset="0"/>
                <a:cs typeface="Arial" panose="020B0604020202020204" pitchFamily="34" charset="0"/>
              </a:rPr>
              <a:t>Haverá a separação de duas fases, logo, o sangue é uma mistura homogênea bifásica.</a:t>
            </a:r>
          </a:p>
        </p:txBody>
      </p:sp>
    </p:spTree>
    <p:extLst>
      <p:ext uri="{BB962C8B-B14F-4D97-AF65-F5344CB8AC3E}">
        <p14:creationId xmlns:p14="http://schemas.microsoft.com/office/powerpoint/2010/main" val="1748434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Ciências – 6º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graphicFrame>
        <p:nvGraphicFramePr>
          <p:cNvPr id="5" name="Tabela 4">
            <a:extLst>
              <a:ext uri="{FF2B5EF4-FFF2-40B4-BE49-F238E27FC236}">
                <a16:creationId xmlns:a16="http://schemas.microsoft.com/office/drawing/2014/main" id="{35639BFC-8207-E494-E4A5-2E47BE373934}"/>
              </a:ext>
            </a:extLst>
          </p:cNvPr>
          <p:cNvGraphicFramePr>
            <a:graphicFrameLocks noGrp="1"/>
          </p:cNvGraphicFramePr>
          <p:nvPr>
            <p:extLst>
              <p:ext uri="{D42A27DB-BD31-4B8C-83A1-F6EECF244321}">
                <p14:modId xmlns:p14="http://schemas.microsoft.com/office/powerpoint/2010/main" val="1555041112"/>
              </p:ext>
            </p:extLst>
          </p:nvPr>
        </p:nvGraphicFramePr>
        <p:xfrm>
          <a:off x="164090" y="2003340"/>
          <a:ext cx="6529820" cy="1128094"/>
        </p:xfrm>
        <a:graphic>
          <a:graphicData uri="http://schemas.openxmlformats.org/drawingml/2006/table">
            <a:tbl>
              <a:tblPr firstRow="1" firstCol="1" bandRow="1">
                <a:tableStyleId>{5C22544A-7EE6-4342-B048-85BDC9FD1C3A}</a:tableStyleId>
              </a:tblPr>
              <a:tblGrid>
                <a:gridCol w="221956">
                  <a:extLst>
                    <a:ext uri="{9D8B030D-6E8A-4147-A177-3AD203B41FA5}">
                      <a16:colId xmlns:a16="http://schemas.microsoft.com/office/drawing/2014/main" val="20000"/>
                    </a:ext>
                  </a:extLst>
                </a:gridCol>
                <a:gridCol w="6307864">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8</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As misturas heterogêneas são caracterizadas por possuírem duas ou mais fases. Como exemplo, tem-se o leite que, a olho nu, parece ser uma mistura homogênea, porém fases aquosa e de gordura podem ser observadas com o auxílio de microscópio óptico, caracterizando uma mistura entre líquidos. Dos sistemas a seguir, o único que não poderá acarretar numa mistura heterogênea é decorrente da:</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8" name="CaixaDeTexto 7">
            <a:extLst>
              <a:ext uri="{FF2B5EF4-FFF2-40B4-BE49-F238E27FC236}">
                <a16:creationId xmlns:a16="http://schemas.microsoft.com/office/drawing/2014/main" id="{8DFBE0E1-15E4-DC8B-22FA-F66EA1863A11}"/>
              </a:ext>
            </a:extLst>
          </p:cNvPr>
          <p:cNvSpPr txBox="1"/>
          <p:nvPr/>
        </p:nvSpPr>
        <p:spPr>
          <a:xfrm>
            <a:off x="381857" y="3053117"/>
            <a:ext cx="6366468" cy="1384995"/>
          </a:xfrm>
          <a:prstGeom prst="rect">
            <a:avLst/>
          </a:prstGeom>
          <a:noFill/>
        </p:spPr>
        <p:txBody>
          <a:bodyPr wrap="square" rtlCol="0">
            <a:spAutoFit/>
          </a:bodyPr>
          <a:lstStyle/>
          <a:p>
            <a:pPr marL="228600" lvl="0" indent="-228600">
              <a:buAutoNum type="alphaLcParenR"/>
            </a:pPr>
            <a:r>
              <a:rPr lang="pt-BR" sz="1200" dirty="0">
                <a:latin typeface="Arial" panose="020B0604020202020204" pitchFamily="34" charset="0"/>
                <a:cs typeface="Arial" panose="020B0604020202020204" pitchFamily="34" charset="0"/>
              </a:rPr>
              <a:t>Mistura de dois líquidos.</a:t>
            </a:r>
          </a:p>
          <a:p>
            <a:pPr marL="228600" lvl="0" indent="-228600">
              <a:buAutoNum type="alphaLcParenR"/>
            </a:pPr>
            <a:r>
              <a:rPr lang="pt-BR" sz="1200" dirty="0">
                <a:latin typeface="Arial" panose="020B0604020202020204" pitchFamily="34" charset="0"/>
                <a:cs typeface="Arial" panose="020B0604020202020204" pitchFamily="34" charset="0"/>
              </a:rPr>
              <a:t>Mistura de dois sólidos.</a:t>
            </a:r>
          </a:p>
          <a:p>
            <a:pPr marL="228600" lvl="0" indent="-228600">
              <a:buAutoNum type="alphaLcParenR"/>
            </a:pPr>
            <a:r>
              <a:rPr lang="pt-BR" sz="1200" dirty="0">
                <a:latin typeface="Arial" panose="020B0604020202020204" pitchFamily="34" charset="0"/>
                <a:cs typeface="Arial" panose="020B0604020202020204" pitchFamily="34" charset="0"/>
              </a:rPr>
              <a:t>Mistura de dois gases.</a:t>
            </a:r>
          </a:p>
          <a:p>
            <a:pPr marL="228600" lvl="0" indent="-228600">
              <a:buAutoNum type="alphaLcParenR"/>
            </a:pPr>
            <a:r>
              <a:rPr lang="pt-BR" sz="1200" dirty="0">
                <a:latin typeface="Arial" panose="020B0604020202020204" pitchFamily="34" charset="0"/>
                <a:cs typeface="Arial" panose="020B0604020202020204" pitchFamily="34" charset="0"/>
              </a:rPr>
              <a:t>Mistura de um líquido e um sólido.</a:t>
            </a:r>
          </a:p>
          <a:p>
            <a:pPr marL="228600" lvl="0" indent="-228600">
              <a:buAutoNum type="alphaLcParenR"/>
            </a:pPr>
            <a:r>
              <a:rPr lang="pt-BR" sz="1200" dirty="0">
                <a:latin typeface="Arial" panose="020B0604020202020204" pitchFamily="34" charset="0"/>
                <a:cs typeface="Arial" panose="020B0604020202020204" pitchFamily="34" charset="0"/>
              </a:rPr>
              <a:t>Mistura de um líquido e um gás.</a:t>
            </a:r>
          </a:p>
          <a:p>
            <a:pPr marL="228600" lvl="0" indent="-228600">
              <a:buAutoNum type="alphaLcParenR"/>
            </a:pPr>
            <a:endParaRPr lang="pt-BR" sz="1200" dirty="0">
              <a:latin typeface="Arial" panose="020B0604020202020204" pitchFamily="34" charset="0"/>
              <a:cs typeface="Arial" panose="020B0604020202020204" pitchFamily="34" charset="0"/>
            </a:endParaRPr>
          </a:p>
          <a:p>
            <a:pPr marL="228600" lvl="0" indent="-228600">
              <a:buAutoNum type="alphaLcParenR"/>
            </a:pPr>
            <a:endParaRPr lang="pt-BR" sz="1200" dirty="0">
              <a:latin typeface="Arial" panose="020B0604020202020204" pitchFamily="34" charset="0"/>
              <a:cs typeface="Arial" panose="020B0604020202020204" pitchFamily="34" charset="0"/>
            </a:endParaRPr>
          </a:p>
        </p:txBody>
      </p:sp>
      <p:graphicFrame>
        <p:nvGraphicFramePr>
          <p:cNvPr id="9" name="Tabela 8">
            <a:extLst>
              <a:ext uri="{FF2B5EF4-FFF2-40B4-BE49-F238E27FC236}">
                <a16:creationId xmlns:a16="http://schemas.microsoft.com/office/drawing/2014/main" id="{BE5FBA10-759A-60B2-CFAC-4D402E011CAA}"/>
              </a:ext>
            </a:extLst>
          </p:cNvPr>
          <p:cNvGraphicFramePr>
            <a:graphicFrameLocks noGrp="1"/>
          </p:cNvGraphicFramePr>
          <p:nvPr>
            <p:extLst>
              <p:ext uri="{D42A27DB-BD31-4B8C-83A1-F6EECF244321}">
                <p14:modId xmlns:p14="http://schemas.microsoft.com/office/powerpoint/2010/main" val="3882550552"/>
              </p:ext>
            </p:extLst>
          </p:nvPr>
        </p:nvGraphicFramePr>
        <p:xfrm>
          <a:off x="164089" y="4302048"/>
          <a:ext cx="6529820" cy="1310974"/>
        </p:xfrm>
        <a:graphic>
          <a:graphicData uri="http://schemas.openxmlformats.org/drawingml/2006/table">
            <a:tbl>
              <a:tblPr firstRow="1" firstCol="1" bandRow="1">
                <a:tableStyleId>{5C22544A-7EE6-4342-B048-85BDC9FD1C3A}</a:tableStyleId>
              </a:tblPr>
              <a:tblGrid>
                <a:gridCol w="221956">
                  <a:extLst>
                    <a:ext uri="{9D8B030D-6E8A-4147-A177-3AD203B41FA5}">
                      <a16:colId xmlns:a16="http://schemas.microsoft.com/office/drawing/2014/main" val="20000"/>
                    </a:ext>
                  </a:extLst>
                </a:gridCol>
                <a:gridCol w="6307864">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9</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Você já brincou de afunda ou não afunda? Essa brincadeira, além de divertida, é bastante investigativa e informativa, pois desperta a curiosidade a respeito da densidade de objetos em relação à água. Uma forma de deixar a brincadeira ainda mais reveladora é misturando a água com outros líquidos. Beatriz testou esta essa nova brincadeira e no final obteve 5 sistemas diferentes. Qual das misturas heterogêneas a seguir, obtidas por Beatriz, apresentam o maior número de fases:</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0" name="CaixaDeTexto 9">
            <a:extLst>
              <a:ext uri="{FF2B5EF4-FFF2-40B4-BE49-F238E27FC236}">
                <a16:creationId xmlns:a16="http://schemas.microsoft.com/office/drawing/2014/main" id="{FB435C37-7BD6-EE3F-458E-3391BA45138F}"/>
              </a:ext>
            </a:extLst>
          </p:cNvPr>
          <p:cNvSpPr txBox="1"/>
          <p:nvPr/>
        </p:nvSpPr>
        <p:spPr>
          <a:xfrm>
            <a:off x="381857" y="5519207"/>
            <a:ext cx="6366468" cy="1384995"/>
          </a:xfrm>
          <a:prstGeom prst="rect">
            <a:avLst/>
          </a:prstGeom>
          <a:noFill/>
        </p:spPr>
        <p:txBody>
          <a:bodyPr wrap="square" rtlCol="0">
            <a:spAutoFit/>
          </a:bodyPr>
          <a:lstStyle/>
          <a:p>
            <a:pPr marL="228600" lvl="0" indent="-228600">
              <a:buAutoNum type="alphaLcParenR"/>
            </a:pPr>
            <a:r>
              <a:rPr lang="pt-BR" sz="1200" dirty="0">
                <a:latin typeface="Arial" panose="020B0604020202020204" pitchFamily="34" charset="0"/>
                <a:cs typeface="Arial" panose="020B0604020202020204" pitchFamily="34" charset="0"/>
              </a:rPr>
              <a:t>Um copo com água e sal de cozinha dissolvido e uma pedra de granito imersa.</a:t>
            </a:r>
          </a:p>
          <a:p>
            <a:pPr marL="228600" lvl="0" indent="-228600">
              <a:buAutoNum type="alphaLcParenR"/>
            </a:pPr>
            <a:r>
              <a:rPr lang="pt-BR" sz="1200" dirty="0">
                <a:latin typeface="Arial" panose="020B0604020202020204" pitchFamily="34" charset="0"/>
                <a:cs typeface="Arial" panose="020B0604020202020204" pitchFamily="34" charset="0"/>
              </a:rPr>
              <a:t>Um copo com água e óleo com anel de prata imerso.</a:t>
            </a:r>
          </a:p>
          <a:p>
            <a:pPr marL="228600" lvl="0" indent="-228600">
              <a:buAutoNum type="alphaLcParenR"/>
            </a:pPr>
            <a:r>
              <a:rPr lang="pt-BR" sz="1200" dirty="0">
                <a:latin typeface="Arial" panose="020B0604020202020204" pitchFamily="34" charset="0"/>
                <a:cs typeface="Arial" panose="020B0604020202020204" pitchFamily="34" charset="0"/>
              </a:rPr>
              <a:t>Um copo com água e açúcar com uma moeda de níquel imersa.</a:t>
            </a:r>
          </a:p>
          <a:p>
            <a:pPr marL="228600" lvl="0" indent="-228600">
              <a:buAutoNum type="alphaLcParenR"/>
            </a:pPr>
            <a:r>
              <a:rPr lang="pt-BR" sz="1200" dirty="0">
                <a:latin typeface="Arial" panose="020B0604020202020204" pitchFamily="34" charset="0"/>
                <a:cs typeface="Arial" panose="020B0604020202020204" pitchFamily="34" charset="0"/>
              </a:rPr>
              <a:t>Um copo com água e álcool com um cubo de gelo.</a:t>
            </a:r>
          </a:p>
          <a:p>
            <a:pPr marL="228600" lvl="0" indent="-228600">
              <a:buAutoNum type="alphaLcParenR"/>
            </a:pPr>
            <a:r>
              <a:rPr lang="pt-BR" sz="1200" dirty="0">
                <a:latin typeface="Arial" panose="020B0604020202020204" pitchFamily="34" charset="0"/>
                <a:cs typeface="Arial" panose="020B0604020202020204" pitchFamily="34" charset="0"/>
              </a:rPr>
              <a:t>Um copo com água e vinagre com um prego de ferro imerso.</a:t>
            </a:r>
          </a:p>
          <a:p>
            <a:pPr marL="228600" lvl="0" indent="-228600">
              <a:buAutoNum type="alphaLcParenR"/>
            </a:pPr>
            <a:endParaRPr lang="pt-BR" sz="1200" dirty="0">
              <a:latin typeface="Arial" panose="020B0604020202020204" pitchFamily="34" charset="0"/>
              <a:cs typeface="Arial" panose="020B0604020202020204" pitchFamily="34" charset="0"/>
            </a:endParaRPr>
          </a:p>
          <a:p>
            <a:pPr marL="228600" lvl="0" indent="-228600">
              <a:buAutoNum type="alphaLcParenR"/>
            </a:pPr>
            <a:endParaRPr lang="pt-BR" sz="1200" dirty="0">
              <a:latin typeface="Arial" panose="020B0604020202020204" pitchFamily="34" charset="0"/>
              <a:cs typeface="Arial" panose="020B0604020202020204" pitchFamily="34" charset="0"/>
            </a:endParaRPr>
          </a:p>
        </p:txBody>
      </p:sp>
      <p:graphicFrame>
        <p:nvGraphicFramePr>
          <p:cNvPr id="2" name="Tabela 1">
            <a:extLst>
              <a:ext uri="{FF2B5EF4-FFF2-40B4-BE49-F238E27FC236}">
                <a16:creationId xmlns:a16="http://schemas.microsoft.com/office/drawing/2014/main" id="{03D20130-6284-EF33-FA03-CE69BFA53FE3}"/>
              </a:ext>
            </a:extLst>
          </p:cNvPr>
          <p:cNvGraphicFramePr>
            <a:graphicFrameLocks noGrp="1"/>
          </p:cNvGraphicFramePr>
          <p:nvPr>
            <p:extLst>
              <p:ext uri="{D42A27DB-BD31-4B8C-83A1-F6EECF244321}">
                <p14:modId xmlns:p14="http://schemas.microsoft.com/office/powerpoint/2010/main" val="1356441262"/>
              </p:ext>
            </p:extLst>
          </p:nvPr>
        </p:nvGraphicFramePr>
        <p:xfrm>
          <a:off x="161925" y="6723217"/>
          <a:ext cx="6529820" cy="1310974"/>
        </p:xfrm>
        <a:graphic>
          <a:graphicData uri="http://schemas.openxmlformats.org/drawingml/2006/table">
            <a:tbl>
              <a:tblPr firstRow="1" firstCol="1" bandRow="1">
                <a:tableStyleId>{5C22544A-7EE6-4342-B048-85BDC9FD1C3A}</a:tableStyleId>
              </a:tblPr>
              <a:tblGrid>
                <a:gridCol w="305003">
                  <a:extLst>
                    <a:ext uri="{9D8B030D-6E8A-4147-A177-3AD203B41FA5}">
                      <a16:colId xmlns:a16="http://schemas.microsoft.com/office/drawing/2014/main" val="20000"/>
                    </a:ext>
                  </a:extLst>
                </a:gridCol>
                <a:gridCol w="622481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10</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Podemos afirmar que a grande maioria dos alimentos que consumimos no nosso dia a dia é baseado em misturas. Uma forma de poder comprovar isso é olhando os seus rótulos. Uma menina abriu a geladeira e pegou 5 produtos alimentícios diferentes (leite de caixinha, refrigerantes, vinagre, bebida láctea de chocolate) e percebeu que todos esses produtos possuíam mais de um ingrediente. Analisando a lista da menina, responda qual destes produtos pode ser classificado como uma mistura entre um líquido e um gás. </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6" name="CaixaDeTexto 5">
            <a:extLst>
              <a:ext uri="{FF2B5EF4-FFF2-40B4-BE49-F238E27FC236}">
                <a16:creationId xmlns:a16="http://schemas.microsoft.com/office/drawing/2014/main" id="{FD7849B2-3E3D-0CA4-0EA8-EDEF43406788}"/>
              </a:ext>
            </a:extLst>
          </p:cNvPr>
          <p:cNvSpPr txBox="1"/>
          <p:nvPr/>
        </p:nvSpPr>
        <p:spPr>
          <a:xfrm>
            <a:off x="491532" y="7883003"/>
            <a:ext cx="6366468" cy="1384995"/>
          </a:xfrm>
          <a:prstGeom prst="rect">
            <a:avLst/>
          </a:prstGeom>
          <a:noFill/>
        </p:spPr>
        <p:txBody>
          <a:bodyPr wrap="square" rtlCol="0">
            <a:spAutoFit/>
          </a:bodyPr>
          <a:lstStyle/>
          <a:p>
            <a:pPr marL="228600" lvl="0" indent="-228600">
              <a:buAutoNum type="alphaLcParenR"/>
            </a:pPr>
            <a:r>
              <a:rPr lang="pt-BR" sz="1200" dirty="0">
                <a:latin typeface="Arial" panose="020B0604020202020204" pitchFamily="34" charset="0"/>
                <a:cs typeface="Arial" panose="020B0604020202020204" pitchFamily="34" charset="0"/>
              </a:rPr>
              <a:t>Leite de caixinha.</a:t>
            </a:r>
          </a:p>
          <a:p>
            <a:pPr marL="228600" lvl="0" indent="-228600">
              <a:buAutoNum type="alphaLcParenR"/>
            </a:pPr>
            <a:r>
              <a:rPr lang="pt-BR" sz="1200" dirty="0">
                <a:latin typeface="Arial" panose="020B0604020202020204" pitchFamily="34" charset="0"/>
                <a:cs typeface="Arial" panose="020B0604020202020204" pitchFamily="34" charset="0"/>
              </a:rPr>
              <a:t>Refrigerante.</a:t>
            </a:r>
          </a:p>
          <a:p>
            <a:pPr marL="228600" lvl="0" indent="-228600">
              <a:buAutoNum type="alphaLcParenR"/>
            </a:pPr>
            <a:r>
              <a:rPr lang="pt-BR" sz="1200" dirty="0">
                <a:latin typeface="Arial" panose="020B0604020202020204" pitchFamily="34" charset="0"/>
                <a:cs typeface="Arial" panose="020B0604020202020204" pitchFamily="34" charset="0"/>
              </a:rPr>
              <a:t>Melaço de cana.</a:t>
            </a:r>
          </a:p>
          <a:p>
            <a:pPr marL="228600" lvl="0" indent="-228600">
              <a:buAutoNum type="alphaLcParenR"/>
            </a:pPr>
            <a:r>
              <a:rPr lang="pt-BR" sz="1200" dirty="0">
                <a:latin typeface="Arial" panose="020B0604020202020204" pitchFamily="34" charset="0"/>
                <a:cs typeface="Arial" panose="020B0604020202020204" pitchFamily="34" charset="0"/>
              </a:rPr>
              <a:t>Vinagre.</a:t>
            </a:r>
          </a:p>
          <a:p>
            <a:pPr marL="228600" lvl="0" indent="-228600">
              <a:buAutoNum type="alphaLcParenR"/>
            </a:pPr>
            <a:r>
              <a:rPr lang="pt-BR" sz="1200" dirty="0">
                <a:latin typeface="Arial" panose="020B0604020202020204" pitchFamily="34" charset="0"/>
                <a:cs typeface="Arial" panose="020B0604020202020204" pitchFamily="34" charset="0"/>
              </a:rPr>
              <a:t>Bebida láctea de chocolate.</a:t>
            </a:r>
          </a:p>
          <a:p>
            <a:pPr lvl="0"/>
            <a:endParaRPr lang="pt-BR" sz="1200" dirty="0">
              <a:latin typeface="Arial" panose="020B0604020202020204" pitchFamily="34" charset="0"/>
              <a:cs typeface="Arial" panose="020B0604020202020204" pitchFamily="34" charset="0"/>
            </a:endParaRPr>
          </a:p>
          <a:p>
            <a:pPr marL="228600" lvl="0" indent="-228600">
              <a:buAutoNum type="alphaLcParenR"/>
            </a:pPr>
            <a:endParaRPr lang="pt-BR"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17393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graphicFrame>
        <p:nvGraphicFramePr>
          <p:cNvPr id="13" name="Tabela 12">
            <a:extLst>
              <a:ext uri="{FF2B5EF4-FFF2-40B4-BE49-F238E27FC236}">
                <a16:creationId xmlns:a16="http://schemas.microsoft.com/office/drawing/2014/main" id="{BFF46091-707F-839C-0E4B-00ADADCA1F40}"/>
              </a:ext>
            </a:extLst>
          </p:cNvPr>
          <p:cNvGraphicFramePr>
            <a:graphicFrameLocks noGrp="1"/>
          </p:cNvGraphicFramePr>
          <p:nvPr>
            <p:extLst>
              <p:ext uri="{D42A27DB-BD31-4B8C-83A1-F6EECF244321}">
                <p14:modId xmlns:p14="http://schemas.microsoft.com/office/powerpoint/2010/main" val="969189206"/>
              </p:ext>
            </p:extLst>
          </p:nvPr>
        </p:nvGraphicFramePr>
        <p:xfrm>
          <a:off x="161924" y="1798074"/>
          <a:ext cx="6491482" cy="1310974"/>
        </p:xfrm>
        <a:graphic>
          <a:graphicData uri="http://schemas.openxmlformats.org/drawingml/2006/table">
            <a:tbl>
              <a:tblPr firstRow="1" firstCol="1" bandRow="1">
                <a:tableStyleId>{5C22544A-7EE6-4342-B048-85BDC9FD1C3A}</a:tableStyleId>
              </a:tblPr>
              <a:tblGrid>
                <a:gridCol w="266093">
                  <a:extLst>
                    <a:ext uri="{9D8B030D-6E8A-4147-A177-3AD203B41FA5}">
                      <a16:colId xmlns:a16="http://schemas.microsoft.com/office/drawing/2014/main" val="20000"/>
                    </a:ext>
                  </a:extLst>
                </a:gridCol>
                <a:gridCol w="6225389">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11</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O cobre é um metal importante para o homem desde o período pré-histórico. A fabricação de utensílios utilizando esse metal contribuiu para a evolução de várias atividades apresentadas pelo homem pré-histórico. Uma das aplicações atuais do cobre é a fabricação do bronze, uma liga metálica formada com estanho, a qual é usada em vários materiais para decoração e em medalhas olímpicas de 3° lugar. Sobre a liga metálica de bronze, podemos dizer que:</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4" name="CaixaDeTexto 13">
            <a:extLst>
              <a:ext uri="{FF2B5EF4-FFF2-40B4-BE49-F238E27FC236}">
                <a16:creationId xmlns:a16="http://schemas.microsoft.com/office/drawing/2014/main" id="{51F5BC8F-6C9D-67E1-71D6-67E9D5044A10}"/>
              </a:ext>
            </a:extLst>
          </p:cNvPr>
          <p:cNvSpPr txBox="1"/>
          <p:nvPr/>
        </p:nvSpPr>
        <p:spPr>
          <a:xfrm>
            <a:off x="491532" y="3068972"/>
            <a:ext cx="6366468" cy="1015663"/>
          </a:xfrm>
          <a:prstGeom prst="rect">
            <a:avLst/>
          </a:prstGeom>
          <a:noFill/>
        </p:spPr>
        <p:txBody>
          <a:bodyPr wrap="square" rtlCol="0">
            <a:spAutoFit/>
          </a:bodyPr>
          <a:lstStyle/>
          <a:p>
            <a:pPr marL="228600" lvl="0" indent="-228600">
              <a:buAutoNum type="alphaLcParenR"/>
            </a:pPr>
            <a:r>
              <a:rPr lang="pt-BR" sz="1200" dirty="0">
                <a:latin typeface="Arial" panose="020B0604020202020204" pitchFamily="34" charset="0"/>
                <a:cs typeface="Arial" panose="020B0604020202020204" pitchFamily="34" charset="0"/>
              </a:rPr>
              <a:t>É uma substância.</a:t>
            </a:r>
          </a:p>
          <a:p>
            <a:pPr marL="228600" lvl="0" indent="-228600">
              <a:buAutoNum type="alphaLcParenR"/>
            </a:pPr>
            <a:r>
              <a:rPr lang="pt-BR" sz="1200" dirty="0">
                <a:latin typeface="Arial" panose="020B0604020202020204" pitchFamily="34" charset="0"/>
                <a:cs typeface="Arial" panose="020B0604020202020204" pitchFamily="34" charset="0"/>
              </a:rPr>
              <a:t>É uma mistura homogênea de dois componentes.</a:t>
            </a:r>
          </a:p>
          <a:p>
            <a:pPr marL="228600" lvl="0" indent="-228600">
              <a:buAutoNum type="alphaLcParenR"/>
            </a:pPr>
            <a:r>
              <a:rPr lang="pt-BR" sz="1200" dirty="0">
                <a:latin typeface="Arial" panose="020B0604020202020204" pitchFamily="34" charset="0"/>
                <a:cs typeface="Arial" panose="020B0604020202020204" pitchFamily="34" charset="0"/>
              </a:rPr>
              <a:t>É uma mistura heterogênea monofásica.</a:t>
            </a:r>
          </a:p>
          <a:p>
            <a:pPr marL="228600" lvl="0" indent="-228600">
              <a:buAutoNum type="alphaLcParenR"/>
            </a:pPr>
            <a:r>
              <a:rPr lang="pt-BR" sz="1200" dirty="0">
                <a:latin typeface="Arial" panose="020B0604020202020204" pitchFamily="34" charset="0"/>
                <a:cs typeface="Arial" panose="020B0604020202020204" pitchFamily="34" charset="0"/>
              </a:rPr>
              <a:t>É uma mistura heterogênea bifásica.</a:t>
            </a:r>
          </a:p>
          <a:p>
            <a:pPr marL="228600" lvl="0" indent="-228600">
              <a:buAutoNum type="alphaLcParenR"/>
            </a:pPr>
            <a:r>
              <a:rPr lang="pt-BR" sz="1200" dirty="0">
                <a:latin typeface="Arial" panose="020B0604020202020204" pitchFamily="34" charset="0"/>
                <a:cs typeface="Arial" panose="020B0604020202020204" pitchFamily="34" charset="0"/>
              </a:rPr>
              <a:t>É uma mistura heterogênea polifásica.</a:t>
            </a:r>
          </a:p>
        </p:txBody>
      </p:sp>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Ciências – 6º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graphicFrame>
        <p:nvGraphicFramePr>
          <p:cNvPr id="7" name="Tabela 6">
            <a:extLst>
              <a:ext uri="{FF2B5EF4-FFF2-40B4-BE49-F238E27FC236}">
                <a16:creationId xmlns:a16="http://schemas.microsoft.com/office/drawing/2014/main" id="{93C233C5-050A-E9D1-D5C6-2F07913C6C08}"/>
              </a:ext>
            </a:extLst>
          </p:cNvPr>
          <p:cNvGraphicFramePr>
            <a:graphicFrameLocks noGrp="1"/>
          </p:cNvGraphicFramePr>
          <p:nvPr>
            <p:extLst>
              <p:ext uri="{D42A27DB-BD31-4B8C-83A1-F6EECF244321}">
                <p14:modId xmlns:p14="http://schemas.microsoft.com/office/powerpoint/2010/main" val="1387992686"/>
              </p:ext>
            </p:extLst>
          </p:nvPr>
        </p:nvGraphicFramePr>
        <p:xfrm>
          <a:off x="181017" y="4325376"/>
          <a:ext cx="6529820" cy="1310974"/>
        </p:xfrm>
        <a:graphic>
          <a:graphicData uri="http://schemas.openxmlformats.org/drawingml/2006/table">
            <a:tbl>
              <a:tblPr firstRow="1" firstCol="1" bandRow="1">
                <a:tableStyleId>{5C22544A-7EE6-4342-B048-85BDC9FD1C3A}</a:tableStyleId>
              </a:tblPr>
              <a:tblGrid>
                <a:gridCol w="275821">
                  <a:extLst>
                    <a:ext uri="{9D8B030D-6E8A-4147-A177-3AD203B41FA5}">
                      <a16:colId xmlns:a16="http://schemas.microsoft.com/office/drawing/2014/main" val="20000"/>
                    </a:ext>
                  </a:extLst>
                </a:gridCol>
                <a:gridCol w="6253999">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12</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Em tempos chuvosos e de frio, é comum o aumento do consumo de medicamentos compostos por Vitamina C, que são suplementos com o objetivo de reforçar o sistema imunológico contra gripes e resfriados. Geralmente tais complementos vitamínicos são encontrados em forma de comprimidos efervescentes. Ao dissolver um comprimido efervescente em água, observa-se a eliminação de bolhas. Marque a alternativa que responda o que indica que esse fenômeno represente uma mistura heterogênea trifásica:</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8" name="CaixaDeTexto 7">
            <a:extLst>
              <a:ext uri="{FF2B5EF4-FFF2-40B4-BE49-F238E27FC236}">
                <a16:creationId xmlns:a16="http://schemas.microsoft.com/office/drawing/2014/main" id="{3AA411CA-4BD5-2CF3-698A-7B40F8FAA67A}"/>
              </a:ext>
            </a:extLst>
          </p:cNvPr>
          <p:cNvSpPr txBox="1"/>
          <p:nvPr/>
        </p:nvSpPr>
        <p:spPr>
          <a:xfrm>
            <a:off x="491532" y="5636350"/>
            <a:ext cx="6366468" cy="1384995"/>
          </a:xfrm>
          <a:prstGeom prst="rect">
            <a:avLst/>
          </a:prstGeom>
          <a:noFill/>
        </p:spPr>
        <p:txBody>
          <a:bodyPr wrap="square" rtlCol="0">
            <a:spAutoFit/>
          </a:bodyPr>
          <a:lstStyle/>
          <a:p>
            <a:pPr marL="228600" lvl="0" indent="-228600">
              <a:buAutoNum type="alphaLcParenR"/>
            </a:pPr>
            <a:r>
              <a:rPr lang="pt-BR" sz="1200" dirty="0">
                <a:latin typeface="Arial" panose="020B0604020202020204" pitchFamily="34" charset="0"/>
                <a:cs typeface="Arial" panose="020B0604020202020204" pitchFamily="34" charset="0"/>
              </a:rPr>
              <a:t>Mistura de três fases perceptíveis (água, bolhas de gás e sólido).</a:t>
            </a:r>
          </a:p>
          <a:p>
            <a:pPr marL="228600" lvl="0" indent="-228600">
              <a:buAutoNum type="alphaLcParenR"/>
            </a:pPr>
            <a:r>
              <a:rPr lang="pt-BR" sz="1200" dirty="0">
                <a:latin typeface="Arial" panose="020B0604020202020204" pitchFamily="34" charset="0"/>
                <a:cs typeface="Arial" panose="020B0604020202020204" pitchFamily="34" charset="0"/>
              </a:rPr>
              <a:t>Mistura de dois sólidos.</a:t>
            </a:r>
          </a:p>
          <a:p>
            <a:pPr marL="228600" lvl="0" indent="-228600">
              <a:buAutoNum type="alphaLcParenR"/>
            </a:pPr>
            <a:r>
              <a:rPr lang="pt-BR" sz="1200" dirty="0">
                <a:latin typeface="Arial" panose="020B0604020202020204" pitchFamily="34" charset="0"/>
                <a:cs typeface="Arial" panose="020B0604020202020204" pitchFamily="34" charset="0"/>
              </a:rPr>
              <a:t>Mistura de dois gases.</a:t>
            </a:r>
          </a:p>
          <a:p>
            <a:pPr marL="228600" lvl="0" indent="-228600">
              <a:buAutoNum type="alphaLcParenR"/>
            </a:pPr>
            <a:r>
              <a:rPr lang="pt-BR" sz="1200" dirty="0">
                <a:latin typeface="Arial" panose="020B0604020202020204" pitchFamily="34" charset="0"/>
                <a:cs typeface="Arial" panose="020B0604020202020204" pitchFamily="34" charset="0"/>
              </a:rPr>
              <a:t>Mistura de um líquido e um sólido.</a:t>
            </a:r>
          </a:p>
          <a:p>
            <a:pPr marL="228600" lvl="0" indent="-228600">
              <a:buAutoNum type="alphaLcParenR"/>
            </a:pPr>
            <a:r>
              <a:rPr lang="pt-BR" sz="1200" dirty="0">
                <a:latin typeface="Arial" panose="020B0604020202020204" pitchFamily="34" charset="0"/>
                <a:cs typeface="Arial" panose="020B0604020202020204" pitchFamily="34" charset="0"/>
              </a:rPr>
              <a:t>Mistura de um líquido e um gás.</a:t>
            </a:r>
          </a:p>
          <a:p>
            <a:pPr marL="228600" lvl="0" indent="-228600">
              <a:buAutoNum type="alphaLcParenR"/>
            </a:pPr>
            <a:endParaRPr lang="pt-BR" sz="1200" dirty="0">
              <a:latin typeface="Arial" panose="020B0604020202020204" pitchFamily="34" charset="0"/>
              <a:cs typeface="Arial" panose="020B0604020202020204" pitchFamily="34" charset="0"/>
            </a:endParaRPr>
          </a:p>
          <a:p>
            <a:pPr marL="228600" lvl="0" indent="-228600">
              <a:buAutoNum type="alphaLcParenR"/>
            </a:pPr>
            <a:endParaRPr lang="pt-BR"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16252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graphicFrame>
        <p:nvGraphicFramePr>
          <p:cNvPr id="13" name="Tabela 12">
            <a:extLst>
              <a:ext uri="{FF2B5EF4-FFF2-40B4-BE49-F238E27FC236}">
                <a16:creationId xmlns:a16="http://schemas.microsoft.com/office/drawing/2014/main" id="{BFF46091-707F-839C-0E4B-00ADADCA1F40}"/>
              </a:ext>
            </a:extLst>
          </p:cNvPr>
          <p:cNvGraphicFramePr>
            <a:graphicFrameLocks noGrp="1"/>
          </p:cNvGraphicFramePr>
          <p:nvPr>
            <p:extLst>
              <p:ext uri="{D42A27DB-BD31-4B8C-83A1-F6EECF244321}">
                <p14:modId xmlns:p14="http://schemas.microsoft.com/office/powerpoint/2010/main" val="301245082"/>
              </p:ext>
            </p:extLst>
          </p:nvPr>
        </p:nvGraphicFramePr>
        <p:xfrm>
          <a:off x="161924" y="1798073"/>
          <a:ext cx="6491482" cy="697309"/>
        </p:xfrm>
        <a:graphic>
          <a:graphicData uri="http://schemas.openxmlformats.org/drawingml/2006/table">
            <a:tbl>
              <a:tblPr firstRow="1" firstCol="1" bandRow="1">
                <a:tableStyleId>{5C22544A-7EE6-4342-B048-85BDC9FD1C3A}</a:tableStyleId>
              </a:tblPr>
              <a:tblGrid>
                <a:gridCol w="266093">
                  <a:extLst>
                    <a:ext uri="{9D8B030D-6E8A-4147-A177-3AD203B41FA5}">
                      <a16:colId xmlns:a16="http://schemas.microsoft.com/office/drawing/2014/main" val="20000"/>
                    </a:ext>
                  </a:extLst>
                </a:gridCol>
                <a:gridCol w="6225389">
                  <a:extLst>
                    <a:ext uri="{9D8B030D-6E8A-4147-A177-3AD203B41FA5}">
                      <a16:colId xmlns:a16="http://schemas.microsoft.com/office/drawing/2014/main" val="20001"/>
                    </a:ext>
                  </a:extLst>
                </a:gridCol>
              </a:tblGrid>
              <a:tr h="397658">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13</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Qual é o processo que tira o sal da água do mar?</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99651">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Ciências – 6º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graphicFrame>
        <p:nvGraphicFramePr>
          <p:cNvPr id="2" name="Tabela 1">
            <a:extLst>
              <a:ext uri="{FF2B5EF4-FFF2-40B4-BE49-F238E27FC236}">
                <a16:creationId xmlns:a16="http://schemas.microsoft.com/office/drawing/2014/main" id="{2D88640D-2618-D335-36FE-90975E349F9E}"/>
              </a:ext>
            </a:extLst>
          </p:cNvPr>
          <p:cNvGraphicFramePr>
            <a:graphicFrameLocks noGrp="1"/>
          </p:cNvGraphicFramePr>
          <p:nvPr>
            <p:extLst>
              <p:ext uri="{D42A27DB-BD31-4B8C-83A1-F6EECF244321}">
                <p14:modId xmlns:p14="http://schemas.microsoft.com/office/powerpoint/2010/main" val="929117412"/>
              </p:ext>
            </p:extLst>
          </p:nvPr>
        </p:nvGraphicFramePr>
        <p:xfrm>
          <a:off x="153263" y="2180273"/>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graphicFrame>
        <p:nvGraphicFramePr>
          <p:cNvPr id="5" name="Tabela 4">
            <a:extLst>
              <a:ext uri="{FF2B5EF4-FFF2-40B4-BE49-F238E27FC236}">
                <a16:creationId xmlns:a16="http://schemas.microsoft.com/office/drawing/2014/main" id="{306F41A2-F37B-82A7-23C5-95061DC79969}"/>
              </a:ext>
            </a:extLst>
          </p:cNvPr>
          <p:cNvGraphicFramePr>
            <a:graphicFrameLocks noGrp="1"/>
          </p:cNvGraphicFramePr>
          <p:nvPr>
            <p:extLst>
              <p:ext uri="{D42A27DB-BD31-4B8C-83A1-F6EECF244321}">
                <p14:modId xmlns:p14="http://schemas.microsoft.com/office/powerpoint/2010/main" val="881175338"/>
              </p:ext>
            </p:extLst>
          </p:nvPr>
        </p:nvGraphicFramePr>
        <p:xfrm>
          <a:off x="153263" y="3598609"/>
          <a:ext cx="6491482" cy="697309"/>
        </p:xfrm>
        <a:graphic>
          <a:graphicData uri="http://schemas.openxmlformats.org/drawingml/2006/table">
            <a:tbl>
              <a:tblPr firstRow="1" firstCol="1" bandRow="1">
                <a:tableStyleId>{5C22544A-7EE6-4342-B048-85BDC9FD1C3A}</a:tableStyleId>
              </a:tblPr>
              <a:tblGrid>
                <a:gridCol w="266093">
                  <a:extLst>
                    <a:ext uri="{9D8B030D-6E8A-4147-A177-3AD203B41FA5}">
                      <a16:colId xmlns:a16="http://schemas.microsoft.com/office/drawing/2014/main" val="20000"/>
                    </a:ext>
                  </a:extLst>
                </a:gridCol>
                <a:gridCol w="6225389">
                  <a:extLst>
                    <a:ext uri="{9D8B030D-6E8A-4147-A177-3AD203B41FA5}">
                      <a16:colId xmlns:a16="http://schemas.microsoft.com/office/drawing/2014/main" val="20001"/>
                    </a:ext>
                  </a:extLst>
                </a:gridCol>
              </a:tblGrid>
              <a:tr h="397658">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14</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Que tipo de mistura caracteriza a água do mar?</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99651">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6" name="Tabela 5">
            <a:extLst>
              <a:ext uri="{FF2B5EF4-FFF2-40B4-BE49-F238E27FC236}">
                <a16:creationId xmlns:a16="http://schemas.microsoft.com/office/drawing/2014/main" id="{BD806F61-3FD0-5682-27E9-1D6863487522}"/>
              </a:ext>
            </a:extLst>
          </p:cNvPr>
          <p:cNvGraphicFramePr>
            <a:graphicFrameLocks noGrp="1"/>
          </p:cNvGraphicFramePr>
          <p:nvPr>
            <p:extLst>
              <p:ext uri="{D42A27DB-BD31-4B8C-83A1-F6EECF244321}">
                <p14:modId xmlns:p14="http://schemas.microsoft.com/office/powerpoint/2010/main" val="1716557053"/>
              </p:ext>
            </p:extLst>
          </p:nvPr>
        </p:nvGraphicFramePr>
        <p:xfrm>
          <a:off x="140589" y="3985408"/>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graphicFrame>
        <p:nvGraphicFramePr>
          <p:cNvPr id="9" name="Tabela 8">
            <a:extLst>
              <a:ext uri="{FF2B5EF4-FFF2-40B4-BE49-F238E27FC236}">
                <a16:creationId xmlns:a16="http://schemas.microsoft.com/office/drawing/2014/main" id="{95398DD1-2512-4DF7-2005-AB31B4F41516}"/>
              </a:ext>
            </a:extLst>
          </p:cNvPr>
          <p:cNvGraphicFramePr>
            <a:graphicFrameLocks noGrp="1"/>
          </p:cNvGraphicFramePr>
          <p:nvPr>
            <p:extLst>
              <p:ext uri="{D42A27DB-BD31-4B8C-83A1-F6EECF244321}">
                <p14:modId xmlns:p14="http://schemas.microsoft.com/office/powerpoint/2010/main" val="4129341592"/>
              </p:ext>
            </p:extLst>
          </p:nvPr>
        </p:nvGraphicFramePr>
        <p:xfrm>
          <a:off x="153263" y="5545059"/>
          <a:ext cx="6491482" cy="697309"/>
        </p:xfrm>
        <a:graphic>
          <a:graphicData uri="http://schemas.openxmlformats.org/drawingml/2006/table">
            <a:tbl>
              <a:tblPr firstRow="1" firstCol="1" bandRow="1">
                <a:tableStyleId>{5C22544A-7EE6-4342-B048-85BDC9FD1C3A}</a:tableStyleId>
              </a:tblPr>
              <a:tblGrid>
                <a:gridCol w="266093">
                  <a:extLst>
                    <a:ext uri="{9D8B030D-6E8A-4147-A177-3AD203B41FA5}">
                      <a16:colId xmlns:a16="http://schemas.microsoft.com/office/drawing/2014/main" val="20000"/>
                    </a:ext>
                  </a:extLst>
                </a:gridCol>
                <a:gridCol w="6225389">
                  <a:extLst>
                    <a:ext uri="{9D8B030D-6E8A-4147-A177-3AD203B41FA5}">
                      <a16:colId xmlns:a16="http://schemas.microsoft.com/office/drawing/2014/main" val="20001"/>
                    </a:ext>
                  </a:extLst>
                </a:gridCol>
              </a:tblGrid>
              <a:tr h="397658">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15</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Quais métodos de separação de misturas são mais utilizados em nosso cotidiano?</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99651">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10" name="Tabela 9">
            <a:extLst>
              <a:ext uri="{FF2B5EF4-FFF2-40B4-BE49-F238E27FC236}">
                <a16:creationId xmlns:a16="http://schemas.microsoft.com/office/drawing/2014/main" id="{0E78FA7C-3F35-7DAB-6727-421102F8D195}"/>
              </a:ext>
            </a:extLst>
          </p:cNvPr>
          <p:cNvGraphicFramePr>
            <a:graphicFrameLocks noGrp="1"/>
          </p:cNvGraphicFramePr>
          <p:nvPr>
            <p:extLst>
              <p:ext uri="{D42A27DB-BD31-4B8C-83A1-F6EECF244321}">
                <p14:modId xmlns:p14="http://schemas.microsoft.com/office/powerpoint/2010/main" val="530443459"/>
              </p:ext>
            </p:extLst>
          </p:nvPr>
        </p:nvGraphicFramePr>
        <p:xfrm>
          <a:off x="132110" y="5931431"/>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spTree>
    <p:extLst>
      <p:ext uri="{BB962C8B-B14F-4D97-AF65-F5344CB8AC3E}">
        <p14:creationId xmlns:p14="http://schemas.microsoft.com/office/powerpoint/2010/main" val="3116630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 name="Tabela 46"/>
          <p:cNvGraphicFramePr>
            <a:graphicFrameLocks noGrp="1"/>
          </p:cNvGraphicFramePr>
          <p:nvPr>
            <p:extLst>
              <p:ext uri="{D42A27DB-BD31-4B8C-83A1-F6EECF244321}">
                <p14:modId xmlns:p14="http://schemas.microsoft.com/office/powerpoint/2010/main" val="3460353592"/>
              </p:ext>
            </p:extLst>
          </p:nvPr>
        </p:nvGraphicFramePr>
        <p:xfrm>
          <a:off x="161925" y="1981182"/>
          <a:ext cx="6529820" cy="605765"/>
        </p:xfrm>
        <a:graphic>
          <a:graphicData uri="http://schemas.openxmlformats.org/drawingml/2006/table">
            <a:tbl>
              <a:tblPr firstRow="1" firstCol="1" bandRow="1">
                <a:tableStyleId>{5C22544A-7EE6-4342-B048-85BDC9FD1C3A}</a:tableStyleId>
              </a:tblPr>
              <a:tblGrid>
                <a:gridCol w="285750">
                  <a:extLst>
                    <a:ext uri="{9D8B030D-6E8A-4147-A177-3AD203B41FA5}">
                      <a16:colId xmlns:a16="http://schemas.microsoft.com/office/drawing/2014/main" val="20000"/>
                    </a:ext>
                  </a:extLst>
                </a:gridCol>
                <a:gridCol w="6244070">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16</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Se adicionarmos óleo de cozinha a um copo com água, criaremos uma: </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2" name="CaixaDeTexto 1">
            <a:extLst>
              <a:ext uri="{FF2B5EF4-FFF2-40B4-BE49-F238E27FC236}">
                <a16:creationId xmlns:a16="http://schemas.microsoft.com/office/drawing/2014/main" id="{EDB06CDB-47C0-D7CB-9571-E80EC562118C}"/>
              </a:ext>
            </a:extLst>
          </p:cNvPr>
          <p:cNvSpPr txBox="1"/>
          <p:nvPr/>
        </p:nvSpPr>
        <p:spPr>
          <a:xfrm>
            <a:off x="325277" y="2586947"/>
            <a:ext cx="6366468" cy="1015663"/>
          </a:xfrm>
          <a:prstGeom prst="rect">
            <a:avLst/>
          </a:prstGeom>
          <a:noFill/>
        </p:spPr>
        <p:txBody>
          <a:bodyPr wrap="square" rtlCol="0">
            <a:spAutoFit/>
          </a:bodyPr>
          <a:lstStyle/>
          <a:p>
            <a:pPr marL="228600" lvl="0" indent="-228600">
              <a:buAutoNum type="alphaLcParenR"/>
            </a:pPr>
            <a:r>
              <a:rPr lang="pt-BR" sz="1200" dirty="0">
                <a:latin typeface="Arial" panose="020B0604020202020204" pitchFamily="34" charset="0"/>
                <a:cs typeface="Arial" panose="020B0604020202020204" pitchFamily="34" charset="0"/>
              </a:rPr>
              <a:t>Mistura homogênea.</a:t>
            </a:r>
          </a:p>
          <a:p>
            <a:pPr marL="228600" lvl="0" indent="-228600">
              <a:buAutoNum type="alphaLcParenR"/>
            </a:pPr>
            <a:r>
              <a:rPr lang="pt-BR" sz="1200" dirty="0">
                <a:latin typeface="Arial" panose="020B0604020202020204" pitchFamily="34" charset="0"/>
                <a:cs typeface="Arial" panose="020B0604020202020204" pitchFamily="34" charset="0"/>
              </a:rPr>
              <a:t>Mistura heterogênea.</a:t>
            </a:r>
          </a:p>
          <a:p>
            <a:pPr marL="228600" lvl="0" indent="-228600">
              <a:buAutoNum type="alphaLcParenR"/>
            </a:pPr>
            <a:r>
              <a:rPr lang="pt-BR" sz="1200" dirty="0">
                <a:latin typeface="Arial" panose="020B0604020202020204" pitchFamily="34" charset="0"/>
                <a:cs typeface="Arial" panose="020B0604020202020204" pitchFamily="34" charset="0"/>
              </a:rPr>
              <a:t>Substância pura.</a:t>
            </a:r>
          </a:p>
          <a:p>
            <a:pPr marL="228600" lvl="0" indent="-228600">
              <a:buAutoNum type="alphaLcParenR"/>
            </a:pPr>
            <a:r>
              <a:rPr lang="pt-BR" sz="1200" dirty="0">
                <a:latin typeface="Arial" panose="020B0604020202020204" pitchFamily="34" charset="0"/>
                <a:cs typeface="Arial" panose="020B0604020202020204" pitchFamily="34" charset="0"/>
              </a:rPr>
              <a:t>Substância composta.</a:t>
            </a:r>
          </a:p>
          <a:p>
            <a:pPr marL="228600" lvl="0" indent="-228600">
              <a:buAutoNum type="alphaLcParenR"/>
            </a:pPr>
            <a:endParaRPr lang="pt-BR" sz="1200" dirty="0">
              <a:latin typeface="Arial" panose="020B0604020202020204" pitchFamily="34" charset="0"/>
              <a:cs typeface="Arial" panose="020B0604020202020204" pitchFamily="34" charset="0"/>
            </a:endParaRPr>
          </a:p>
        </p:txBody>
      </p:sp>
      <p:graphicFrame>
        <p:nvGraphicFramePr>
          <p:cNvPr id="13" name="Tabela 12">
            <a:extLst>
              <a:ext uri="{FF2B5EF4-FFF2-40B4-BE49-F238E27FC236}">
                <a16:creationId xmlns:a16="http://schemas.microsoft.com/office/drawing/2014/main" id="{BFF46091-707F-839C-0E4B-00ADADCA1F40}"/>
              </a:ext>
            </a:extLst>
          </p:cNvPr>
          <p:cNvGraphicFramePr>
            <a:graphicFrameLocks noGrp="1"/>
          </p:cNvGraphicFramePr>
          <p:nvPr>
            <p:extLst>
              <p:ext uri="{D42A27DB-BD31-4B8C-83A1-F6EECF244321}">
                <p14:modId xmlns:p14="http://schemas.microsoft.com/office/powerpoint/2010/main" val="3686701369"/>
              </p:ext>
            </p:extLst>
          </p:nvPr>
        </p:nvGraphicFramePr>
        <p:xfrm>
          <a:off x="181094" y="3783597"/>
          <a:ext cx="6491482" cy="605765"/>
        </p:xfrm>
        <a:graphic>
          <a:graphicData uri="http://schemas.openxmlformats.org/drawingml/2006/table">
            <a:tbl>
              <a:tblPr firstRow="1" firstCol="1" bandRow="1">
                <a:tableStyleId>{5C22544A-7EE6-4342-B048-85BDC9FD1C3A}</a:tableStyleId>
              </a:tblPr>
              <a:tblGrid>
                <a:gridCol w="371356">
                  <a:extLst>
                    <a:ext uri="{9D8B030D-6E8A-4147-A177-3AD203B41FA5}">
                      <a16:colId xmlns:a16="http://schemas.microsoft.com/office/drawing/2014/main" val="20000"/>
                    </a:ext>
                  </a:extLst>
                </a:gridCol>
                <a:gridCol w="6120126">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a:solidFill>
                            <a:schemeClr val="bg1"/>
                          </a:solidFill>
                          <a:effectLst/>
                          <a:latin typeface="Arial" panose="020B0604020202020204" pitchFamily="34" charset="0"/>
                          <a:ea typeface="Calibri" panose="020F0502020204030204" pitchFamily="34" charset="0"/>
                          <a:cs typeface="Arial" panose="020B0604020202020204" pitchFamily="34" charset="0"/>
                        </a:rPr>
                        <a:t>1</a:t>
                      </a: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7</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Explique o que é uma mistura homogênea e heterogênea. Cite dois exemplos.</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Ciências – 6º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graphicFrame>
        <p:nvGraphicFramePr>
          <p:cNvPr id="5" name="Tabela 4">
            <a:extLst>
              <a:ext uri="{FF2B5EF4-FFF2-40B4-BE49-F238E27FC236}">
                <a16:creationId xmlns:a16="http://schemas.microsoft.com/office/drawing/2014/main" id="{43D9B3CD-7BED-DF9B-1273-3A1FF49B8C68}"/>
              </a:ext>
            </a:extLst>
          </p:cNvPr>
          <p:cNvGraphicFramePr>
            <a:graphicFrameLocks noGrp="1"/>
          </p:cNvGraphicFramePr>
          <p:nvPr/>
        </p:nvGraphicFramePr>
        <p:xfrm>
          <a:off x="178851" y="4389362"/>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spTree>
    <p:extLst>
      <p:ext uri="{BB962C8B-B14F-4D97-AF65-F5344CB8AC3E}">
        <p14:creationId xmlns:p14="http://schemas.microsoft.com/office/powerpoint/2010/main" val="979886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 name="Tabela 46"/>
          <p:cNvGraphicFramePr>
            <a:graphicFrameLocks noGrp="1"/>
          </p:cNvGraphicFramePr>
          <p:nvPr>
            <p:extLst>
              <p:ext uri="{D42A27DB-BD31-4B8C-83A1-F6EECF244321}">
                <p14:modId xmlns:p14="http://schemas.microsoft.com/office/powerpoint/2010/main" val="730012449"/>
              </p:ext>
            </p:extLst>
          </p:nvPr>
        </p:nvGraphicFramePr>
        <p:xfrm>
          <a:off x="161924" y="2037780"/>
          <a:ext cx="6529820" cy="945214"/>
        </p:xfrm>
        <a:graphic>
          <a:graphicData uri="http://schemas.openxmlformats.org/drawingml/2006/table">
            <a:tbl>
              <a:tblPr firstRow="1" firstCol="1" bandRow="1">
                <a:tableStyleId>{5C22544A-7EE6-4342-B048-85BDC9FD1C3A}</a:tableStyleId>
              </a:tblPr>
              <a:tblGrid>
                <a:gridCol w="346076">
                  <a:extLst>
                    <a:ext uri="{9D8B030D-6E8A-4147-A177-3AD203B41FA5}">
                      <a16:colId xmlns:a16="http://schemas.microsoft.com/office/drawing/2014/main" val="20000"/>
                    </a:ext>
                  </a:extLst>
                </a:gridCol>
                <a:gridCol w="6183744">
                  <a:extLst>
                    <a:ext uri="{9D8B030D-6E8A-4147-A177-3AD203B41FA5}">
                      <a16:colId xmlns:a16="http://schemas.microsoft.com/office/drawing/2014/main" val="20001"/>
                    </a:ext>
                  </a:extLst>
                </a:gridCol>
              </a:tblGrid>
              <a:tr h="304818">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18</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Observação de misturas de água e sal: Peça aos alunos para misturarem uma quantidade de água e sal em um recipiente. Eles devem observar e descrever a aparência da mistura. Em seguida, peça-lhes para classificar a mistura como homogênea ou heterogênea.</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Ciências – 6º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graphicFrame>
        <p:nvGraphicFramePr>
          <p:cNvPr id="2" name="Tabela 1">
            <a:extLst>
              <a:ext uri="{FF2B5EF4-FFF2-40B4-BE49-F238E27FC236}">
                <a16:creationId xmlns:a16="http://schemas.microsoft.com/office/drawing/2014/main" id="{60FDB030-C772-92D2-194B-6BD61845EFE4}"/>
              </a:ext>
            </a:extLst>
          </p:cNvPr>
          <p:cNvGraphicFramePr>
            <a:graphicFrameLocks noGrp="1"/>
          </p:cNvGraphicFramePr>
          <p:nvPr>
            <p:extLst>
              <p:ext uri="{D42A27DB-BD31-4B8C-83A1-F6EECF244321}">
                <p14:modId xmlns:p14="http://schemas.microsoft.com/office/powerpoint/2010/main" val="2318734796"/>
              </p:ext>
            </p:extLst>
          </p:nvPr>
        </p:nvGraphicFramePr>
        <p:xfrm>
          <a:off x="161924" y="3076557"/>
          <a:ext cx="6529820" cy="945214"/>
        </p:xfrm>
        <a:graphic>
          <a:graphicData uri="http://schemas.openxmlformats.org/drawingml/2006/table">
            <a:tbl>
              <a:tblPr firstRow="1" firstCol="1" bandRow="1">
                <a:tableStyleId>{5C22544A-7EE6-4342-B048-85BDC9FD1C3A}</a:tableStyleId>
              </a:tblPr>
              <a:tblGrid>
                <a:gridCol w="354543">
                  <a:extLst>
                    <a:ext uri="{9D8B030D-6E8A-4147-A177-3AD203B41FA5}">
                      <a16:colId xmlns:a16="http://schemas.microsoft.com/office/drawing/2014/main" val="20000"/>
                    </a:ext>
                  </a:extLst>
                </a:gridCol>
                <a:gridCol w="6175277">
                  <a:extLst>
                    <a:ext uri="{9D8B030D-6E8A-4147-A177-3AD203B41FA5}">
                      <a16:colId xmlns:a16="http://schemas.microsoft.com/office/drawing/2014/main" val="20001"/>
                    </a:ext>
                  </a:extLst>
                </a:gridCol>
              </a:tblGrid>
              <a:tr h="304818">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19</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Teste da solubilidade: Peça aos alunos para misturarem água e óleo em um recipiente. Eles devem observar e descrever a aparência da mistura. Em seguida, peça-lhes para classificar a mistura como homogênea ou heterogênea e explicar o motivo com base na solubilidade dos materiais.</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5" name="Tabela 4">
            <a:extLst>
              <a:ext uri="{FF2B5EF4-FFF2-40B4-BE49-F238E27FC236}">
                <a16:creationId xmlns:a16="http://schemas.microsoft.com/office/drawing/2014/main" id="{BE65EA19-F1DB-80EC-8859-DBB457D9DE3D}"/>
              </a:ext>
            </a:extLst>
          </p:cNvPr>
          <p:cNvGraphicFramePr>
            <a:graphicFrameLocks noGrp="1"/>
          </p:cNvGraphicFramePr>
          <p:nvPr>
            <p:extLst>
              <p:ext uri="{D42A27DB-BD31-4B8C-83A1-F6EECF244321}">
                <p14:modId xmlns:p14="http://schemas.microsoft.com/office/powerpoint/2010/main" val="2076738304"/>
              </p:ext>
            </p:extLst>
          </p:nvPr>
        </p:nvGraphicFramePr>
        <p:xfrm>
          <a:off x="161924" y="4298214"/>
          <a:ext cx="6529820" cy="1128094"/>
        </p:xfrm>
        <a:graphic>
          <a:graphicData uri="http://schemas.openxmlformats.org/drawingml/2006/table">
            <a:tbl>
              <a:tblPr firstRow="1" firstCol="1" bandRow="1">
                <a:tableStyleId>{5C22544A-7EE6-4342-B048-85BDC9FD1C3A}</a:tableStyleId>
              </a:tblPr>
              <a:tblGrid>
                <a:gridCol w="274109">
                  <a:extLst>
                    <a:ext uri="{9D8B030D-6E8A-4147-A177-3AD203B41FA5}">
                      <a16:colId xmlns:a16="http://schemas.microsoft.com/office/drawing/2014/main" val="20000"/>
                    </a:ext>
                  </a:extLst>
                </a:gridCol>
                <a:gridCol w="6255711">
                  <a:extLst>
                    <a:ext uri="{9D8B030D-6E8A-4147-A177-3AD203B41FA5}">
                      <a16:colId xmlns:a16="http://schemas.microsoft.com/office/drawing/2014/main" val="20001"/>
                    </a:ext>
                  </a:extLst>
                </a:gridCol>
              </a:tblGrid>
              <a:tr h="304818">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20</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Separação de misturas: Proporcione aos alunos diferentes misturas como água e areia, água e pedrinhas, água e grãos de arroz etc. Eles devem tentar separar os componentes da mistura usando métodos simples, como filtragem, peneiração ou decantação. Com base na facilidade ou dificuldade da separação, devem classificar as misturas como homogêneas ou heterogêneas.</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6" name="Tabela 5">
            <a:extLst>
              <a:ext uri="{FF2B5EF4-FFF2-40B4-BE49-F238E27FC236}">
                <a16:creationId xmlns:a16="http://schemas.microsoft.com/office/drawing/2014/main" id="{9AA75AD8-1D9F-7F48-85B2-E05A8226ABC6}"/>
              </a:ext>
            </a:extLst>
          </p:cNvPr>
          <p:cNvGraphicFramePr>
            <a:graphicFrameLocks noGrp="1"/>
          </p:cNvGraphicFramePr>
          <p:nvPr>
            <p:extLst>
              <p:ext uri="{D42A27DB-BD31-4B8C-83A1-F6EECF244321}">
                <p14:modId xmlns:p14="http://schemas.microsoft.com/office/powerpoint/2010/main" val="2826237895"/>
              </p:ext>
            </p:extLst>
          </p:nvPr>
        </p:nvGraphicFramePr>
        <p:xfrm>
          <a:off x="161924" y="5702751"/>
          <a:ext cx="6529820" cy="945214"/>
        </p:xfrm>
        <a:graphic>
          <a:graphicData uri="http://schemas.openxmlformats.org/drawingml/2006/table">
            <a:tbl>
              <a:tblPr firstRow="1" firstCol="1" bandRow="1">
                <a:tableStyleId>{5C22544A-7EE6-4342-B048-85BDC9FD1C3A}</a:tableStyleId>
              </a:tblPr>
              <a:tblGrid>
                <a:gridCol w="274109">
                  <a:extLst>
                    <a:ext uri="{9D8B030D-6E8A-4147-A177-3AD203B41FA5}">
                      <a16:colId xmlns:a16="http://schemas.microsoft.com/office/drawing/2014/main" val="20000"/>
                    </a:ext>
                  </a:extLst>
                </a:gridCol>
                <a:gridCol w="6255711">
                  <a:extLst>
                    <a:ext uri="{9D8B030D-6E8A-4147-A177-3AD203B41FA5}">
                      <a16:colId xmlns:a16="http://schemas.microsoft.com/office/drawing/2014/main" val="20001"/>
                    </a:ext>
                  </a:extLst>
                </a:gridCol>
              </a:tblGrid>
              <a:tr h="304818">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21</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Análise visual: Apresente aos alunos imagens de diferentes misturas, como água e tinta, água e suco de laranja, água e tinta a óleo etc. Eles devem observar as imagens e classificar as misturas como homogêneas ou heterogêneas com base apenas em sua aparência visual.</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7" name="Tabela 6">
            <a:extLst>
              <a:ext uri="{FF2B5EF4-FFF2-40B4-BE49-F238E27FC236}">
                <a16:creationId xmlns:a16="http://schemas.microsoft.com/office/drawing/2014/main" id="{A7D9692C-C804-7BFB-E862-6BB7A8D04CDC}"/>
              </a:ext>
            </a:extLst>
          </p:cNvPr>
          <p:cNvGraphicFramePr>
            <a:graphicFrameLocks noGrp="1"/>
          </p:cNvGraphicFramePr>
          <p:nvPr>
            <p:extLst>
              <p:ext uri="{D42A27DB-BD31-4B8C-83A1-F6EECF244321}">
                <p14:modId xmlns:p14="http://schemas.microsoft.com/office/powerpoint/2010/main" val="1587522881"/>
              </p:ext>
            </p:extLst>
          </p:nvPr>
        </p:nvGraphicFramePr>
        <p:xfrm>
          <a:off x="161924" y="6927529"/>
          <a:ext cx="6529820" cy="945214"/>
        </p:xfrm>
        <a:graphic>
          <a:graphicData uri="http://schemas.openxmlformats.org/drawingml/2006/table">
            <a:tbl>
              <a:tblPr firstRow="1" firstCol="1" bandRow="1">
                <a:tableStyleId>{5C22544A-7EE6-4342-B048-85BDC9FD1C3A}</a:tableStyleId>
              </a:tblPr>
              <a:tblGrid>
                <a:gridCol w="286809">
                  <a:extLst>
                    <a:ext uri="{9D8B030D-6E8A-4147-A177-3AD203B41FA5}">
                      <a16:colId xmlns:a16="http://schemas.microsoft.com/office/drawing/2014/main" val="20000"/>
                    </a:ext>
                  </a:extLst>
                </a:gridCol>
                <a:gridCol w="6243011">
                  <a:extLst>
                    <a:ext uri="{9D8B030D-6E8A-4147-A177-3AD203B41FA5}">
                      <a16:colId xmlns:a16="http://schemas.microsoft.com/office/drawing/2014/main" val="20001"/>
                    </a:ext>
                  </a:extLst>
                </a:gridCol>
              </a:tblGrid>
              <a:tr h="304818">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22</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Experimento de dissolução: Forneça aos alunos diferentes substâncias, como sal, açúcar, café solúvel, farinha etc., e recipientes com água. Eles devem adicionar as substâncias à água e agitar até a dissolução completa. Os alunos devem classificar as misturas como homogêneas ou heterogêneas com base na aparência e na facilidade de dissolução.</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006938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 name="Tabela 46"/>
          <p:cNvGraphicFramePr>
            <a:graphicFrameLocks noGrp="1"/>
          </p:cNvGraphicFramePr>
          <p:nvPr>
            <p:extLst>
              <p:ext uri="{D42A27DB-BD31-4B8C-83A1-F6EECF244321}">
                <p14:modId xmlns:p14="http://schemas.microsoft.com/office/powerpoint/2010/main" val="2543294645"/>
              </p:ext>
            </p:extLst>
          </p:nvPr>
        </p:nvGraphicFramePr>
        <p:xfrm>
          <a:off x="161924" y="2037780"/>
          <a:ext cx="6529820" cy="1128094"/>
        </p:xfrm>
        <a:graphic>
          <a:graphicData uri="http://schemas.openxmlformats.org/drawingml/2006/table">
            <a:tbl>
              <a:tblPr firstRow="1" firstCol="1" bandRow="1">
                <a:tableStyleId>{5C22544A-7EE6-4342-B048-85BDC9FD1C3A}</a:tableStyleId>
              </a:tblPr>
              <a:tblGrid>
                <a:gridCol w="265366">
                  <a:extLst>
                    <a:ext uri="{9D8B030D-6E8A-4147-A177-3AD203B41FA5}">
                      <a16:colId xmlns:a16="http://schemas.microsoft.com/office/drawing/2014/main" val="20000"/>
                    </a:ext>
                  </a:extLst>
                </a:gridCol>
                <a:gridCol w="6264454">
                  <a:extLst>
                    <a:ext uri="{9D8B030D-6E8A-4147-A177-3AD203B41FA5}">
                      <a16:colId xmlns:a16="http://schemas.microsoft.com/office/drawing/2014/main" val="20001"/>
                    </a:ext>
                  </a:extLst>
                </a:gridCol>
              </a:tblGrid>
              <a:tr h="304818">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23</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Jogo de classificação: Divida a classe em grupos e dê a cada grupo uma série de exemplos de misturas para classificar como homogêneas ou heterogêneas. Os grupos podem criar cartões ou fichas com os nomes das misturas e colocá-los em duas categorias (homogêneas e heterogêneas). Depois, os grupos podem trocar as misturas entre si e verificar se a classificação está correta.</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Ciências – 6º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graphicFrame>
        <p:nvGraphicFramePr>
          <p:cNvPr id="2" name="Tabela 1">
            <a:extLst>
              <a:ext uri="{FF2B5EF4-FFF2-40B4-BE49-F238E27FC236}">
                <a16:creationId xmlns:a16="http://schemas.microsoft.com/office/drawing/2014/main" id="{60FDB030-C772-92D2-194B-6BD61845EFE4}"/>
              </a:ext>
            </a:extLst>
          </p:cNvPr>
          <p:cNvGraphicFramePr>
            <a:graphicFrameLocks noGrp="1"/>
          </p:cNvGraphicFramePr>
          <p:nvPr>
            <p:extLst>
              <p:ext uri="{D42A27DB-BD31-4B8C-83A1-F6EECF244321}">
                <p14:modId xmlns:p14="http://schemas.microsoft.com/office/powerpoint/2010/main" val="881975990"/>
              </p:ext>
            </p:extLst>
          </p:nvPr>
        </p:nvGraphicFramePr>
        <p:xfrm>
          <a:off x="161924" y="3432008"/>
          <a:ext cx="6529820" cy="945214"/>
        </p:xfrm>
        <a:graphic>
          <a:graphicData uri="http://schemas.openxmlformats.org/drawingml/2006/table">
            <a:tbl>
              <a:tblPr firstRow="1" firstCol="1" bandRow="1">
                <a:tableStyleId>{5C22544A-7EE6-4342-B048-85BDC9FD1C3A}</a:tableStyleId>
              </a:tblPr>
              <a:tblGrid>
                <a:gridCol w="299549">
                  <a:extLst>
                    <a:ext uri="{9D8B030D-6E8A-4147-A177-3AD203B41FA5}">
                      <a16:colId xmlns:a16="http://schemas.microsoft.com/office/drawing/2014/main" val="20000"/>
                    </a:ext>
                  </a:extLst>
                </a:gridCol>
                <a:gridCol w="6230271">
                  <a:extLst>
                    <a:ext uri="{9D8B030D-6E8A-4147-A177-3AD203B41FA5}">
                      <a16:colId xmlns:a16="http://schemas.microsoft.com/office/drawing/2014/main" val="20001"/>
                    </a:ext>
                  </a:extLst>
                </a:gridCol>
              </a:tblGrid>
              <a:tr h="304818">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24</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Debate em sala de aula: Promova um debate em sala de aula sobre a classificação de misturas homogêneas e heterogêneas. Os alunos devem apresentar argumentos e exemplos para defender suas opiniões sobre diferentes misturas. O professor pode mediar a discussão e fornecer orientação adicional.</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5" name="Tabela 4">
            <a:extLst>
              <a:ext uri="{FF2B5EF4-FFF2-40B4-BE49-F238E27FC236}">
                <a16:creationId xmlns:a16="http://schemas.microsoft.com/office/drawing/2014/main" id="{BE65EA19-F1DB-80EC-8859-DBB457D9DE3D}"/>
              </a:ext>
            </a:extLst>
          </p:cNvPr>
          <p:cNvGraphicFramePr>
            <a:graphicFrameLocks noGrp="1"/>
          </p:cNvGraphicFramePr>
          <p:nvPr>
            <p:extLst>
              <p:ext uri="{D42A27DB-BD31-4B8C-83A1-F6EECF244321}">
                <p14:modId xmlns:p14="http://schemas.microsoft.com/office/powerpoint/2010/main" val="3684529631"/>
              </p:ext>
            </p:extLst>
          </p:nvPr>
        </p:nvGraphicFramePr>
        <p:xfrm>
          <a:off x="161924" y="4675305"/>
          <a:ext cx="6529820" cy="945214"/>
        </p:xfrm>
        <a:graphic>
          <a:graphicData uri="http://schemas.openxmlformats.org/drawingml/2006/table">
            <a:tbl>
              <a:tblPr firstRow="1" firstCol="1" bandRow="1">
                <a:tableStyleId>{5C22544A-7EE6-4342-B048-85BDC9FD1C3A}</a:tableStyleId>
              </a:tblPr>
              <a:tblGrid>
                <a:gridCol w="316640">
                  <a:extLst>
                    <a:ext uri="{9D8B030D-6E8A-4147-A177-3AD203B41FA5}">
                      <a16:colId xmlns:a16="http://schemas.microsoft.com/office/drawing/2014/main" val="20000"/>
                    </a:ext>
                  </a:extLst>
                </a:gridCol>
                <a:gridCol w="6213180">
                  <a:extLst>
                    <a:ext uri="{9D8B030D-6E8A-4147-A177-3AD203B41FA5}">
                      <a16:colId xmlns:a16="http://schemas.microsoft.com/office/drawing/2014/main" val="20001"/>
                    </a:ext>
                  </a:extLst>
                </a:gridCol>
              </a:tblGrid>
              <a:tr h="304818">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25</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Pesquisa e apresentação: Peça aos alunos para escolherem uma mistura específica (por exemplo, água e refrigerante, água e tinta) e pesquisarem sobre ela. Eles devem preparar uma apresentação destacando as características da mistura e explicando se ela é homogênea ou heterogênea. As apresentações podem ser compartilhadas com a turma.</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6" name="Tabela 5">
            <a:extLst>
              <a:ext uri="{FF2B5EF4-FFF2-40B4-BE49-F238E27FC236}">
                <a16:creationId xmlns:a16="http://schemas.microsoft.com/office/drawing/2014/main" id="{9AA75AD8-1D9F-7F48-85B2-E05A8226ABC6}"/>
              </a:ext>
            </a:extLst>
          </p:cNvPr>
          <p:cNvGraphicFramePr>
            <a:graphicFrameLocks noGrp="1"/>
          </p:cNvGraphicFramePr>
          <p:nvPr>
            <p:extLst>
              <p:ext uri="{D42A27DB-BD31-4B8C-83A1-F6EECF244321}">
                <p14:modId xmlns:p14="http://schemas.microsoft.com/office/powerpoint/2010/main" val="4001343647"/>
              </p:ext>
            </p:extLst>
          </p:nvPr>
        </p:nvGraphicFramePr>
        <p:xfrm>
          <a:off x="161924" y="5922164"/>
          <a:ext cx="6529820" cy="945214"/>
        </p:xfrm>
        <a:graphic>
          <a:graphicData uri="http://schemas.openxmlformats.org/drawingml/2006/table">
            <a:tbl>
              <a:tblPr firstRow="1" firstCol="1" bandRow="1">
                <a:tableStyleId>{5C22544A-7EE6-4342-B048-85BDC9FD1C3A}</a:tableStyleId>
              </a:tblPr>
              <a:tblGrid>
                <a:gridCol w="299549">
                  <a:extLst>
                    <a:ext uri="{9D8B030D-6E8A-4147-A177-3AD203B41FA5}">
                      <a16:colId xmlns:a16="http://schemas.microsoft.com/office/drawing/2014/main" val="20000"/>
                    </a:ext>
                  </a:extLst>
                </a:gridCol>
                <a:gridCol w="6230271">
                  <a:extLst>
                    <a:ext uri="{9D8B030D-6E8A-4147-A177-3AD203B41FA5}">
                      <a16:colId xmlns:a16="http://schemas.microsoft.com/office/drawing/2014/main" val="20001"/>
                    </a:ext>
                  </a:extLst>
                </a:gridCol>
              </a:tblGrid>
              <a:tr h="304818">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26</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Jogo de adivinhação: Escreva ou descreva diferentes misturas em cartões ou papéis. Um aluno deve pegar um cartão, ler a descrição em voz alta e os outros alunos devem adivinhar se a mistura é homogênea ou heterogênea. O aluno que acertar mais respostas ganha o jogo.</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7" name="Tabela 6">
            <a:extLst>
              <a:ext uri="{FF2B5EF4-FFF2-40B4-BE49-F238E27FC236}">
                <a16:creationId xmlns:a16="http://schemas.microsoft.com/office/drawing/2014/main" id="{A7D9692C-C804-7BFB-E862-6BB7A8D04CDC}"/>
              </a:ext>
            </a:extLst>
          </p:cNvPr>
          <p:cNvGraphicFramePr>
            <a:graphicFrameLocks noGrp="1"/>
          </p:cNvGraphicFramePr>
          <p:nvPr>
            <p:extLst>
              <p:ext uri="{D42A27DB-BD31-4B8C-83A1-F6EECF244321}">
                <p14:modId xmlns:p14="http://schemas.microsoft.com/office/powerpoint/2010/main" val="3008946012"/>
              </p:ext>
            </p:extLst>
          </p:nvPr>
        </p:nvGraphicFramePr>
        <p:xfrm>
          <a:off x="161924" y="7169023"/>
          <a:ext cx="6529820" cy="945214"/>
        </p:xfrm>
        <a:graphic>
          <a:graphicData uri="http://schemas.openxmlformats.org/drawingml/2006/table">
            <a:tbl>
              <a:tblPr firstRow="1" firstCol="1" bandRow="1">
                <a:tableStyleId>{5C22544A-7EE6-4342-B048-85BDC9FD1C3A}</a:tableStyleId>
              </a:tblPr>
              <a:tblGrid>
                <a:gridCol w="304801">
                  <a:extLst>
                    <a:ext uri="{9D8B030D-6E8A-4147-A177-3AD203B41FA5}">
                      <a16:colId xmlns:a16="http://schemas.microsoft.com/office/drawing/2014/main" val="20000"/>
                    </a:ext>
                  </a:extLst>
                </a:gridCol>
                <a:gridCol w="6225019">
                  <a:extLst>
                    <a:ext uri="{9D8B030D-6E8A-4147-A177-3AD203B41FA5}">
                      <a16:colId xmlns:a16="http://schemas.microsoft.com/office/drawing/2014/main" val="20001"/>
                    </a:ext>
                  </a:extLst>
                </a:gridCol>
              </a:tblGrid>
              <a:tr h="304818">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27</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Elaboração de tabelas: Peça aos alunos para criarem tabelas com duas colunas, uma para misturas homogêneas e outra para misturas heterogêneas. Eles devem pesquisar diferentes misturas e preencher as tabelas, justificando a classificação de cada mistura. As tabelas podem ser compartilhadas e discutidas em sala de aula.</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094061486"/>
      </p:ext>
    </p:extLst>
  </p:cSld>
  <p:clrMapOvr>
    <a:masterClrMapping/>
  </p:clrMapOvr>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o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4512</TotalTime>
  <Words>1688</Words>
  <Application>Microsoft Office PowerPoint</Application>
  <PresentationFormat>Papel A4 (210 x 297 mm)</PresentationFormat>
  <Paragraphs>141</Paragraphs>
  <Slides>9</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9</vt:i4>
      </vt:variant>
    </vt:vector>
  </HeadingPairs>
  <TitlesOfParts>
    <vt:vector size="13" baseType="lpstr">
      <vt:lpstr>Arial</vt:lpstr>
      <vt:lpstr>Calibri</vt:lpstr>
      <vt:lpstr>Calibri Light</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Douglas Martins Dantas</dc:creator>
  <cp:lastModifiedBy> </cp:lastModifiedBy>
  <cp:revision>72</cp:revision>
  <dcterms:created xsi:type="dcterms:W3CDTF">2022-07-31T15:12:23Z</dcterms:created>
  <dcterms:modified xsi:type="dcterms:W3CDTF">2023-06-20T19:11:52Z</dcterms:modified>
</cp:coreProperties>
</file>